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sldIdLst>
    <p:sldId id="301" r:id="rId2"/>
    <p:sldId id="261" r:id="rId3"/>
    <p:sldId id="291" r:id="rId4"/>
    <p:sldId id="267" r:id="rId5"/>
    <p:sldId id="290" r:id="rId6"/>
    <p:sldId id="293" r:id="rId7"/>
    <p:sldId id="304" r:id="rId8"/>
    <p:sldId id="294" r:id="rId9"/>
    <p:sldId id="302" r:id="rId10"/>
    <p:sldId id="303" r:id="rId11"/>
    <p:sldId id="295" r:id="rId12"/>
    <p:sldId id="296" r:id="rId13"/>
    <p:sldId id="297" r:id="rId14"/>
    <p:sldId id="298" r:id="rId15"/>
    <p:sldId id="299" r:id="rId16"/>
    <p:sldId id="306" r:id="rId17"/>
    <p:sldId id="289" r:id="rId18"/>
    <p:sldId id="284" r:id="rId19"/>
    <p:sldId id="30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173" autoAdjust="0"/>
  </p:normalViewPr>
  <p:slideViewPr>
    <p:cSldViewPr snapToGrid="0">
      <p:cViewPr varScale="1">
        <p:scale>
          <a:sx n="146" d="100"/>
          <a:sy n="146" d="100"/>
        </p:scale>
        <p:origin x="1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F8B1F-AFEF-46BF-A306-EAEDD0F9B815}"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4139C-0AD5-42EB-8792-C1DC30C98E9E}" type="slidenum">
              <a:rPr lang="en-US" smtClean="0"/>
              <a:t>‹#›</a:t>
            </a:fld>
            <a:endParaRPr lang="en-US"/>
          </a:p>
        </p:txBody>
      </p:sp>
    </p:spTree>
    <p:extLst>
      <p:ext uri="{BB962C8B-B14F-4D97-AF65-F5344CB8AC3E}">
        <p14:creationId xmlns:p14="http://schemas.microsoft.com/office/powerpoint/2010/main" val="22363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Purpose: protect the rights and safety of human subjects </a:t>
            </a:r>
          </a:p>
          <a:p>
            <a:endParaRPr lang="en-US" dirty="0"/>
          </a:p>
        </p:txBody>
      </p:sp>
      <p:sp>
        <p:nvSpPr>
          <p:cNvPr id="4" name="Slide Number Placeholder 3"/>
          <p:cNvSpPr>
            <a:spLocks noGrp="1"/>
          </p:cNvSpPr>
          <p:nvPr>
            <p:ph type="sldNum" sz="quarter" idx="5"/>
          </p:nvPr>
        </p:nvSpPr>
        <p:spPr/>
        <p:txBody>
          <a:bodyPr/>
          <a:lstStyle/>
          <a:p>
            <a:fld id="{00F4139C-0AD5-42EB-8792-C1DC30C98E9E}" type="slidenum">
              <a:rPr lang="en-US" smtClean="0"/>
              <a:t>2</a:t>
            </a:fld>
            <a:endParaRPr lang="en-US"/>
          </a:p>
        </p:txBody>
      </p:sp>
    </p:spTree>
    <p:extLst>
      <p:ext uri="{BB962C8B-B14F-4D97-AF65-F5344CB8AC3E}">
        <p14:creationId xmlns:p14="http://schemas.microsoft.com/office/powerpoint/2010/main" val="182931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Generalizable knowledge – contributing to the body of knowledge on a topic (e.g., apply the findings to a larger community or group beyond those who participated directly. </a:t>
            </a:r>
            <a:r>
              <a:rPr lang="en-US" sz="1800" dirty="0">
                <a:effectLst/>
                <a:latin typeface="Corbel" panose="020B0503020204020204" pitchFamily="34" charset="0"/>
                <a:ea typeface="Times New Roman" panose="02020603050405020304" pitchFamily="18" charset="0"/>
                <a:cs typeface="Arial" panose="020B0604020202020204" pitchFamily="34" charset="0"/>
              </a:rPr>
              <a:t>Activities designed to contribute to generalizable knowledge are those designed to draw general conclusions, inform policy, or generalize findings beyond a single individual or an internal program. </a:t>
            </a:r>
            <a:endParaRPr lang="en-US" dirty="0"/>
          </a:p>
        </p:txBody>
      </p:sp>
      <p:sp>
        <p:nvSpPr>
          <p:cNvPr id="4" name="Slide Number Placeholder 3"/>
          <p:cNvSpPr>
            <a:spLocks noGrp="1"/>
          </p:cNvSpPr>
          <p:nvPr>
            <p:ph type="sldNum" sz="quarter" idx="5"/>
          </p:nvPr>
        </p:nvSpPr>
        <p:spPr/>
        <p:txBody>
          <a:bodyPr/>
          <a:lstStyle/>
          <a:p>
            <a:fld id="{00F4139C-0AD5-42EB-8792-C1DC30C98E9E}" type="slidenum">
              <a:rPr lang="en-US" smtClean="0"/>
              <a:t>4</a:t>
            </a:fld>
            <a:endParaRPr lang="en-US"/>
          </a:p>
        </p:txBody>
      </p:sp>
    </p:spTree>
    <p:extLst>
      <p:ext uri="{BB962C8B-B14F-4D97-AF65-F5344CB8AC3E}">
        <p14:creationId xmlns:p14="http://schemas.microsoft.com/office/powerpoint/2010/main" val="86968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Genetic Information </a:t>
            </a:r>
            <a:r>
              <a:rPr lang="en-US" dirty="0"/>
              <a:t>- Information about an individual or the individual’s blood relatives obtained from a genetic test.</a:t>
            </a:r>
          </a:p>
          <a:p>
            <a:endParaRPr lang="en-US" dirty="0"/>
          </a:p>
        </p:txBody>
      </p:sp>
      <p:sp>
        <p:nvSpPr>
          <p:cNvPr id="4" name="Slide Number Placeholder 3"/>
          <p:cNvSpPr>
            <a:spLocks noGrp="1"/>
          </p:cNvSpPr>
          <p:nvPr>
            <p:ph type="sldNum" sz="quarter" idx="5"/>
          </p:nvPr>
        </p:nvSpPr>
        <p:spPr/>
        <p:txBody>
          <a:bodyPr/>
          <a:lstStyle/>
          <a:p>
            <a:fld id="{00F4139C-0AD5-42EB-8792-C1DC30C98E9E}" type="slidenum">
              <a:rPr lang="en-US" smtClean="0"/>
              <a:t>5</a:t>
            </a:fld>
            <a:endParaRPr lang="en-US"/>
          </a:p>
        </p:txBody>
      </p:sp>
    </p:spTree>
    <p:extLst>
      <p:ext uri="{BB962C8B-B14F-4D97-AF65-F5344CB8AC3E}">
        <p14:creationId xmlns:p14="http://schemas.microsoft.com/office/powerpoint/2010/main" val="360803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4139C-0AD5-42EB-8792-C1DC30C98E9E}" type="slidenum">
              <a:rPr lang="en-US" smtClean="0"/>
              <a:t>7</a:t>
            </a:fld>
            <a:endParaRPr lang="en-US"/>
          </a:p>
        </p:txBody>
      </p:sp>
    </p:spTree>
    <p:extLst>
      <p:ext uri="{BB962C8B-B14F-4D97-AF65-F5344CB8AC3E}">
        <p14:creationId xmlns:p14="http://schemas.microsoft.com/office/powerpoint/2010/main" val="349900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4139C-0AD5-42EB-8792-C1DC30C98E9E}" type="slidenum">
              <a:rPr lang="en-US" smtClean="0"/>
              <a:t>9</a:t>
            </a:fld>
            <a:endParaRPr lang="en-US"/>
          </a:p>
        </p:txBody>
      </p:sp>
    </p:spTree>
    <p:extLst>
      <p:ext uri="{BB962C8B-B14F-4D97-AF65-F5344CB8AC3E}">
        <p14:creationId xmlns:p14="http://schemas.microsoft.com/office/powerpoint/2010/main" val="302567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this summer (July 2025) – public facing dashboard of data</a:t>
            </a:r>
          </a:p>
        </p:txBody>
      </p:sp>
      <p:sp>
        <p:nvSpPr>
          <p:cNvPr id="4" name="Slide Number Placeholder 3"/>
          <p:cNvSpPr>
            <a:spLocks noGrp="1"/>
          </p:cNvSpPr>
          <p:nvPr>
            <p:ph type="sldNum" sz="quarter" idx="5"/>
          </p:nvPr>
        </p:nvSpPr>
        <p:spPr/>
        <p:txBody>
          <a:bodyPr/>
          <a:lstStyle/>
          <a:p>
            <a:fld id="{00F4139C-0AD5-42EB-8792-C1DC30C98E9E}" type="slidenum">
              <a:rPr lang="en-US" smtClean="0"/>
              <a:t>10</a:t>
            </a:fld>
            <a:endParaRPr lang="en-US"/>
          </a:p>
        </p:txBody>
      </p:sp>
    </p:spTree>
    <p:extLst>
      <p:ext uri="{BB962C8B-B14F-4D97-AF65-F5344CB8AC3E}">
        <p14:creationId xmlns:p14="http://schemas.microsoft.com/office/powerpoint/2010/main" val="380786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PI and PI proxy can submit</a:t>
            </a:r>
          </a:p>
        </p:txBody>
      </p:sp>
      <p:sp>
        <p:nvSpPr>
          <p:cNvPr id="4" name="Slide Number Placeholder 3"/>
          <p:cNvSpPr>
            <a:spLocks noGrp="1"/>
          </p:cNvSpPr>
          <p:nvPr>
            <p:ph type="sldNum" sz="quarter" idx="5"/>
          </p:nvPr>
        </p:nvSpPr>
        <p:spPr/>
        <p:txBody>
          <a:bodyPr/>
          <a:lstStyle/>
          <a:p>
            <a:fld id="{00F4139C-0AD5-42EB-8792-C1DC30C98E9E}" type="slidenum">
              <a:rPr lang="en-US" smtClean="0"/>
              <a:t>14</a:t>
            </a:fld>
            <a:endParaRPr lang="en-US"/>
          </a:p>
        </p:txBody>
      </p:sp>
    </p:spTree>
    <p:extLst>
      <p:ext uri="{BB962C8B-B14F-4D97-AF65-F5344CB8AC3E}">
        <p14:creationId xmlns:p14="http://schemas.microsoft.com/office/powerpoint/2010/main" val="214588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Optional – researchers can choose to do this or not</a:t>
            </a:r>
          </a:p>
          <a:p>
            <a:endParaRPr lang="en-US" dirty="0"/>
          </a:p>
        </p:txBody>
      </p:sp>
      <p:sp>
        <p:nvSpPr>
          <p:cNvPr id="4" name="Slide Number Placeholder 3"/>
          <p:cNvSpPr>
            <a:spLocks noGrp="1"/>
          </p:cNvSpPr>
          <p:nvPr>
            <p:ph type="sldNum" sz="quarter" idx="5"/>
          </p:nvPr>
        </p:nvSpPr>
        <p:spPr/>
        <p:txBody>
          <a:bodyPr/>
          <a:lstStyle/>
          <a:p>
            <a:fld id="{00F4139C-0AD5-42EB-8792-C1DC30C98E9E}" type="slidenum">
              <a:rPr lang="en-US" smtClean="0"/>
              <a:t>15</a:t>
            </a:fld>
            <a:endParaRPr lang="en-US"/>
          </a:p>
        </p:txBody>
      </p:sp>
    </p:spTree>
    <p:extLst>
      <p:ext uri="{BB962C8B-B14F-4D97-AF65-F5344CB8AC3E}">
        <p14:creationId xmlns:p14="http://schemas.microsoft.com/office/powerpoint/2010/main" val="141189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We’re here to help!</a:t>
            </a:r>
            <a:endParaRPr lang="en-US" dirty="0"/>
          </a:p>
        </p:txBody>
      </p:sp>
      <p:sp>
        <p:nvSpPr>
          <p:cNvPr id="4" name="Slide Number Placeholder 3"/>
          <p:cNvSpPr>
            <a:spLocks noGrp="1"/>
          </p:cNvSpPr>
          <p:nvPr>
            <p:ph type="sldNum" sz="quarter" idx="5"/>
          </p:nvPr>
        </p:nvSpPr>
        <p:spPr/>
        <p:txBody>
          <a:bodyPr/>
          <a:lstStyle/>
          <a:p>
            <a:fld id="{00F4139C-0AD5-42EB-8792-C1DC30C98E9E}" type="slidenum">
              <a:rPr lang="en-US" smtClean="0"/>
              <a:t>17</a:t>
            </a:fld>
            <a:endParaRPr lang="en-US"/>
          </a:p>
        </p:txBody>
      </p:sp>
    </p:spTree>
    <p:extLst>
      <p:ext uri="{BB962C8B-B14F-4D97-AF65-F5344CB8AC3E}">
        <p14:creationId xmlns:p14="http://schemas.microsoft.com/office/powerpoint/2010/main" val="1226413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chemeClr val="accent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7B788409-822B-4A9A-AC48-8E96C7FD92E6}"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B6A79-B34C-46FA-8E8B-B4E1DAAF07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61718"/>
            <a:ext cx="2628900" cy="466725"/>
          </a:xfrm>
          <a:prstGeom prst="rect">
            <a:avLst/>
          </a:prstGeom>
          <a:noFill/>
          <a:ln>
            <a:noFill/>
          </a:ln>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89" y="5541818"/>
            <a:ext cx="1316182" cy="1316182"/>
          </a:xfrm>
          <a:prstGeom prst="rect">
            <a:avLst/>
          </a:prstGeom>
        </p:spPr>
      </p:pic>
    </p:spTree>
    <p:extLst>
      <p:ext uri="{BB962C8B-B14F-4D97-AF65-F5344CB8AC3E}">
        <p14:creationId xmlns:p14="http://schemas.microsoft.com/office/powerpoint/2010/main" val="411974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8409-822B-4A9A-AC48-8E96C7FD92E6}"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B6A79-B34C-46FA-8E8B-B4E1DAAF07B3}" type="slidenum">
              <a:rPr lang="en-US" smtClean="0"/>
              <a:t>‹#›</a:t>
            </a:fld>
            <a:endParaRPr lang="en-US"/>
          </a:p>
        </p:txBody>
      </p:sp>
    </p:spTree>
    <p:extLst>
      <p:ext uri="{BB962C8B-B14F-4D97-AF65-F5344CB8AC3E}">
        <p14:creationId xmlns:p14="http://schemas.microsoft.com/office/powerpoint/2010/main" val="376390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8409-822B-4A9A-AC48-8E96C7FD92E6}"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B6A79-B34C-46FA-8E8B-B4E1DAAF07B3}" type="slidenum">
              <a:rPr lang="en-US" smtClean="0"/>
              <a:t>‹#›</a:t>
            </a:fld>
            <a:endParaRPr lang="en-US"/>
          </a:p>
        </p:txBody>
      </p:sp>
    </p:spTree>
    <p:extLst>
      <p:ext uri="{BB962C8B-B14F-4D97-AF65-F5344CB8AC3E}">
        <p14:creationId xmlns:p14="http://schemas.microsoft.com/office/powerpoint/2010/main" val="94462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788409-822B-4A9A-AC48-8E96C7FD92E6}"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B6A79-B34C-46FA-8E8B-B4E1DAAF07B3}" type="slidenum">
              <a:rPr lang="en-US" smtClean="0"/>
              <a:t>‹#›</a:t>
            </a:fld>
            <a:endParaRPr lang="en-US"/>
          </a:p>
        </p:txBody>
      </p:sp>
    </p:spTree>
    <p:extLst>
      <p:ext uri="{BB962C8B-B14F-4D97-AF65-F5344CB8AC3E}">
        <p14:creationId xmlns:p14="http://schemas.microsoft.com/office/powerpoint/2010/main" val="139030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accent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8409-822B-4A9A-AC48-8E96C7FD92E6}"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B6A79-B34C-46FA-8E8B-B4E1DAAF07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61718"/>
            <a:ext cx="2628900" cy="466725"/>
          </a:xfrm>
          <a:prstGeom prst="rect">
            <a:avLst/>
          </a:prstGeom>
          <a:noFill/>
          <a:ln>
            <a:noFill/>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89" y="5541818"/>
            <a:ext cx="1316182" cy="1316182"/>
          </a:xfrm>
          <a:prstGeom prst="rect">
            <a:avLst/>
          </a:prstGeom>
        </p:spPr>
      </p:pic>
    </p:spTree>
    <p:extLst>
      <p:ext uri="{BB962C8B-B14F-4D97-AF65-F5344CB8AC3E}">
        <p14:creationId xmlns:p14="http://schemas.microsoft.com/office/powerpoint/2010/main" val="41309844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8409-822B-4A9A-AC48-8E96C7FD92E6}"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B6A79-B34C-46FA-8E8B-B4E1DAAF07B3}" type="slidenum">
              <a:rPr lang="en-US" smtClean="0"/>
              <a:t>‹#›</a:t>
            </a:fld>
            <a:endParaRPr lang="en-US"/>
          </a:p>
        </p:txBody>
      </p:sp>
    </p:spTree>
    <p:extLst>
      <p:ext uri="{BB962C8B-B14F-4D97-AF65-F5344CB8AC3E}">
        <p14:creationId xmlns:p14="http://schemas.microsoft.com/office/powerpoint/2010/main" val="73258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8409-822B-4A9A-AC48-8E96C7FD92E6}"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B6A79-B34C-46FA-8E8B-B4E1DAAF07B3}" type="slidenum">
              <a:rPr lang="en-US" smtClean="0"/>
              <a:t>‹#›</a:t>
            </a:fld>
            <a:endParaRPr lang="en-US"/>
          </a:p>
        </p:txBody>
      </p:sp>
    </p:spTree>
    <p:extLst>
      <p:ext uri="{BB962C8B-B14F-4D97-AF65-F5344CB8AC3E}">
        <p14:creationId xmlns:p14="http://schemas.microsoft.com/office/powerpoint/2010/main" val="24437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8409-822B-4A9A-AC48-8E96C7FD92E6}"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B6A79-B34C-46FA-8E8B-B4E1DAAF07B3}" type="slidenum">
              <a:rPr lang="en-US" smtClean="0"/>
              <a:t>‹#›</a:t>
            </a:fld>
            <a:endParaRPr lang="en-US"/>
          </a:p>
        </p:txBody>
      </p:sp>
    </p:spTree>
    <p:extLst>
      <p:ext uri="{BB962C8B-B14F-4D97-AF65-F5344CB8AC3E}">
        <p14:creationId xmlns:p14="http://schemas.microsoft.com/office/powerpoint/2010/main" val="103890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788409-822B-4A9A-AC48-8E96C7FD92E6}" type="datetimeFigureOut">
              <a:rPr lang="en-US" smtClean="0"/>
              <a:t>12/17/2024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BB6A79-B34C-46FA-8E8B-B4E1DAAF07B3}" type="slidenum">
              <a:rPr lang="en-US" smtClean="0"/>
              <a:t>‹#›</a:t>
            </a:fld>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61718"/>
            <a:ext cx="2628900" cy="466725"/>
          </a:xfrm>
          <a:prstGeom prst="rect">
            <a:avLst/>
          </a:prstGeom>
          <a:noFill/>
          <a:ln>
            <a:noFill/>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89" y="5541818"/>
            <a:ext cx="1316182" cy="1316182"/>
          </a:xfrm>
          <a:prstGeom prst="rect">
            <a:avLst/>
          </a:prstGeom>
        </p:spPr>
      </p:pic>
    </p:spTree>
    <p:extLst>
      <p:ext uri="{BB962C8B-B14F-4D97-AF65-F5344CB8AC3E}">
        <p14:creationId xmlns:p14="http://schemas.microsoft.com/office/powerpoint/2010/main" val="75004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788409-822B-4A9A-AC48-8E96C7FD92E6}" type="datetimeFigureOut">
              <a:rPr lang="en-US" smtClean="0"/>
              <a:t>12/17/2024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BB6A79-B34C-46FA-8E8B-B4E1DAAF07B3}"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7589" y="5541818"/>
            <a:ext cx="1316182" cy="1316182"/>
          </a:xfrm>
          <a:prstGeom prst="rect">
            <a:avLst/>
          </a:prstGeom>
        </p:spPr>
      </p:pic>
    </p:spTree>
    <p:extLst>
      <p:ext uri="{BB962C8B-B14F-4D97-AF65-F5344CB8AC3E}">
        <p14:creationId xmlns:p14="http://schemas.microsoft.com/office/powerpoint/2010/main" val="66098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B788409-822B-4A9A-AC48-8E96C7FD92E6}"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B6A79-B34C-46FA-8E8B-B4E1DAAF07B3}" type="slidenum">
              <a:rPr lang="en-US" smtClean="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89" y="5541818"/>
            <a:ext cx="1316182" cy="1316182"/>
          </a:xfrm>
          <a:prstGeom prst="rect">
            <a:avLst/>
          </a:prstGeom>
        </p:spPr>
      </p:pic>
    </p:spTree>
    <p:extLst>
      <p:ext uri="{BB962C8B-B14F-4D97-AF65-F5344CB8AC3E}">
        <p14:creationId xmlns:p14="http://schemas.microsoft.com/office/powerpoint/2010/main" val="347404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788409-822B-4A9A-AC48-8E96C7FD92E6}" type="datetimeFigureOut">
              <a:rPr lang="en-US" smtClean="0"/>
              <a:t>12/17/2024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BB6A79-B34C-46FA-8E8B-B4E1DAAF07B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161718"/>
            <a:ext cx="2628900" cy="466725"/>
          </a:xfrm>
          <a:prstGeom prst="rect">
            <a:avLst/>
          </a:prstGeom>
          <a:noFill/>
          <a:ln>
            <a:noFill/>
          </a:ln>
        </p:spPr>
      </p:pic>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97589" y="5541818"/>
            <a:ext cx="1316182" cy="1316182"/>
          </a:xfrm>
          <a:prstGeom prst="rect">
            <a:avLst/>
          </a:prstGeom>
        </p:spPr>
      </p:pic>
    </p:spTree>
    <p:extLst>
      <p:ext uri="{BB962C8B-B14F-4D97-AF65-F5344CB8AC3E}">
        <p14:creationId xmlns:p14="http://schemas.microsoft.com/office/powerpoint/2010/main" val="20298028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b="1" kern="1200" spc="-50" baseline="0">
          <a:solidFill>
            <a:schemeClr val="accent1">
              <a:lumMod val="7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esearch.uoregon.edu/manage/research-integrity-compliance/human-subjects-research/a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esearch.uoregon.edu/sites/default/files/2023-08/hrp-922_-_template_-_funding_and_sponsorship_form.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research.uoregon.edu/sites/default/files/2023-09/rap_quick_reference_-_guest_list_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research.uoregon.edu/manage/integrity-compliance/human-subjects-research" TargetMode="External"/><Relationship Id="rId2" Type="http://schemas.openxmlformats.org/officeDocument/2006/relationships/hyperlink" Target="https://research.uoregon.edu/forms/federal-updates#subscribefrontl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esearchcompliance@uoregon.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eams.microsoft.com/l/meetup-join/19%3ameeting_ZGNlNDIzMTUtOGYwZS00NzY1LTgxYzktYjdjZmI4YzVmYWQy%40thread.v2/0?context=%7b%22Tid%22%3a%228f0b198f-f447-4cfe-ba03-526b46c661f8%22%2c%22Oid%22%3a%229f042447-82da-402e-8343-f84f7d6d7392%22%7d" TargetMode="External"/><Relationship Id="rId4" Type="http://schemas.openxmlformats.org/officeDocument/2006/relationships/hyperlink" Target="https://teams.microsoft.com/l/meetup-join/19%3ameeting_MjhkMjcxYjYtYzcyMC00Zjg2LWI4MjktNTc4YmM4Y2JjNjJm%40thread.v2/0?context=%7b%22Tid%22%3a%228f0b198f-f447-4cfe-ba03-526b46c661f8%22%2c%22Oid%22%3a%229f042447-82da-402e-8343-f84f7d6d7392%22%7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esearch.uoregon.edu/manage/research-integrity-compliance/human-subjects-research" TargetMode="External"/><Relationship Id="rId7" Type="http://schemas.openxmlformats.org/officeDocument/2006/relationships/hyperlink" Target="https://research.uoregon.edu/plan/training-opportunities/human-subject-researchirb-trainings" TargetMode="External"/><Relationship Id="rId2" Type="http://schemas.openxmlformats.org/officeDocument/2006/relationships/hyperlink" Target="https://research.uoregon.edu/" TargetMode="External"/><Relationship Id="rId1" Type="http://schemas.openxmlformats.org/officeDocument/2006/relationships/slideLayout" Target="../slideLayouts/slideLayout2.xml"/><Relationship Id="rId6" Type="http://schemas.openxmlformats.org/officeDocument/2006/relationships/hyperlink" Target="https://research.uoregon.edu/manage/research-integrity-compliance/human-subjects-research/human-subjects-research-guidance-library#RAP" TargetMode="External"/><Relationship Id="rId5" Type="http://schemas.openxmlformats.org/officeDocument/2006/relationships/hyperlink" Target="https://research.uoregon.edu/manage/research-integrity-compliance/human-subjects-research/human-subjects-research-guidance-library" TargetMode="External"/><Relationship Id="rId4" Type="http://schemas.openxmlformats.org/officeDocument/2006/relationships/hyperlink" Target="https://research.uoregon.edu/manage/research-integrity-compliance/human-subjects-research/human-subjects-applications-form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hyperlink" Target="https://research.uoregon.edu/manage/research-administration-portal-ra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search.uoregon.edu/files/2020-09/worksheet_-_hsr_determination_RAP.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regonlaws.org/ors/192.53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earch.uoregon.edu/manage/research-integrity-compliance/human-subjects-research/genetic-privacy-defini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uoregon.edu/sites/default/files/2024-10/Research%20Plan%20Guidanc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esearch.uoregon.edu/sites/default/files/2024-05/HRP-109%20%E2%80%93%20RCS%20Non-Exempt%20Initial%20Review%20Document%20Checklist.docx" TargetMode="External"/><Relationship Id="rId5" Type="http://schemas.openxmlformats.org/officeDocument/2006/relationships/hyperlink" Target="https://research.uoregon.edu/sites/default/files/2024-05/HRP-108%20%E2%80%93%20RCS%20Exempt%20Submission%20Checklist.docx" TargetMode="External"/><Relationship Id="rId4" Type="http://schemas.openxmlformats.org/officeDocument/2006/relationships/hyperlink" Target="https://research.uoregon.edu/sites/default/files/2024-11/HRP-502b%20-%20Exempt%20Consent%20Template%20and%20Guidance.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research.uoregon.edu/manage/research-integrity-compliance/human-subjects-research/review-process-what-expec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RCS and IRB Update</a:t>
            </a:r>
          </a:p>
        </p:txBody>
      </p:sp>
      <p:sp>
        <p:nvSpPr>
          <p:cNvPr id="3" name="Subtitle 2"/>
          <p:cNvSpPr>
            <a:spLocks noGrp="1"/>
          </p:cNvSpPr>
          <p:nvPr>
            <p:ph type="subTitle" idx="1"/>
          </p:nvPr>
        </p:nvSpPr>
        <p:spPr/>
        <p:txBody>
          <a:bodyPr>
            <a:normAutofit/>
          </a:bodyPr>
          <a:lstStyle/>
          <a:p>
            <a:r>
              <a:rPr lang="en-US" dirty="0"/>
              <a:t>Presenter: Kayla Champaigne, assistant Director</a:t>
            </a:r>
          </a:p>
          <a:p>
            <a:r>
              <a:rPr lang="en-US" dirty="0"/>
              <a:t>UO Research Compliance Services</a:t>
            </a:r>
          </a:p>
        </p:txBody>
      </p:sp>
    </p:spTree>
    <p:extLst>
      <p:ext uri="{BB962C8B-B14F-4D97-AF65-F5344CB8AC3E}">
        <p14:creationId xmlns:p14="http://schemas.microsoft.com/office/powerpoint/2010/main" val="237119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53AD1-29DE-0E2C-AA4E-26BE67836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A56F1-8CF3-34A4-E942-46F497FE1499}"/>
              </a:ext>
            </a:extLst>
          </p:cNvPr>
          <p:cNvSpPr>
            <a:spLocks noGrp="1"/>
          </p:cNvSpPr>
          <p:nvPr>
            <p:ph type="title"/>
          </p:nvPr>
        </p:nvSpPr>
        <p:spPr/>
        <p:txBody>
          <a:bodyPr/>
          <a:lstStyle/>
          <a:p>
            <a:r>
              <a:rPr lang="en-US" dirty="0"/>
              <a:t>Metrics – turnaround times (new studies)</a:t>
            </a:r>
          </a:p>
        </p:txBody>
      </p:sp>
      <p:pic>
        <p:nvPicPr>
          <p:cNvPr id="5" name="Picture 4">
            <a:extLst>
              <a:ext uri="{FF2B5EF4-FFF2-40B4-BE49-F238E27FC236}">
                <a16:creationId xmlns:a16="http://schemas.microsoft.com/office/drawing/2014/main" id="{ACD3278B-FC45-649E-3BE2-5BB0AB038F84}"/>
              </a:ext>
            </a:extLst>
          </p:cNvPr>
          <p:cNvPicPr>
            <a:picLocks noChangeAspect="1"/>
          </p:cNvPicPr>
          <p:nvPr/>
        </p:nvPicPr>
        <p:blipFill>
          <a:blip r:embed="rId3"/>
          <a:stretch>
            <a:fillRect/>
          </a:stretch>
        </p:blipFill>
        <p:spPr>
          <a:xfrm>
            <a:off x="2577543" y="1781244"/>
            <a:ext cx="6483330" cy="4496192"/>
          </a:xfrm>
          <a:prstGeom prst="rect">
            <a:avLst/>
          </a:prstGeom>
        </p:spPr>
      </p:pic>
    </p:spTree>
    <p:extLst>
      <p:ext uri="{BB962C8B-B14F-4D97-AF65-F5344CB8AC3E}">
        <p14:creationId xmlns:p14="http://schemas.microsoft.com/office/powerpoint/2010/main" val="37428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695B-4A0A-333A-D117-01E628DD15EF}"/>
              </a:ext>
            </a:extLst>
          </p:cNvPr>
          <p:cNvSpPr>
            <a:spLocks noGrp="1"/>
          </p:cNvSpPr>
          <p:nvPr>
            <p:ph type="title"/>
          </p:nvPr>
        </p:nvSpPr>
        <p:spPr/>
        <p:txBody>
          <a:bodyPr/>
          <a:lstStyle/>
          <a:p>
            <a:r>
              <a:rPr lang="en-US" dirty="0"/>
              <a:t>Questions and Answers</a:t>
            </a:r>
          </a:p>
        </p:txBody>
      </p:sp>
      <p:sp>
        <p:nvSpPr>
          <p:cNvPr id="4" name="Content Placeholder 2">
            <a:extLst>
              <a:ext uri="{FF2B5EF4-FFF2-40B4-BE49-F238E27FC236}">
                <a16:creationId xmlns:a16="http://schemas.microsoft.com/office/drawing/2014/main" id="{1BE273F7-DE24-4C2A-BF7F-250D16994A1D}"/>
              </a:ext>
            </a:extLst>
          </p:cNvPr>
          <p:cNvSpPr>
            <a:spLocks noGrp="1"/>
          </p:cNvSpPr>
          <p:nvPr>
            <p:ph idx="1"/>
          </p:nvPr>
        </p:nvSpPr>
        <p:spPr>
          <a:xfrm>
            <a:off x="1246471" y="1805630"/>
            <a:ext cx="10058400" cy="953613"/>
          </a:xfrm>
        </p:spPr>
        <p:txBody>
          <a:bodyPr/>
          <a:lstStyle/>
          <a:p>
            <a:pPr marL="233363" indent="-233363">
              <a:buFont typeface="Arial" panose="020B0604020202020204" pitchFamily="34" charset="0"/>
              <a:buChar char="•"/>
            </a:pPr>
            <a:r>
              <a:rPr lang="en-US" sz="2000" b="1" dirty="0">
                <a:effectLst/>
                <a:ea typeface="Calibri" panose="020F0502020204030204" pitchFamily="34" charset="0"/>
                <a:cs typeface="Times New Roman" panose="02020603050405020304" pitchFamily="18" charset="0"/>
              </a:rPr>
              <a:t>Can we get funding before IRB approval is granted?</a:t>
            </a:r>
          </a:p>
          <a:p>
            <a:pPr marL="233363" indent="-233363">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endParaRPr lang="en-US" dirty="0"/>
          </a:p>
        </p:txBody>
      </p:sp>
      <p:sp>
        <p:nvSpPr>
          <p:cNvPr id="7" name="Content Placeholder 2">
            <a:extLst>
              <a:ext uri="{FF2B5EF4-FFF2-40B4-BE49-F238E27FC236}">
                <a16:creationId xmlns:a16="http://schemas.microsoft.com/office/drawing/2014/main" id="{BA210133-91B6-B921-9969-04280A959C8A}"/>
              </a:ext>
            </a:extLst>
          </p:cNvPr>
          <p:cNvSpPr txBox="1">
            <a:spLocks/>
          </p:cNvSpPr>
          <p:nvPr/>
        </p:nvSpPr>
        <p:spPr>
          <a:xfrm>
            <a:off x="1545175" y="2182554"/>
            <a:ext cx="10058400" cy="4532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Not if the funds are for human subject research activities</a:t>
            </a:r>
          </a:p>
          <a:p>
            <a:pPr marL="0" indent="0">
              <a:buNone/>
            </a:pPr>
            <a:endParaRPr lang="en-US" sz="2000" dirty="0">
              <a:ea typeface="Calibri" panose="020F0502020204030204" pitchFamily="34" charset="0"/>
              <a:cs typeface="Times New Roman" panose="02020603050405020304" pitchFamily="18" charset="0"/>
            </a:endParaRPr>
          </a:p>
          <a:p>
            <a:endParaRPr lang="en-US" dirty="0"/>
          </a:p>
        </p:txBody>
      </p:sp>
      <p:sp>
        <p:nvSpPr>
          <p:cNvPr id="8" name="Content Placeholder 2">
            <a:extLst>
              <a:ext uri="{FF2B5EF4-FFF2-40B4-BE49-F238E27FC236}">
                <a16:creationId xmlns:a16="http://schemas.microsoft.com/office/drawing/2014/main" id="{26BF7B90-C846-A570-0C04-EE31F510B13A}"/>
              </a:ext>
            </a:extLst>
          </p:cNvPr>
          <p:cNvSpPr txBox="1">
            <a:spLocks/>
          </p:cNvSpPr>
          <p:nvPr/>
        </p:nvSpPr>
        <p:spPr>
          <a:xfrm>
            <a:off x="1545175" y="2681499"/>
            <a:ext cx="10058400" cy="6224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Possible option – </a:t>
            </a:r>
            <a:r>
              <a:rPr lang="en-US" sz="2000" b="1" dirty="0">
                <a:ea typeface="Calibri" panose="020F0502020204030204" pitchFamily="34" charset="0"/>
                <a:cs typeface="Times New Roman" panose="02020603050405020304" pitchFamily="18" charset="0"/>
              </a:rPr>
              <a:t>Approval in Principle (AIP)</a:t>
            </a:r>
          </a:p>
          <a:p>
            <a:pPr marL="228600" indent="-228600">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163FBE52-9E62-C174-F5DE-3B3DBA345E57}"/>
              </a:ext>
            </a:extLst>
          </p:cNvPr>
          <p:cNvSpPr txBox="1"/>
          <p:nvPr/>
        </p:nvSpPr>
        <p:spPr>
          <a:xfrm>
            <a:off x="2185416" y="3143868"/>
            <a:ext cx="9418159"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dirty="0"/>
              <a:t>AIPs allow for projects that will </a:t>
            </a:r>
            <a:r>
              <a:rPr lang="en-US" i="1" dirty="0"/>
              <a:t>eventually</a:t>
            </a:r>
            <a:r>
              <a:rPr lang="en-US" dirty="0"/>
              <a:t> involve human subjects research but there are phases or other activities that need to be done first that don’t involve human subjects and the human subjects’ involvement will depend upon completion of instruments, prior animal studies, or purification of compounds etc. </a:t>
            </a:r>
          </a:p>
        </p:txBody>
      </p:sp>
      <p:sp>
        <p:nvSpPr>
          <p:cNvPr id="6" name="TextBox 5">
            <a:extLst>
              <a:ext uri="{FF2B5EF4-FFF2-40B4-BE49-F238E27FC236}">
                <a16:creationId xmlns:a16="http://schemas.microsoft.com/office/drawing/2014/main" id="{EC8D0912-EDE3-BAC5-7602-4F1E53A223B7}"/>
              </a:ext>
            </a:extLst>
          </p:cNvPr>
          <p:cNvSpPr txBox="1"/>
          <p:nvPr/>
        </p:nvSpPr>
        <p:spPr>
          <a:xfrm>
            <a:off x="2273808" y="4408205"/>
            <a:ext cx="9418159"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u="sng" dirty="0"/>
              <a:t>NOT</a:t>
            </a:r>
            <a:r>
              <a:rPr lang="en-US" dirty="0"/>
              <a:t> for situations where the researchers just haven’t completed their IRB materials</a:t>
            </a:r>
          </a:p>
        </p:txBody>
      </p:sp>
      <p:sp>
        <p:nvSpPr>
          <p:cNvPr id="12" name="TextBox 11">
            <a:extLst>
              <a:ext uri="{FF2B5EF4-FFF2-40B4-BE49-F238E27FC236}">
                <a16:creationId xmlns:a16="http://schemas.microsoft.com/office/drawing/2014/main" id="{C9E6340A-AF6F-1410-E359-7DA2612A3DBC}"/>
              </a:ext>
            </a:extLst>
          </p:cNvPr>
          <p:cNvSpPr txBox="1"/>
          <p:nvPr/>
        </p:nvSpPr>
        <p:spPr>
          <a:xfrm>
            <a:off x="2273808" y="4947967"/>
            <a:ext cx="9418159" cy="646331"/>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dirty="0"/>
              <a:t>See UO AIP website: </a:t>
            </a:r>
            <a:r>
              <a:rPr lang="en-US" u="sng" dirty="0">
                <a:hlinkClick r:id="rId2"/>
              </a:rPr>
              <a:t>https://research.uoregon.edu/manage/research-integrity-compliance/human-subjects-research/aip</a:t>
            </a:r>
            <a:r>
              <a:rPr lang="en-US" u="sng" dirty="0"/>
              <a:t> </a:t>
            </a:r>
            <a:endParaRPr lang="en-US" dirty="0"/>
          </a:p>
        </p:txBody>
      </p:sp>
    </p:spTree>
    <p:extLst>
      <p:ext uri="{BB962C8B-B14F-4D97-AF65-F5344CB8AC3E}">
        <p14:creationId xmlns:p14="http://schemas.microsoft.com/office/powerpoint/2010/main" val="91391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p:bldP spid="3" grpId="0"/>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695B-4A0A-333A-D117-01E628DD15EF}"/>
              </a:ext>
            </a:extLst>
          </p:cNvPr>
          <p:cNvSpPr>
            <a:spLocks noGrp="1"/>
          </p:cNvSpPr>
          <p:nvPr>
            <p:ph type="title"/>
          </p:nvPr>
        </p:nvSpPr>
        <p:spPr/>
        <p:txBody>
          <a:bodyPr/>
          <a:lstStyle/>
          <a:p>
            <a:r>
              <a:rPr lang="en-US" dirty="0"/>
              <a:t>Questions and Answers</a:t>
            </a:r>
          </a:p>
        </p:txBody>
      </p:sp>
      <p:sp>
        <p:nvSpPr>
          <p:cNvPr id="4" name="Content Placeholder 2">
            <a:extLst>
              <a:ext uri="{FF2B5EF4-FFF2-40B4-BE49-F238E27FC236}">
                <a16:creationId xmlns:a16="http://schemas.microsoft.com/office/drawing/2014/main" id="{1BE273F7-DE24-4C2A-BF7F-250D16994A1D}"/>
              </a:ext>
            </a:extLst>
          </p:cNvPr>
          <p:cNvSpPr>
            <a:spLocks noGrp="1"/>
          </p:cNvSpPr>
          <p:nvPr>
            <p:ph idx="1"/>
          </p:nvPr>
        </p:nvSpPr>
        <p:spPr>
          <a:xfrm>
            <a:off x="1246471" y="1805630"/>
            <a:ext cx="10058400" cy="953613"/>
          </a:xfrm>
        </p:spPr>
        <p:txBody>
          <a:bodyPr/>
          <a:lstStyle/>
          <a:p>
            <a:pPr marL="233363" indent="-233363">
              <a:buFont typeface="Arial" panose="020B0604020202020204" pitchFamily="34" charset="0"/>
              <a:buChar char="•"/>
            </a:pPr>
            <a:r>
              <a:rPr lang="en-US" sz="2000" b="1" dirty="0">
                <a:effectLst/>
                <a:ea typeface="Calibri" panose="020F0502020204030204" pitchFamily="34" charset="0"/>
                <a:cs typeface="Times New Roman" panose="02020603050405020304" pitchFamily="18" charset="0"/>
              </a:rPr>
              <a:t>What funding information does the IRB need in the RAP?</a:t>
            </a:r>
          </a:p>
          <a:p>
            <a:pPr marL="233363" indent="-233363">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endParaRPr lang="en-US" dirty="0"/>
          </a:p>
        </p:txBody>
      </p:sp>
      <p:sp>
        <p:nvSpPr>
          <p:cNvPr id="7" name="Content Placeholder 2">
            <a:extLst>
              <a:ext uri="{FF2B5EF4-FFF2-40B4-BE49-F238E27FC236}">
                <a16:creationId xmlns:a16="http://schemas.microsoft.com/office/drawing/2014/main" id="{BA210133-91B6-B921-9969-04280A959C8A}"/>
              </a:ext>
            </a:extLst>
          </p:cNvPr>
          <p:cNvSpPr txBox="1">
            <a:spLocks/>
          </p:cNvSpPr>
          <p:nvPr/>
        </p:nvSpPr>
        <p:spPr>
          <a:xfrm>
            <a:off x="1545175" y="3594191"/>
            <a:ext cx="10058400" cy="4532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EPCS number(s)</a:t>
            </a:r>
          </a:p>
          <a:p>
            <a:endParaRPr lang="en-US" dirty="0"/>
          </a:p>
        </p:txBody>
      </p:sp>
      <p:sp>
        <p:nvSpPr>
          <p:cNvPr id="8" name="Content Placeholder 2">
            <a:extLst>
              <a:ext uri="{FF2B5EF4-FFF2-40B4-BE49-F238E27FC236}">
                <a16:creationId xmlns:a16="http://schemas.microsoft.com/office/drawing/2014/main" id="{26BF7B90-C846-A570-0C04-EE31F510B13A}"/>
              </a:ext>
            </a:extLst>
          </p:cNvPr>
          <p:cNvSpPr txBox="1">
            <a:spLocks/>
          </p:cNvSpPr>
          <p:nvPr/>
        </p:nvSpPr>
        <p:spPr>
          <a:xfrm>
            <a:off x="1545175" y="2681499"/>
            <a:ext cx="10058400" cy="6224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hlinkClick r:id="rId2"/>
              </a:rPr>
              <a:t>Funding and Sponsorship Form</a:t>
            </a:r>
            <a:endParaRPr lang="en-US" sz="2000" b="1" dirty="0">
              <a:ea typeface="Calibri" panose="020F0502020204030204" pitchFamily="34" charset="0"/>
              <a:cs typeface="Times New Roman" panose="02020603050405020304" pitchFamily="18" charset="0"/>
            </a:endParaRPr>
          </a:p>
          <a:p>
            <a:pPr marL="228600" indent="-228600">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a:p>
            <a:endParaRPr lang="en-US" dirty="0"/>
          </a:p>
        </p:txBody>
      </p:sp>
      <p:sp>
        <p:nvSpPr>
          <p:cNvPr id="5" name="Content Placeholder 2">
            <a:extLst>
              <a:ext uri="{FF2B5EF4-FFF2-40B4-BE49-F238E27FC236}">
                <a16:creationId xmlns:a16="http://schemas.microsoft.com/office/drawing/2014/main" id="{49B3E35E-C7BE-78BB-664A-3788A359FF11}"/>
              </a:ext>
            </a:extLst>
          </p:cNvPr>
          <p:cNvSpPr txBox="1">
            <a:spLocks/>
          </p:cNvSpPr>
          <p:nvPr/>
        </p:nvSpPr>
        <p:spPr>
          <a:xfrm>
            <a:off x="1545175" y="2205103"/>
            <a:ext cx="10058400" cy="4763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Name of funding source</a:t>
            </a:r>
            <a:endParaRPr lang="en-US" sz="2000" b="1" dirty="0">
              <a:ea typeface="Calibri" panose="020F0502020204030204" pitchFamily="34" charset="0"/>
              <a:cs typeface="Times New Roman" panose="02020603050405020304" pitchFamily="18" charset="0"/>
            </a:endParaRPr>
          </a:p>
          <a:p>
            <a:pPr marL="228600" indent="-228600">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a:p>
            <a:endParaRPr lang="en-US" dirty="0"/>
          </a:p>
        </p:txBody>
      </p:sp>
      <p:sp>
        <p:nvSpPr>
          <p:cNvPr id="9" name="Content Placeholder 2">
            <a:extLst>
              <a:ext uri="{FF2B5EF4-FFF2-40B4-BE49-F238E27FC236}">
                <a16:creationId xmlns:a16="http://schemas.microsoft.com/office/drawing/2014/main" id="{FE1E5204-BAA3-2913-5E92-AE1952B6620C}"/>
              </a:ext>
            </a:extLst>
          </p:cNvPr>
          <p:cNvSpPr txBox="1">
            <a:spLocks/>
          </p:cNvSpPr>
          <p:nvPr/>
        </p:nvSpPr>
        <p:spPr>
          <a:xfrm>
            <a:off x="1545175" y="3117795"/>
            <a:ext cx="10058400" cy="4763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Scope of work or grant narrative that describes the human subjects research activities</a:t>
            </a:r>
            <a:endParaRPr lang="en-US" sz="2000" b="1" dirty="0">
              <a:ea typeface="Calibri" panose="020F0502020204030204" pitchFamily="34" charset="0"/>
              <a:cs typeface="Times New Roman" panose="02020603050405020304" pitchFamily="18" charset="0"/>
            </a:endParaRPr>
          </a:p>
          <a:p>
            <a:pPr marL="228600" indent="-228600">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a:p>
            <a:endParaRPr lang="en-US" dirty="0"/>
          </a:p>
        </p:txBody>
      </p:sp>
      <p:sp>
        <p:nvSpPr>
          <p:cNvPr id="10" name="Content Placeholder 2">
            <a:extLst>
              <a:ext uri="{FF2B5EF4-FFF2-40B4-BE49-F238E27FC236}">
                <a16:creationId xmlns:a16="http://schemas.microsoft.com/office/drawing/2014/main" id="{B40710CE-B365-CBCA-DCA4-CBB6BF37566C}"/>
              </a:ext>
            </a:extLst>
          </p:cNvPr>
          <p:cNvSpPr txBox="1">
            <a:spLocks/>
          </p:cNvSpPr>
          <p:nvPr/>
        </p:nvSpPr>
        <p:spPr>
          <a:xfrm>
            <a:off x="1917031" y="4050858"/>
            <a:ext cx="8744873" cy="9356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Wingdings" panose="05000000000000000000" pitchFamily="2" charset="2"/>
              <a:buChar char="v"/>
            </a:pPr>
            <a:r>
              <a:rPr lang="en-US" sz="2000" dirty="0">
                <a:solidFill>
                  <a:srgbClr val="DA5B32"/>
                </a:solidFill>
                <a:ea typeface="Calibri" panose="020F0502020204030204" pitchFamily="34" charset="0"/>
                <a:cs typeface="Times New Roman" panose="02020603050405020304" pitchFamily="18" charset="0"/>
              </a:rPr>
              <a:t>Important</a:t>
            </a:r>
            <a:r>
              <a:rPr lang="en-US" sz="2000" dirty="0">
                <a:ea typeface="Calibri" panose="020F0502020204030204" pitchFamily="34" charset="0"/>
                <a:cs typeface="Times New Roman" panose="02020603050405020304" pitchFamily="18" charset="0"/>
              </a:rPr>
              <a:t>: If a new EPCS number is given for the same funding, need to modify IRB submission to include new EPCS number</a:t>
            </a:r>
          </a:p>
          <a:p>
            <a:endParaRPr lang="en-US" dirty="0"/>
          </a:p>
        </p:txBody>
      </p:sp>
      <p:sp>
        <p:nvSpPr>
          <p:cNvPr id="11" name="Content Placeholder 2">
            <a:extLst>
              <a:ext uri="{FF2B5EF4-FFF2-40B4-BE49-F238E27FC236}">
                <a16:creationId xmlns:a16="http://schemas.microsoft.com/office/drawing/2014/main" id="{3D19529E-F80E-555B-E17B-89EE41E0D94D}"/>
              </a:ext>
            </a:extLst>
          </p:cNvPr>
          <p:cNvSpPr txBox="1">
            <a:spLocks/>
          </p:cNvSpPr>
          <p:nvPr/>
        </p:nvSpPr>
        <p:spPr>
          <a:xfrm>
            <a:off x="1246471" y="4884110"/>
            <a:ext cx="10058400" cy="9536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buFont typeface="Arial" panose="020B0604020202020204" pitchFamily="34" charset="0"/>
              <a:buChar char="•"/>
            </a:pPr>
            <a:r>
              <a:rPr lang="en-US" sz="2000" b="1" dirty="0">
                <a:ea typeface="Calibri" panose="020F0502020204030204" pitchFamily="34" charset="0"/>
                <a:cs typeface="Times New Roman" panose="02020603050405020304" pitchFamily="18" charset="0"/>
              </a:rPr>
              <a:t>How does compliance information get updated in EPCS?</a:t>
            </a:r>
            <a:endParaRPr lang="en-US" sz="2000" dirty="0">
              <a:ea typeface="Calibri" panose="020F0502020204030204" pitchFamily="34" charset="0"/>
              <a:cs typeface="Times New Roman" panose="02020603050405020304" pitchFamily="18" charset="0"/>
            </a:endParaRPr>
          </a:p>
          <a:p>
            <a:endParaRPr lang="en-US" dirty="0"/>
          </a:p>
        </p:txBody>
      </p:sp>
      <p:sp>
        <p:nvSpPr>
          <p:cNvPr id="13" name="Content Placeholder 2">
            <a:extLst>
              <a:ext uri="{FF2B5EF4-FFF2-40B4-BE49-F238E27FC236}">
                <a16:creationId xmlns:a16="http://schemas.microsoft.com/office/drawing/2014/main" id="{70F0479D-0708-8E05-FCB6-5DE773617BEC}"/>
              </a:ext>
            </a:extLst>
          </p:cNvPr>
          <p:cNvSpPr txBox="1">
            <a:spLocks/>
          </p:cNvSpPr>
          <p:nvPr/>
        </p:nvSpPr>
        <p:spPr>
          <a:xfrm>
            <a:off x="1545175" y="5354199"/>
            <a:ext cx="8961281" cy="92224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IRB staff update EPCS at time of approval (and is updated again if IRB approval period is extended)</a:t>
            </a:r>
          </a:p>
          <a:p>
            <a:endParaRPr lang="en-US" dirty="0"/>
          </a:p>
        </p:txBody>
      </p:sp>
    </p:spTree>
    <p:extLst>
      <p:ext uri="{BB962C8B-B14F-4D97-AF65-F5344CB8AC3E}">
        <p14:creationId xmlns:p14="http://schemas.microsoft.com/office/powerpoint/2010/main" val="280365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build="p"/>
      <p:bldP spid="5" grpId="0" build="p"/>
      <p:bldP spid="9" grpId="0" build="p"/>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D66F-BD26-A741-BB50-21E74FA2FEC0}"/>
              </a:ext>
            </a:extLst>
          </p:cNvPr>
          <p:cNvSpPr>
            <a:spLocks noGrp="1"/>
          </p:cNvSpPr>
          <p:nvPr>
            <p:ph type="title"/>
          </p:nvPr>
        </p:nvSpPr>
        <p:spPr/>
        <p:txBody>
          <a:bodyPr/>
          <a:lstStyle/>
          <a:p>
            <a:r>
              <a:rPr lang="en-US" dirty="0"/>
              <a:t>Trouble Shooting Compliance Tab - EPCS</a:t>
            </a:r>
          </a:p>
        </p:txBody>
      </p:sp>
      <p:grpSp>
        <p:nvGrpSpPr>
          <p:cNvPr id="8" name="Group 7">
            <a:extLst>
              <a:ext uri="{FF2B5EF4-FFF2-40B4-BE49-F238E27FC236}">
                <a16:creationId xmlns:a16="http://schemas.microsoft.com/office/drawing/2014/main" id="{5426CBF7-734F-6A30-6C5E-AD6848E025F6}"/>
              </a:ext>
            </a:extLst>
          </p:cNvPr>
          <p:cNvGrpSpPr/>
          <p:nvPr/>
        </p:nvGrpSpPr>
        <p:grpSpPr>
          <a:xfrm>
            <a:off x="1097280" y="2159541"/>
            <a:ext cx="8455282" cy="2208178"/>
            <a:chOff x="1097280" y="2159541"/>
            <a:chExt cx="8455282" cy="2208178"/>
          </a:xfrm>
        </p:grpSpPr>
        <p:pic>
          <p:nvPicPr>
            <p:cNvPr id="4" name="Picture 3" descr="A screenshot of a computer program&#10;&#10;Description automatically generated">
              <a:extLst>
                <a:ext uri="{FF2B5EF4-FFF2-40B4-BE49-F238E27FC236}">
                  <a16:creationId xmlns:a16="http://schemas.microsoft.com/office/drawing/2014/main" id="{9E49A8C5-2EA4-E65D-214E-4B0446CABB5C}"/>
                </a:ext>
              </a:extLst>
            </p:cNvPr>
            <p:cNvPicPr>
              <a:picLocks noChangeAspect="1"/>
            </p:cNvPicPr>
            <p:nvPr/>
          </p:nvPicPr>
          <p:blipFill>
            <a:blip r:embed="rId2"/>
            <a:stretch>
              <a:fillRect/>
            </a:stretch>
          </p:blipFill>
          <p:spPr>
            <a:xfrm>
              <a:off x="1097280" y="2159541"/>
              <a:ext cx="7985549" cy="2208178"/>
            </a:xfrm>
            <a:prstGeom prst="rect">
              <a:avLst/>
            </a:prstGeom>
          </p:spPr>
        </p:pic>
        <p:grpSp>
          <p:nvGrpSpPr>
            <p:cNvPr id="7" name="Group 6">
              <a:extLst>
                <a:ext uri="{FF2B5EF4-FFF2-40B4-BE49-F238E27FC236}">
                  <a16:creationId xmlns:a16="http://schemas.microsoft.com/office/drawing/2014/main" id="{F18D2BBB-B947-0180-BAFA-B73A2A826B21}"/>
                </a:ext>
              </a:extLst>
            </p:cNvPr>
            <p:cNvGrpSpPr/>
            <p:nvPr/>
          </p:nvGrpSpPr>
          <p:grpSpPr>
            <a:xfrm>
              <a:off x="4543124" y="3136392"/>
              <a:ext cx="5009438" cy="466344"/>
              <a:chOff x="4543124" y="3136392"/>
              <a:chExt cx="5009438" cy="466344"/>
            </a:xfrm>
          </p:grpSpPr>
          <p:sp>
            <p:nvSpPr>
              <p:cNvPr id="5" name="Arrow: Right 4">
                <a:extLst>
                  <a:ext uri="{FF2B5EF4-FFF2-40B4-BE49-F238E27FC236}">
                    <a16:creationId xmlns:a16="http://schemas.microsoft.com/office/drawing/2014/main" id="{EA87400E-5236-CF39-5D64-7874132A78A1}"/>
                  </a:ext>
                </a:extLst>
              </p:cNvPr>
              <p:cNvSpPr/>
              <p:nvPr/>
            </p:nvSpPr>
            <p:spPr>
              <a:xfrm>
                <a:off x="6679933" y="3236771"/>
                <a:ext cx="2872629" cy="248055"/>
              </a:xfrm>
              <a:prstGeom prst="rightArrow">
                <a:avLst/>
              </a:prstGeom>
              <a:solidFill>
                <a:srgbClr val="DA5B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B32552-68CC-5B14-0B64-BE34DF1C44DC}"/>
                  </a:ext>
                </a:extLst>
              </p:cNvPr>
              <p:cNvSpPr/>
              <p:nvPr/>
            </p:nvSpPr>
            <p:spPr>
              <a:xfrm>
                <a:off x="4543124" y="3136392"/>
                <a:ext cx="2058844" cy="466344"/>
              </a:xfrm>
              <a:prstGeom prst="ellipse">
                <a:avLst/>
              </a:prstGeom>
              <a:noFill/>
              <a:ln>
                <a:solidFill>
                  <a:srgbClr val="DA5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Arrow: Bent-Up 9">
            <a:extLst>
              <a:ext uri="{FF2B5EF4-FFF2-40B4-BE49-F238E27FC236}">
                <a16:creationId xmlns:a16="http://schemas.microsoft.com/office/drawing/2014/main" id="{1EF6306A-F46B-C08B-9B41-55F83DF0FA21}"/>
              </a:ext>
            </a:extLst>
          </p:cNvPr>
          <p:cNvSpPr/>
          <p:nvPr/>
        </p:nvSpPr>
        <p:spPr>
          <a:xfrm rot="5400000" flipV="1">
            <a:off x="9800457" y="3072403"/>
            <a:ext cx="536129" cy="1558300"/>
          </a:xfrm>
          <a:prstGeom prst="bentUpArrow">
            <a:avLst>
              <a:gd name="adj1" fmla="val 25000"/>
              <a:gd name="adj2" fmla="val 25000"/>
              <a:gd name="adj3" fmla="val 293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D1D298-1596-2684-1167-A16A74FDEFA7}"/>
              </a:ext>
            </a:extLst>
          </p:cNvPr>
          <p:cNvSpPr txBox="1"/>
          <p:nvPr/>
        </p:nvSpPr>
        <p:spPr>
          <a:xfrm>
            <a:off x="9630527" y="3049767"/>
            <a:ext cx="2420302" cy="646331"/>
          </a:xfrm>
          <a:prstGeom prst="rect">
            <a:avLst/>
          </a:prstGeom>
          <a:solidFill>
            <a:schemeClr val="bg1"/>
          </a:solidFill>
          <a:ln>
            <a:solidFill>
              <a:srgbClr val="DA5B32"/>
            </a:solidFill>
          </a:ln>
        </p:spPr>
        <p:txBody>
          <a:bodyPr wrap="square" rtlCol="0">
            <a:spAutoFit/>
          </a:bodyPr>
          <a:lstStyle/>
          <a:p>
            <a:pPr algn="ctr"/>
            <a:r>
              <a:rPr lang="en-US" dirty="0">
                <a:solidFill>
                  <a:srgbClr val="DA5B32"/>
                </a:solidFill>
              </a:rPr>
              <a:t>Top is often inaccurate, </a:t>
            </a:r>
          </a:p>
          <a:p>
            <a:pPr algn="ctr"/>
            <a:r>
              <a:rPr lang="en-US" dirty="0">
                <a:solidFill>
                  <a:schemeClr val="accent1"/>
                </a:solidFill>
              </a:rPr>
              <a:t>look below</a:t>
            </a:r>
          </a:p>
        </p:txBody>
      </p:sp>
      <p:sp>
        <p:nvSpPr>
          <p:cNvPr id="12" name="Rectangle: Rounded Corners 11">
            <a:extLst>
              <a:ext uri="{FF2B5EF4-FFF2-40B4-BE49-F238E27FC236}">
                <a16:creationId xmlns:a16="http://schemas.microsoft.com/office/drawing/2014/main" id="{BB8B4DAD-4C0C-C152-5EAC-93297EB5FEA8}"/>
              </a:ext>
            </a:extLst>
          </p:cNvPr>
          <p:cNvSpPr/>
          <p:nvPr/>
        </p:nvSpPr>
        <p:spPr>
          <a:xfrm>
            <a:off x="2714324" y="3484826"/>
            <a:ext cx="6446470" cy="6463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C69D20-6900-FF68-9437-3BDBC735D3B4}"/>
              </a:ext>
            </a:extLst>
          </p:cNvPr>
          <p:cNvPicPr>
            <a:picLocks noChangeAspect="1"/>
          </p:cNvPicPr>
          <p:nvPr/>
        </p:nvPicPr>
        <p:blipFill rotWithShape="1">
          <a:blip r:embed="rId3">
            <a:alphaModFix/>
          </a:blip>
          <a:srcRect r="371" b="8761"/>
          <a:stretch/>
        </p:blipFill>
        <p:spPr>
          <a:xfrm>
            <a:off x="1463051" y="3978432"/>
            <a:ext cx="9564599" cy="1562328"/>
          </a:xfrm>
          <a:prstGeom prst="rect">
            <a:avLst/>
          </a:prstGeom>
          <a:noFill/>
          <a:effectLst/>
        </p:spPr>
      </p:pic>
      <p:sp>
        <p:nvSpPr>
          <p:cNvPr id="2" name="Title 1">
            <a:extLst>
              <a:ext uri="{FF2B5EF4-FFF2-40B4-BE49-F238E27FC236}">
                <a16:creationId xmlns:a16="http://schemas.microsoft.com/office/drawing/2014/main" id="{AB95695B-4A0A-333A-D117-01E628DD15EF}"/>
              </a:ext>
            </a:extLst>
          </p:cNvPr>
          <p:cNvSpPr>
            <a:spLocks noGrp="1"/>
          </p:cNvSpPr>
          <p:nvPr>
            <p:ph type="title"/>
          </p:nvPr>
        </p:nvSpPr>
        <p:spPr/>
        <p:txBody>
          <a:bodyPr/>
          <a:lstStyle/>
          <a:p>
            <a:r>
              <a:rPr lang="en-US" dirty="0"/>
              <a:t>Trouble Shooting</a:t>
            </a:r>
          </a:p>
        </p:txBody>
      </p:sp>
      <p:sp>
        <p:nvSpPr>
          <p:cNvPr id="4" name="Content Placeholder 2">
            <a:extLst>
              <a:ext uri="{FF2B5EF4-FFF2-40B4-BE49-F238E27FC236}">
                <a16:creationId xmlns:a16="http://schemas.microsoft.com/office/drawing/2014/main" id="{1BE273F7-DE24-4C2A-BF7F-250D16994A1D}"/>
              </a:ext>
            </a:extLst>
          </p:cNvPr>
          <p:cNvSpPr>
            <a:spLocks noGrp="1"/>
          </p:cNvSpPr>
          <p:nvPr>
            <p:ph idx="1"/>
          </p:nvPr>
        </p:nvSpPr>
        <p:spPr>
          <a:xfrm>
            <a:off x="1246471" y="1805630"/>
            <a:ext cx="10058400" cy="953613"/>
          </a:xfrm>
        </p:spPr>
        <p:txBody>
          <a:bodyPr/>
          <a:lstStyle/>
          <a:p>
            <a:pPr marL="233363" indent="-233363">
              <a:buFont typeface="Arial" panose="020B0604020202020204" pitchFamily="34" charset="0"/>
              <a:buChar char="•"/>
            </a:pPr>
            <a:r>
              <a:rPr lang="en-US" sz="2000" b="1" dirty="0">
                <a:effectLst/>
                <a:ea typeface="Calibri" panose="020F0502020204030204" pitchFamily="34" charset="0"/>
                <a:cs typeface="Times New Roman" panose="02020603050405020304" pitchFamily="18" charset="0"/>
              </a:rPr>
              <a:t>Make sure study has been submitted in the RAP</a:t>
            </a:r>
          </a:p>
          <a:p>
            <a:pPr marL="233363" indent="-233363">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23CBB57A-493D-46D9-EF05-63B1EADAB05A}"/>
              </a:ext>
            </a:extLst>
          </p:cNvPr>
          <p:cNvPicPr>
            <a:picLocks noChangeAspect="1"/>
          </p:cNvPicPr>
          <p:nvPr/>
        </p:nvPicPr>
        <p:blipFill>
          <a:blip r:embed="rId4"/>
          <a:stretch>
            <a:fillRect/>
          </a:stretch>
        </p:blipFill>
        <p:spPr>
          <a:xfrm>
            <a:off x="1545174" y="2162268"/>
            <a:ext cx="9400355" cy="1692991"/>
          </a:xfrm>
          <a:prstGeom prst="rect">
            <a:avLst/>
          </a:prstGeom>
        </p:spPr>
      </p:pic>
      <p:pic>
        <p:nvPicPr>
          <p:cNvPr id="20" name="Picture 19">
            <a:extLst>
              <a:ext uri="{FF2B5EF4-FFF2-40B4-BE49-F238E27FC236}">
                <a16:creationId xmlns:a16="http://schemas.microsoft.com/office/drawing/2014/main" id="{3FA34433-A063-09E1-7A6C-32376D2DE125}"/>
              </a:ext>
            </a:extLst>
          </p:cNvPr>
          <p:cNvPicPr>
            <a:picLocks noChangeAspect="1"/>
          </p:cNvPicPr>
          <p:nvPr/>
        </p:nvPicPr>
        <p:blipFill>
          <a:blip r:embed="rId5"/>
          <a:stretch>
            <a:fillRect/>
          </a:stretch>
        </p:blipFill>
        <p:spPr>
          <a:xfrm>
            <a:off x="453479" y="3356144"/>
            <a:ext cx="1585983" cy="560701"/>
          </a:xfrm>
          <a:prstGeom prst="rect">
            <a:avLst/>
          </a:prstGeom>
        </p:spPr>
      </p:pic>
    </p:spTree>
    <p:extLst>
      <p:ext uri="{BB962C8B-B14F-4D97-AF65-F5344CB8AC3E}">
        <p14:creationId xmlns:p14="http://schemas.microsoft.com/office/powerpoint/2010/main" val="22468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D66F-BD26-A741-BB50-21E74FA2FEC0}"/>
              </a:ext>
            </a:extLst>
          </p:cNvPr>
          <p:cNvSpPr>
            <a:spLocks noGrp="1"/>
          </p:cNvSpPr>
          <p:nvPr>
            <p:ph type="title"/>
          </p:nvPr>
        </p:nvSpPr>
        <p:spPr/>
        <p:txBody>
          <a:bodyPr/>
          <a:lstStyle/>
          <a:p>
            <a:r>
              <a:rPr lang="en-US" dirty="0"/>
              <a:t>Trouble Shooting - Solutions</a:t>
            </a:r>
          </a:p>
        </p:txBody>
      </p:sp>
      <p:sp>
        <p:nvSpPr>
          <p:cNvPr id="3" name="Content Placeholder 2">
            <a:extLst>
              <a:ext uri="{FF2B5EF4-FFF2-40B4-BE49-F238E27FC236}">
                <a16:creationId xmlns:a16="http://schemas.microsoft.com/office/drawing/2014/main" id="{0E1D054B-AB42-E20B-9853-BCC6A872FD5E}"/>
              </a:ext>
            </a:extLst>
          </p:cNvPr>
          <p:cNvSpPr>
            <a:spLocks noGrp="1"/>
          </p:cNvSpPr>
          <p:nvPr>
            <p:ph idx="1"/>
          </p:nvPr>
        </p:nvSpPr>
        <p:spPr>
          <a:xfrm>
            <a:off x="1246471" y="1805630"/>
            <a:ext cx="10058400" cy="953613"/>
          </a:xfrm>
        </p:spPr>
        <p:txBody>
          <a:bodyPr/>
          <a:lstStyle/>
          <a:p>
            <a:pPr marL="233363" indent="-233363">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Researchers can give anyone at the UO </a:t>
            </a:r>
            <a:r>
              <a:rPr lang="en-US" sz="2000" i="1" dirty="0">
                <a:effectLst/>
                <a:ea typeface="Calibri" panose="020F0502020204030204" pitchFamily="34" charset="0"/>
                <a:cs typeface="Times New Roman" panose="02020603050405020304" pitchFamily="18" charset="0"/>
              </a:rPr>
              <a:t>view only </a:t>
            </a:r>
            <a:r>
              <a:rPr lang="en-US" sz="2000" dirty="0">
                <a:effectLst/>
                <a:ea typeface="Calibri" panose="020F0502020204030204" pitchFamily="34" charset="0"/>
                <a:cs typeface="Times New Roman" panose="02020603050405020304" pitchFamily="18" charset="0"/>
              </a:rPr>
              <a:t>access to their IRB submissions. </a:t>
            </a:r>
          </a:p>
          <a:p>
            <a:endParaRPr lang="en-US" dirty="0"/>
          </a:p>
        </p:txBody>
      </p:sp>
      <p:sp>
        <p:nvSpPr>
          <p:cNvPr id="11" name="Content Placeholder 2">
            <a:extLst>
              <a:ext uri="{FF2B5EF4-FFF2-40B4-BE49-F238E27FC236}">
                <a16:creationId xmlns:a16="http://schemas.microsoft.com/office/drawing/2014/main" id="{C5AC1F4C-5918-7FCA-C187-36F85F23817D}"/>
              </a:ext>
            </a:extLst>
          </p:cNvPr>
          <p:cNvSpPr txBox="1">
            <a:spLocks/>
          </p:cNvSpPr>
          <p:nvPr/>
        </p:nvSpPr>
        <p:spPr>
          <a:xfrm>
            <a:off x="1475071" y="2131250"/>
            <a:ext cx="10058400" cy="16635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Done through “guest list”</a:t>
            </a:r>
          </a:p>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See guidance here: </a:t>
            </a:r>
            <a:r>
              <a:rPr lang="en-US" sz="2000" dirty="0">
                <a:ea typeface="Calibri" panose="020F0502020204030204" pitchFamily="34" charset="0"/>
                <a:cs typeface="Times New Roman" panose="02020603050405020304" pitchFamily="18" charset="0"/>
                <a:hlinkClick r:id="rId3"/>
              </a:rPr>
              <a:t>https://research.uoregon.edu/sites/default/files/2023-09/rap_quick_reference_-_guest_list_0.pdf</a:t>
            </a:r>
            <a:r>
              <a:rPr lang="en-US" sz="2000" dirty="0">
                <a:ea typeface="Calibri" panose="020F0502020204030204" pitchFamily="34" charset="0"/>
                <a:cs typeface="Times New Roman" panose="02020603050405020304" pitchFamily="18" charset="0"/>
              </a:rPr>
              <a:t> </a:t>
            </a:r>
          </a:p>
          <a:p>
            <a:endParaRPr lang="en-US" dirty="0"/>
          </a:p>
        </p:txBody>
      </p:sp>
      <p:grpSp>
        <p:nvGrpSpPr>
          <p:cNvPr id="18" name="Group 17">
            <a:extLst>
              <a:ext uri="{FF2B5EF4-FFF2-40B4-BE49-F238E27FC236}">
                <a16:creationId xmlns:a16="http://schemas.microsoft.com/office/drawing/2014/main" id="{6288E211-721A-6C87-29ED-61E9AFA57F89}"/>
              </a:ext>
            </a:extLst>
          </p:cNvPr>
          <p:cNvGrpSpPr/>
          <p:nvPr/>
        </p:nvGrpSpPr>
        <p:grpSpPr>
          <a:xfrm>
            <a:off x="1655505" y="3227132"/>
            <a:ext cx="8725542" cy="3087038"/>
            <a:chOff x="1655505" y="3227132"/>
            <a:chExt cx="8725542" cy="3087038"/>
          </a:xfrm>
        </p:grpSpPr>
        <p:pic>
          <p:nvPicPr>
            <p:cNvPr id="14" name="Picture 13">
              <a:extLst>
                <a:ext uri="{FF2B5EF4-FFF2-40B4-BE49-F238E27FC236}">
                  <a16:creationId xmlns:a16="http://schemas.microsoft.com/office/drawing/2014/main" id="{6EB48593-1503-9239-34E0-39459A9E591D}"/>
                </a:ext>
              </a:extLst>
            </p:cNvPr>
            <p:cNvPicPr>
              <a:picLocks noChangeAspect="1"/>
            </p:cNvPicPr>
            <p:nvPr/>
          </p:nvPicPr>
          <p:blipFill>
            <a:blip r:embed="rId4"/>
            <a:stretch>
              <a:fillRect/>
            </a:stretch>
          </p:blipFill>
          <p:spPr>
            <a:xfrm>
              <a:off x="1655505" y="4498849"/>
              <a:ext cx="2174513" cy="386580"/>
            </a:xfrm>
            <a:prstGeom prst="rect">
              <a:avLst/>
            </a:prstGeom>
          </p:spPr>
        </p:pic>
        <p:pic>
          <p:nvPicPr>
            <p:cNvPr id="16" name="Picture 15">
              <a:extLst>
                <a:ext uri="{FF2B5EF4-FFF2-40B4-BE49-F238E27FC236}">
                  <a16:creationId xmlns:a16="http://schemas.microsoft.com/office/drawing/2014/main" id="{E1F28B67-00FC-EC99-D4C8-DD0E14C6E937}"/>
                </a:ext>
              </a:extLst>
            </p:cNvPr>
            <p:cNvPicPr>
              <a:picLocks noChangeAspect="1"/>
            </p:cNvPicPr>
            <p:nvPr/>
          </p:nvPicPr>
          <p:blipFill>
            <a:blip r:embed="rId5"/>
            <a:stretch>
              <a:fillRect/>
            </a:stretch>
          </p:blipFill>
          <p:spPr>
            <a:xfrm>
              <a:off x="4834699" y="3227132"/>
              <a:ext cx="5546348" cy="3087038"/>
            </a:xfrm>
            <a:prstGeom prst="rect">
              <a:avLst/>
            </a:prstGeom>
          </p:spPr>
        </p:pic>
        <p:sp>
          <p:nvSpPr>
            <p:cNvPr id="17" name="Cross 16">
              <a:extLst>
                <a:ext uri="{FF2B5EF4-FFF2-40B4-BE49-F238E27FC236}">
                  <a16:creationId xmlns:a16="http://schemas.microsoft.com/office/drawing/2014/main" id="{BC54B1A9-2024-628A-3779-4F76F93BD210}"/>
                </a:ext>
              </a:extLst>
            </p:cNvPr>
            <p:cNvSpPr/>
            <p:nvPr/>
          </p:nvSpPr>
          <p:spPr>
            <a:xfrm>
              <a:off x="4099186" y="4532752"/>
              <a:ext cx="310896" cy="318773"/>
            </a:xfrm>
            <a:prstGeom prst="plus">
              <a:avLst>
                <a:gd name="adj" fmla="val 397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535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44AB-9643-BC1B-D372-C29626915E20}"/>
              </a:ext>
            </a:extLst>
          </p:cNvPr>
          <p:cNvSpPr>
            <a:spLocks noGrp="1"/>
          </p:cNvSpPr>
          <p:nvPr>
            <p:ph type="title"/>
          </p:nvPr>
        </p:nvSpPr>
        <p:spPr/>
        <p:txBody>
          <a:bodyPr/>
          <a:lstStyle/>
          <a:p>
            <a:r>
              <a:rPr lang="en-US" dirty="0"/>
              <a:t>Where to look for updates?</a:t>
            </a:r>
          </a:p>
        </p:txBody>
      </p:sp>
      <p:sp>
        <p:nvSpPr>
          <p:cNvPr id="3" name="Content Placeholder 2">
            <a:extLst>
              <a:ext uri="{FF2B5EF4-FFF2-40B4-BE49-F238E27FC236}">
                <a16:creationId xmlns:a16="http://schemas.microsoft.com/office/drawing/2014/main" id="{ADC56A3A-4AE5-1919-58C3-6E72272E53BC}"/>
              </a:ext>
            </a:extLst>
          </p:cNvPr>
          <p:cNvSpPr>
            <a:spLocks noGrp="1"/>
          </p:cNvSpPr>
          <p:nvPr>
            <p:ph idx="1"/>
          </p:nvPr>
        </p:nvSpPr>
        <p:spPr/>
        <p:txBody>
          <a:bodyPr/>
          <a:lstStyle/>
          <a:p>
            <a:pPr>
              <a:buFont typeface="Arial" panose="020B0604020202020204" pitchFamily="34" charset="0"/>
              <a:buChar char="•"/>
            </a:pPr>
            <a:r>
              <a:rPr lang="en-US" dirty="0"/>
              <a:t> </a:t>
            </a:r>
            <a:r>
              <a:rPr lang="en-US" sz="2800" dirty="0"/>
              <a:t>Frontline Newsletter: </a:t>
            </a:r>
            <a:r>
              <a:rPr lang="en-US" sz="2800" dirty="0">
                <a:hlinkClick r:id="rId2"/>
              </a:rPr>
              <a:t>https://research.uoregon.edu/forms/federal-updates#subscribefrontline</a:t>
            </a:r>
            <a:r>
              <a:rPr lang="en-US" sz="2800" dirty="0"/>
              <a:t> </a:t>
            </a:r>
          </a:p>
          <a:p>
            <a:pPr marL="0" indent="0">
              <a:buNone/>
            </a:pPr>
            <a:endParaRPr lang="en-US" sz="2800" dirty="0"/>
          </a:p>
          <a:p>
            <a:pPr>
              <a:buFont typeface="Arial" panose="020B0604020202020204" pitchFamily="34" charset="0"/>
              <a:buChar char="•"/>
            </a:pPr>
            <a:r>
              <a:rPr lang="en-US" sz="2800" dirty="0"/>
              <a:t> RCS Website: </a:t>
            </a:r>
            <a:r>
              <a:rPr lang="en-US" sz="2800" dirty="0">
                <a:hlinkClick r:id="rId3"/>
              </a:rPr>
              <a:t>https://research.uoregon.edu/manage/integrity-compliance/human-subjects-research</a:t>
            </a:r>
            <a:r>
              <a:rPr lang="en-US" sz="2800" dirty="0"/>
              <a:t> </a:t>
            </a:r>
          </a:p>
        </p:txBody>
      </p:sp>
    </p:spTree>
    <p:extLst>
      <p:ext uri="{BB962C8B-B14F-4D97-AF65-F5344CB8AC3E}">
        <p14:creationId xmlns:p14="http://schemas.microsoft.com/office/powerpoint/2010/main" val="398922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9198-1C59-4F47-86E3-E181431B3B1C}"/>
              </a:ext>
            </a:extLst>
          </p:cNvPr>
          <p:cNvSpPr>
            <a:spLocks noGrp="1"/>
          </p:cNvSpPr>
          <p:nvPr>
            <p:ph type="title"/>
          </p:nvPr>
        </p:nvSpPr>
        <p:spPr/>
        <p:txBody>
          <a:bodyPr/>
          <a:lstStyle/>
          <a:p>
            <a:r>
              <a:rPr lang="en-US" dirty="0"/>
              <a:t>Other Resources to Support Researchers</a:t>
            </a:r>
          </a:p>
        </p:txBody>
      </p:sp>
      <p:sp>
        <p:nvSpPr>
          <p:cNvPr id="3" name="Content Placeholder 2">
            <a:extLst>
              <a:ext uri="{FF2B5EF4-FFF2-40B4-BE49-F238E27FC236}">
                <a16:creationId xmlns:a16="http://schemas.microsoft.com/office/drawing/2014/main" id="{85CC1C52-447A-4760-9128-888B16BDD568}"/>
              </a:ext>
            </a:extLst>
          </p:cNvPr>
          <p:cNvSpPr>
            <a:spLocks noGrp="1"/>
          </p:cNvSpPr>
          <p:nvPr>
            <p:ph idx="1"/>
          </p:nvPr>
        </p:nvSpPr>
        <p:spPr/>
        <p:txBody>
          <a:bodyPr>
            <a:normAutofit/>
          </a:bodyPr>
          <a:lstStyle/>
          <a:p>
            <a:pPr marL="228600" indent="-228600">
              <a:spcBef>
                <a:spcPts val="0"/>
              </a:spcBef>
              <a:spcAft>
                <a:spcPts val="0"/>
              </a:spcAft>
              <a:buFont typeface="Arial" panose="020B0604020202020204" pitchFamily="34" charset="0"/>
              <a:buChar char="•"/>
            </a:pPr>
            <a:r>
              <a:rPr lang="en-US" sz="2000" dirty="0"/>
              <a:t>Contact us by phone, email and for individual appointments:</a:t>
            </a:r>
          </a:p>
          <a:p>
            <a:pPr marL="1144552" lvl="6">
              <a:spcBef>
                <a:spcPts val="0"/>
              </a:spcBef>
              <a:spcAft>
                <a:spcPts val="0"/>
              </a:spcAft>
              <a:buNone/>
            </a:pPr>
            <a:endParaRPr lang="en-US" sz="2000" dirty="0"/>
          </a:p>
          <a:p>
            <a:pPr marL="461963" lvl="6" indent="0">
              <a:spcBef>
                <a:spcPts val="0"/>
              </a:spcBef>
              <a:spcAft>
                <a:spcPts val="0"/>
              </a:spcAft>
              <a:buNone/>
            </a:pPr>
            <a:r>
              <a:rPr lang="en-US" sz="2000" dirty="0"/>
              <a:t>541-346-2510</a:t>
            </a:r>
          </a:p>
          <a:p>
            <a:pPr marL="461963" lvl="6" indent="0">
              <a:spcBef>
                <a:spcPts val="0"/>
              </a:spcBef>
              <a:spcAft>
                <a:spcPts val="0"/>
              </a:spcAft>
              <a:buNone/>
            </a:pPr>
            <a:r>
              <a:rPr lang="en-US" sz="2000" dirty="0">
                <a:hlinkClick r:id="rId3"/>
              </a:rPr>
              <a:t>researchcompliance@uoregon.edu</a:t>
            </a:r>
            <a:endParaRPr lang="en-US" sz="2000" dirty="0"/>
          </a:p>
          <a:p>
            <a:pPr marL="228600" lvl="1" indent="-228600">
              <a:spcBef>
                <a:spcPts val="0"/>
              </a:spcBef>
              <a:spcAft>
                <a:spcPts val="0"/>
              </a:spcAft>
              <a:buNone/>
            </a:pPr>
            <a:endParaRPr lang="en-US" dirty="0"/>
          </a:p>
          <a:p>
            <a:pPr marL="225425" indent="0">
              <a:spcBef>
                <a:spcPts val="0"/>
              </a:spcBef>
              <a:spcAft>
                <a:spcPts val="0"/>
              </a:spcAft>
              <a:buNone/>
            </a:pPr>
            <a:r>
              <a:rPr lang="en-US" sz="2000" dirty="0"/>
              <a:t>Available for remote individual and group consults – just call or email!</a:t>
            </a:r>
          </a:p>
          <a:p>
            <a:pPr marL="225425" indent="0">
              <a:spcBef>
                <a:spcPts val="0"/>
              </a:spcBef>
              <a:spcAft>
                <a:spcPts val="0"/>
              </a:spcAft>
              <a:buNone/>
            </a:pPr>
            <a:endParaRPr lang="en-US" sz="2000" dirty="0"/>
          </a:p>
          <a:p>
            <a:pPr marL="228600" indent="-228600">
              <a:buFont typeface="Arial" panose="020B0604020202020204" pitchFamily="34" charset="0"/>
              <a:buChar char="•"/>
            </a:pPr>
            <a:r>
              <a:rPr lang="en-US" sz="2000" dirty="0"/>
              <a:t>Weekly Remote Office Hours (no appointment needed – just click link)</a:t>
            </a:r>
          </a:p>
          <a:p>
            <a:pPr marL="461963" indent="-90488" algn="l"/>
            <a:r>
              <a:rPr lang="en-US" sz="2000" b="0" i="0" u="sng" dirty="0">
                <a:solidFill>
                  <a:srgbClr val="000000"/>
                </a:solidFill>
                <a:effectLst/>
                <a:latin typeface="Source Sans Variable"/>
                <a:hlinkClick r:id="rId4"/>
              </a:rPr>
              <a:t>Wednesdays 1:00–3:00 p.m.</a:t>
            </a:r>
            <a:endParaRPr lang="en-US" sz="2000" b="0" i="0" dirty="0">
              <a:solidFill>
                <a:srgbClr val="000000"/>
              </a:solidFill>
              <a:effectLst/>
              <a:latin typeface="Source Sans Variable"/>
            </a:endParaRPr>
          </a:p>
          <a:p>
            <a:pPr marL="461963" indent="-90488" algn="l"/>
            <a:r>
              <a:rPr lang="en-US" sz="2000" b="0" i="0" u="sng" dirty="0">
                <a:solidFill>
                  <a:srgbClr val="000000"/>
                </a:solidFill>
                <a:effectLst/>
                <a:latin typeface="Source Sans Variable"/>
                <a:hlinkClick r:id="rId5"/>
              </a:rPr>
              <a:t>Fridays 9:00–11:00 a.m.</a:t>
            </a:r>
            <a:endParaRPr lang="en-US" sz="2000" b="0" i="0" dirty="0">
              <a:solidFill>
                <a:srgbClr val="000000"/>
              </a:solidFill>
              <a:effectLst/>
              <a:latin typeface="Source Sans Variable"/>
            </a:endParaRPr>
          </a:p>
          <a:p>
            <a:pPr marL="228600" indent="-228600">
              <a:buFont typeface="Arial" panose="020B0604020202020204" pitchFamily="34" charset="0"/>
              <a:buChar char="•"/>
            </a:pPr>
            <a:endParaRPr lang="en-US" sz="2000" dirty="0"/>
          </a:p>
          <a:p>
            <a:pPr marL="0" indent="0">
              <a:buNone/>
            </a:pPr>
            <a:endParaRPr lang="en-US" sz="2000" dirty="0"/>
          </a:p>
        </p:txBody>
      </p:sp>
    </p:spTree>
    <p:extLst>
      <p:ext uri="{BB962C8B-B14F-4D97-AF65-F5344CB8AC3E}">
        <p14:creationId xmlns:p14="http://schemas.microsoft.com/office/powerpoint/2010/main" val="261000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F060-19AD-4507-8E12-57AF16D9D6E0}"/>
              </a:ext>
            </a:extLst>
          </p:cNvPr>
          <p:cNvSpPr>
            <a:spLocks noGrp="1"/>
          </p:cNvSpPr>
          <p:nvPr>
            <p:ph type="title"/>
          </p:nvPr>
        </p:nvSpPr>
        <p:spPr/>
        <p:txBody>
          <a:bodyPr/>
          <a:lstStyle/>
          <a:p>
            <a:r>
              <a:rPr lang="en-US" dirty="0"/>
              <a:t>RCS Website Tools &amp; Resources	</a:t>
            </a:r>
          </a:p>
        </p:txBody>
      </p:sp>
      <p:sp>
        <p:nvSpPr>
          <p:cNvPr id="3" name="Content Placeholder 2">
            <a:extLst>
              <a:ext uri="{FF2B5EF4-FFF2-40B4-BE49-F238E27FC236}">
                <a16:creationId xmlns:a16="http://schemas.microsoft.com/office/drawing/2014/main" id="{1FFB9A02-F171-429A-B47A-F3F2B9CA920A}"/>
              </a:ext>
            </a:extLst>
          </p:cNvPr>
          <p:cNvSpPr>
            <a:spLocks noGrp="1"/>
          </p:cNvSpPr>
          <p:nvPr>
            <p:ph idx="1"/>
          </p:nvPr>
        </p:nvSpPr>
        <p:spPr>
          <a:xfrm>
            <a:off x="686481" y="1737360"/>
            <a:ext cx="10058399" cy="4537166"/>
          </a:xfrm>
        </p:spPr>
        <p:txBody>
          <a:bodyPr>
            <a:normAutofit fontScale="55000" lnSpcReduction="20000"/>
          </a:bodyPr>
          <a:lstStyle/>
          <a:p>
            <a:pPr marL="0" indent="0">
              <a:buNone/>
            </a:pPr>
            <a:r>
              <a:rPr lang="en-US" sz="2800" b="1" dirty="0"/>
              <a:t>OVPRI Main Site: </a:t>
            </a:r>
            <a:r>
              <a:rPr lang="en-US" sz="2800" dirty="0">
                <a:hlinkClick r:id="rId2"/>
              </a:rPr>
              <a:t>https://research.uoregon.edu/</a:t>
            </a:r>
            <a:endParaRPr lang="en-US" sz="2800" dirty="0"/>
          </a:p>
          <a:p>
            <a:pPr marL="0" indent="0">
              <a:buNone/>
            </a:pPr>
            <a:endParaRPr lang="en-US" sz="2800" dirty="0"/>
          </a:p>
          <a:p>
            <a:pPr marL="0" indent="0">
              <a:buNone/>
            </a:pPr>
            <a:r>
              <a:rPr lang="en-US" sz="2800" b="1" dirty="0"/>
              <a:t>Human Subject Research Page: </a:t>
            </a:r>
            <a:r>
              <a:rPr lang="en-US" sz="2800" dirty="0">
                <a:hlinkClick r:id="rId3"/>
              </a:rPr>
              <a:t>https://research.uoregon.edu/manage/research-integrity-compliance/human-subjects-research</a:t>
            </a:r>
            <a:endParaRPr lang="en-US" sz="2800" dirty="0"/>
          </a:p>
          <a:p>
            <a:pPr marL="0" indent="0">
              <a:buNone/>
            </a:pPr>
            <a:endParaRPr lang="en-US" sz="2800" dirty="0"/>
          </a:p>
          <a:p>
            <a:pPr marL="0" indent="0">
              <a:buNone/>
            </a:pPr>
            <a:r>
              <a:rPr lang="en-US" sz="2800" b="1" dirty="0"/>
              <a:t>Human Subject Research Forms Page:</a:t>
            </a:r>
            <a:r>
              <a:rPr lang="en-US" sz="2800" dirty="0"/>
              <a:t> </a:t>
            </a:r>
            <a:r>
              <a:rPr lang="en-US" sz="2800" dirty="0">
                <a:hlinkClick r:id="rId4"/>
              </a:rPr>
              <a:t>https://research.uoregon.edu/manage/research-integrity-compliance/human-subjects-research/human-subjects-applications-forms</a:t>
            </a:r>
            <a:endParaRPr lang="en-US" sz="2800" dirty="0"/>
          </a:p>
          <a:p>
            <a:pPr marL="0" indent="0">
              <a:buNone/>
            </a:pPr>
            <a:endParaRPr lang="en-US" sz="2800" dirty="0"/>
          </a:p>
          <a:p>
            <a:pPr marL="0" indent="0">
              <a:buNone/>
            </a:pPr>
            <a:r>
              <a:rPr lang="en-US" sz="2800" b="1" dirty="0"/>
              <a:t>HSR Guidance Library: </a:t>
            </a:r>
            <a:r>
              <a:rPr lang="en-US" sz="2800" dirty="0">
                <a:hlinkClick r:id="rId5"/>
              </a:rPr>
              <a:t>https://research.uoregon.edu/manage/research-integrity-compliance/human-subjects-research/human-subjects-research-guidance-library</a:t>
            </a:r>
            <a:endParaRPr lang="en-US" sz="2800" dirty="0"/>
          </a:p>
          <a:p>
            <a:pPr marL="0" indent="0">
              <a:buNone/>
            </a:pPr>
            <a:endParaRPr lang="en-US" sz="2800" dirty="0"/>
          </a:p>
          <a:p>
            <a:pPr marL="0" indent="0">
              <a:buNone/>
            </a:pPr>
            <a:r>
              <a:rPr lang="en-US" sz="2800" b="1" dirty="0"/>
              <a:t>RAP Guidance Library Section: </a:t>
            </a:r>
            <a:r>
              <a:rPr lang="en-US" sz="2800" dirty="0">
                <a:hlinkClick r:id="rId6"/>
              </a:rPr>
              <a:t>https://research.uoregon.edu/manage/research-integrity-compliance/human-subjects-research/human-subjects-research-guidance-library#RAP</a:t>
            </a:r>
            <a:endParaRPr lang="en-US" sz="2800" dirty="0"/>
          </a:p>
          <a:p>
            <a:pPr marL="0" indent="0">
              <a:buNone/>
            </a:pPr>
            <a:endParaRPr lang="en-US" sz="2800" dirty="0"/>
          </a:p>
          <a:p>
            <a:pPr marL="0" indent="0">
              <a:buNone/>
            </a:pPr>
            <a:r>
              <a:rPr lang="en-US" sz="2700" b="1" dirty="0"/>
              <a:t>On Demand Training website</a:t>
            </a:r>
            <a:r>
              <a:rPr lang="en-US" sz="2700" dirty="0"/>
              <a:t>: </a:t>
            </a:r>
            <a:r>
              <a:rPr lang="en-US" sz="2700" dirty="0">
                <a:hlinkClick r:id="rId7"/>
              </a:rPr>
              <a:t>https://research.uoregon.edu/plan/training-opportunities/human-subject-researchirb-trainings</a:t>
            </a:r>
            <a:r>
              <a:rPr lang="en-US" sz="2700" dirty="0"/>
              <a:t>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4000" dirty="0"/>
          </a:p>
        </p:txBody>
      </p:sp>
    </p:spTree>
    <p:extLst>
      <p:ext uri="{BB962C8B-B14F-4D97-AF65-F5344CB8AC3E}">
        <p14:creationId xmlns:p14="http://schemas.microsoft.com/office/powerpoint/2010/main" val="83318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08FC9-E63D-2B7C-0E51-BCFEC70564BC}"/>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t>Questions?</a:t>
            </a:r>
          </a:p>
        </p:txBody>
      </p:sp>
      <p:pic>
        <p:nvPicPr>
          <p:cNvPr id="5" name="Picture 4" descr="Quizzical burrowing owl looking forward">
            <a:extLst>
              <a:ext uri="{FF2B5EF4-FFF2-40B4-BE49-F238E27FC236}">
                <a16:creationId xmlns:a16="http://schemas.microsoft.com/office/drawing/2014/main" id="{2514D898-3952-7E77-C67F-00459BC960BD}"/>
              </a:ext>
            </a:extLst>
          </p:cNvPr>
          <p:cNvPicPr>
            <a:picLocks noChangeAspect="1"/>
          </p:cNvPicPr>
          <p:nvPr/>
        </p:nvPicPr>
        <p:blipFill>
          <a:blip r:embed="rId2">
            <a:extLst>
              <a:ext uri="{28A0092B-C50C-407E-A947-70E740481C1C}">
                <a14:useLocalDpi xmlns:a14="http://schemas.microsoft.com/office/drawing/2010/main" val="0"/>
              </a:ext>
            </a:extLst>
          </a:blip>
          <a:srcRect l="7969" r="45056"/>
          <a:stretch/>
        </p:blipFill>
        <p:spPr>
          <a:xfrm>
            <a:off x="-1" y="10"/>
            <a:ext cx="4635315" cy="6857989"/>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70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RCS and the IRB: Who at UO</a:t>
            </a:r>
          </a:p>
        </p:txBody>
      </p:sp>
      <p:sp>
        <p:nvSpPr>
          <p:cNvPr id="3" name="Content Placeholder 2"/>
          <p:cNvSpPr>
            <a:spLocks noGrp="1"/>
          </p:cNvSpPr>
          <p:nvPr>
            <p:ph idx="1"/>
          </p:nvPr>
        </p:nvSpPr>
        <p:spPr>
          <a:xfrm>
            <a:off x="1097280" y="1845734"/>
            <a:ext cx="4772578" cy="2220940"/>
          </a:xfrm>
        </p:spPr>
        <p:txBody>
          <a:bodyPr>
            <a:normAutofit/>
          </a:bodyPr>
          <a:lstStyle/>
          <a:p>
            <a:pPr marL="0" indent="0">
              <a:buNone/>
            </a:pPr>
            <a:r>
              <a:rPr lang="en-US" dirty="0"/>
              <a:t>Committee for Protection of Human Subjects (CPHS)</a:t>
            </a:r>
          </a:p>
          <a:p>
            <a:pPr lvl="1">
              <a:buFont typeface="Wingdings" panose="05000000000000000000" pitchFamily="2" charset="2"/>
              <a:buChar char="ü"/>
            </a:pPr>
            <a:r>
              <a:rPr lang="en-US" dirty="0"/>
              <a:t>Is the UO Institutional Review Board (IRB)</a:t>
            </a:r>
          </a:p>
          <a:p>
            <a:pPr lvl="1">
              <a:buFont typeface="Wingdings" panose="05000000000000000000" pitchFamily="2" charset="2"/>
              <a:buChar char="ü"/>
            </a:pPr>
            <a:r>
              <a:rPr lang="en-US" dirty="0"/>
              <a:t>Independent from the institution</a:t>
            </a:r>
          </a:p>
          <a:p>
            <a:pPr lvl="1">
              <a:buFont typeface="Wingdings" panose="05000000000000000000" pitchFamily="2" charset="2"/>
              <a:buChar char="ü"/>
            </a:pPr>
            <a:r>
              <a:rPr lang="en-US" dirty="0"/>
              <a:t>Supported by Research Compliance Services</a:t>
            </a:r>
          </a:p>
          <a:p>
            <a:pPr marL="201168" lvl="1" indent="0">
              <a:buNone/>
            </a:pPr>
            <a:endParaRPr lang="en-US" dirty="0"/>
          </a:p>
        </p:txBody>
      </p:sp>
      <p:sp>
        <p:nvSpPr>
          <p:cNvPr id="4" name="Content Placeholder 2"/>
          <p:cNvSpPr txBox="1">
            <a:spLocks/>
          </p:cNvSpPr>
          <p:nvPr/>
        </p:nvSpPr>
        <p:spPr>
          <a:xfrm>
            <a:off x="1097280" y="4175048"/>
            <a:ext cx="4677878" cy="22209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Research Compliance Services (RCS)</a:t>
            </a:r>
          </a:p>
          <a:p>
            <a:pPr lvl="1">
              <a:buFont typeface="Wingdings" panose="05000000000000000000" pitchFamily="2" charset="2"/>
              <a:buChar char="ü"/>
            </a:pPr>
            <a:r>
              <a:rPr lang="en-US" dirty="0"/>
              <a:t>Administrative Unit at UO</a:t>
            </a:r>
          </a:p>
          <a:p>
            <a:pPr lvl="1">
              <a:buFont typeface="Wingdings" panose="05000000000000000000" pitchFamily="2" charset="2"/>
              <a:buChar char="ü"/>
            </a:pPr>
            <a:r>
              <a:rPr lang="en-US" dirty="0"/>
              <a:t>Directly affiliated with the institution</a:t>
            </a:r>
          </a:p>
          <a:p>
            <a:pPr lvl="1">
              <a:buFont typeface="Wingdings" panose="05000000000000000000" pitchFamily="2" charset="2"/>
              <a:buChar char="ü"/>
            </a:pPr>
            <a:r>
              <a:rPr lang="en-US" dirty="0"/>
              <a:t>Serves as a liaison between CPHS, individual investigators and the larger UO research community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995" y="1943503"/>
            <a:ext cx="3330742" cy="19170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7995" y="4411450"/>
            <a:ext cx="2214915" cy="1748136"/>
          </a:xfrm>
          <a:prstGeom prst="rect">
            <a:avLst/>
          </a:prstGeom>
        </p:spPr>
      </p:pic>
    </p:spTree>
    <p:extLst>
      <p:ext uri="{BB962C8B-B14F-4D97-AF65-F5344CB8AC3E}">
        <p14:creationId xmlns:p14="http://schemas.microsoft.com/office/powerpoint/2010/main" val="286060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B564-B7AB-C70E-0665-8EDA9B30CBA2}"/>
              </a:ext>
            </a:extLst>
          </p:cNvPr>
          <p:cNvSpPr>
            <a:spLocks noGrp="1"/>
          </p:cNvSpPr>
          <p:nvPr>
            <p:ph type="title"/>
          </p:nvPr>
        </p:nvSpPr>
        <p:spPr/>
        <p:txBody>
          <a:bodyPr/>
          <a:lstStyle/>
          <a:p>
            <a:r>
              <a:rPr lang="en-US" dirty="0"/>
              <a:t>Research Administration Portal (RAP)</a:t>
            </a:r>
          </a:p>
        </p:txBody>
      </p:sp>
      <p:sp>
        <p:nvSpPr>
          <p:cNvPr id="3" name="Content Placeholder 2">
            <a:extLst>
              <a:ext uri="{FF2B5EF4-FFF2-40B4-BE49-F238E27FC236}">
                <a16:creationId xmlns:a16="http://schemas.microsoft.com/office/drawing/2014/main" id="{7B269BF8-6FBB-45B6-A9CC-98F7342C0844}"/>
              </a:ext>
            </a:extLst>
          </p:cNvPr>
          <p:cNvSpPr>
            <a:spLocks noGrp="1"/>
          </p:cNvSpPr>
          <p:nvPr>
            <p:ph idx="1"/>
          </p:nvPr>
        </p:nvSpPr>
        <p:spPr/>
        <p:txBody>
          <a:bodyPr/>
          <a:lstStyle/>
          <a:p>
            <a:pPr marL="233363" indent="-233363">
              <a:buFont typeface="Arial" panose="020B0604020202020204" pitchFamily="34" charset="0"/>
              <a:buChar char="•"/>
            </a:pPr>
            <a:r>
              <a:rPr lang="en-US" dirty="0"/>
              <a:t>Comprehensive tool intended as a one stop shop to help you manage all your research administrative activities including:</a:t>
            </a:r>
          </a:p>
          <a:p>
            <a:pPr lvl="1">
              <a:buFont typeface="Courier New" panose="02070309020205020404" pitchFamily="49" charset="0"/>
              <a:buChar char="o"/>
            </a:pPr>
            <a:r>
              <a:rPr lang="en-US" dirty="0"/>
              <a:t> IRB: Human Subjects Institutional Review Board (live 2021)</a:t>
            </a:r>
          </a:p>
          <a:p>
            <a:pPr lvl="1">
              <a:buFont typeface="Courier New" panose="02070309020205020404" pitchFamily="49" charset="0"/>
              <a:buChar char="o"/>
            </a:pPr>
            <a:r>
              <a:rPr lang="en-US" dirty="0"/>
              <a:t> IACUC: Animal Research (live 2022)</a:t>
            </a:r>
          </a:p>
          <a:p>
            <a:pPr lvl="1">
              <a:buFont typeface="Courier New" panose="02070309020205020404" pitchFamily="49" charset="0"/>
              <a:buChar char="o"/>
            </a:pPr>
            <a:r>
              <a:rPr lang="en-US" dirty="0"/>
              <a:t> COI: Conflict of Interests (live April 2023)</a:t>
            </a:r>
          </a:p>
          <a:p>
            <a:pPr lvl="1">
              <a:buFont typeface="Courier New" panose="02070309020205020404" pitchFamily="49" charset="0"/>
              <a:buChar char="o"/>
            </a:pPr>
            <a:r>
              <a:rPr lang="en-US" dirty="0"/>
              <a:t> Effort Certification (live August 2024)</a:t>
            </a:r>
          </a:p>
          <a:p>
            <a:pPr lvl="1">
              <a:buFont typeface="Courier New" panose="02070309020205020404" pitchFamily="49" charset="0"/>
              <a:buChar char="o"/>
            </a:pPr>
            <a:r>
              <a:rPr lang="en-US" dirty="0"/>
              <a:t> Agreements – </a:t>
            </a:r>
            <a:r>
              <a:rPr lang="en-US" dirty="0">
                <a:solidFill>
                  <a:srgbClr val="DA5B32"/>
                </a:solidFill>
              </a:rPr>
              <a:t>coming soon (March 2025)</a:t>
            </a:r>
          </a:p>
          <a:p>
            <a:pPr lvl="1">
              <a:buFont typeface="Courier New" panose="02070309020205020404" pitchFamily="49" charset="0"/>
              <a:buChar char="o"/>
            </a:pPr>
            <a:r>
              <a:rPr lang="en-US" dirty="0">
                <a:solidFill>
                  <a:schemeClr val="tx1"/>
                </a:solidFill>
              </a:rPr>
              <a:t> Grants – </a:t>
            </a:r>
            <a:r>
              <a:rPr lang="en-US" dirty="0">
                <a:solidFill>
                  <a:srgbClr val="DA5B32"/>
                </a:solidFill>
              </a:rPr>
              <a:t>planned for 2026</a:t>
            </a:r>
          </a:p>
          <a:p>
            <a:pPr marL="201168" lvl="1" indent="0">
              <a:buNone/>
            </a:pPr>
            <a:endParaRPr lang="en-US" dirty="0">
              <a:solidFill>
                <a:srgbClr val="DA5B32"/>
              </a:solidFill>
            </a:endParaRPr>
          </a:p>
          <a:p>
            <a:pPr marL="0" lvl="1" indent="0">
              <a:buNone/>
            </a:pPr>
            <a:r>
              <a:rPr lang="en-US" sz="2000" dirty="0"/>
              <a:t>UO RAP Website: </a:t>
            </a:r>
            <a:r>
              <a:rPr lang="en-US" sz="2000" dirty="0">
                <a:hlinkClick r:id="rId2"/>
              </a:rPr>
              <a:t>https://research.uoregon.edu/manage/research-administration-portal-rap</a:t>
            </a:r>
            <a:r>
              <a:rPr lang="en-US" sz="2000" dirty="0"/>
              <a:t> </a:t>
            </a:r>
            <a:endParaRPr lang="en-US" dirty="0"/>
          </a:p>
        </p:txBody>
      </p:sp>
    </p:spTree>
    <p:extLst>
      <p:ext uri="{BB962C8B-B14F-4D97-AF65-F5344CB8AC3E}">
        <p14:creationId xmlns:p14="http://schemas.microsoft.com/office/powerpoint/2010/main" val="394980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61D4-38ED-442E-8395-A8C1F872546F}"/>
              </a:ext>
            </a:extLst>
          </p:cNvPr>
          <p:cNvSpPr>
            <a:spLocks noGrp="1"/>
          </p:cNvSpPr>
          <p:nvPr>
            <p:ph type="title"/>
          </p:nvPr>
        </p:nvSpPr>
        <p:spPr/>
        <p:txBody>
          <a:bodyPr/>
          <a:lstStyle/>
          <a:p>
            <a:r>
              <a:rPr lang="en-US" dirty="0"/>
              <a:t>What Requires Review?</a:t>
            </a:r>
          </a:p>
        </p:txBody>
      </p:sp>
      <p:sp>
        <p:nvSpPr>
          <p:cNvPr id="3" name="Content Placeholder 2">
            <a:extLst>
              <a:ext uri="{FF2B5EF4-FFF2-40B4-BE49-F238E27FC236}">
                <a16:creationId xmlns:a16="http://schemas.microsoft.com/office/drawing/2014/main" id="{D52AE226-8A00-4986-B653-BFF0AD01CDD1}"/>
              </a:ext>
            </a:extLst>
          </p:cNvPr>
          <p:cNvSpPr>
            <a:spLocks noGrp="1"/>
          </p:cNvSpPr>
          <p:nvPr>
            <p:ph idx="1"/>
          </p:nvPr>
        </p:nvSpPr>
        <p:spPr/>
        <p:txBody>
          <a:bodyPr>
            <a:normAutofit/>
          </a:bodyPr>
          <a:lstStyle/>
          <a:p>
            <a:pPr marL="0" indent="0">
              <a:buNone/>
            </a:pPr>
            <a:r>
              <a:rPr lang="en-US" sz="2600" b="1" dirty="0"/>
              <a:t>Human Subject Research (HSR)</a:t>
            </a:r>
          </a:p>
          <a:p>
            <a:pPr marL="569913" lvl="1" indent="-369888">
              <a:spcAft>
                <a:spcPts val="600"/>
              </a:spcAft>
              <a:buFont typeface="Courier New" panose="02070309020205020404" pitchFamily="49" charset="0"/>
              <a:buChar char="o"/>
            </a:pPr>
            <a:r>
              <a:rPr lang="en-US" sz="2400" b="1" i="1" dirty="0"/>
              <a:t>Research - </a:t>
            </a:r>
            <a:r>
              <a:rPr lang="en-US" sz="2400" dirty="0"/>
              <a:t>a systematic investigation designed to develop or contribute to </a:t>
            </a:r>
            <a:r>
              <a:rPr lang="en-US" sz="2400" i="1" u="sng" dirty="0"/>
              <a:t>generalizable knowledge</a:t>
            </a:r>
            <a:r>
              <a:rPr lang="en-US" sz="2400" dirty="0"/>
              <a:t>.</a:t>
            </a:r>
          </a:p>
          <a:p>
            <a:pPr marL="569913" lvl="1" indent="-369888">
              <a:spcAft>
                <a:spcPts val="600"/>
              </a:spcAft>
              <a:buFont typeface="Courier New" panose="02070309020205020404" pitchFamily="49" charset="0"/>
              <a:buChar char="o"/>
            </a:pPr>
            <a:r>
              <a:rPr lang="en-US" sz="2400" b="1" i="1" dirty="0"/>
              <a:t>Human subject</a:t>
            </a:r>
            <a:r>
              <a:rPr lang="en-US" sz="2400" b="1" dirty="0"/>
              <a:t> </a:t>
            </a:r>
            <a:r>
              <a:rPr lang="en-US" sz="2400" dirty="0"/>
              <a:t>is “a living individual about whom an investigator conducting research: </a:t>
            </a:r>
          </a:p>
          <a:p>
            <a:pPr lvl="2"/>
            <a:r>
              <a:rPr lang="en-US" sz="1800" dirty="0"/>
              <a:t>Obtains information or biospecimens through intervention or interaction with the individual, and uses, studies, or analyzes the information or biospecimens; or</a:t>
            </a:r>
          </a:p>
          <a:p>
            <a:pPr lvl="2"/>
            <a:r>
              <a:rPr lang="en-US" sz="1800" dirty="0"/>
              <a:t>Obtains, uses, studies, analyzes, or generates identifiable private information or identifiable </a:t>
            </a:r>
            <a:r>
              <a:rPr lang="en-US" sz="1800" dirty="0" err="1"/>
              <a:t>biospecimens</a:t>
            </a:r>
            <a:r>
              <a:rPr lang="en-US" sz="1800" dirty="0"/>
              <a:t>.”</a:t>
            </a:r>
            <a:endParaRPr lang="en-US" sz="1800" b="1" dirty="0"/>
          </a:p>
          <a:p>
            <a:pPr marL="0" indent="0">
              <a:buNone/>
            </a:pPr>
            <a:r>
              <a:rPr lang="en-US" b="1" dirty="0"/>
              <a:t>…See the </a:t>
            </a:r>
            <a:r>
              <a:rPr lang="en-US" b="1" dirty="0">
                <a:hlinkClick r:id="rId3"/>
              </a:rPr>
              <a:t>HSR Determination Worksheet </a:t>
            </a:r>
            <a:r>
              <a:rPr lang="en-US" b="1" dirty="0"/>
              <a:t>on RCS website!</a:t>
            </a:r>
            <a:endParaRPr lang="en-US" dirty="0"/>
          </a:p>
        </p:txBody>
      </p:sp>
    </p:spTree>
    <p:extLst>
      <p:ext uri="{BB962C8B-B14F-4D97-AF65-F5344CB8AC3E}">
        <p14:creationId xmlns:p14="http://schemas.microsoft.com/office/powerpoint/2010/main" val="328161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25C-AD3F-F8F1-1725-25A93555041F}"/>
              </a:ext>
            </a:extLst>
          </p:cNvPr>
          <p:cNvSpPr>
            <a:spLocks noGrp="1"/>
          </p:cNvSpPr>
          <p:nvPr>
            <p:ph type="title"/>
          </p:nvPr>
        </p:nvSpPr>
        <p:spPr/>
        <p:txBody>
          <a:bodyPr/>
          <a:lstStyle/>
          <a:p>
            <a:r>
              <a:rPr lang="en-US" dirty="0"/>
              <a:t>Genetics</a:t>
            </a:r>
          </a:p>
        </p:txBody>
      </p:sp>
      <p:sp>
        <p:nvSpPr>
          <p:cNvPr id="3" name="Content Placeholder 2">
            <a:extLst>
              <a:ext uri="{FF2B5EF4-FFF2-40B4-BE49-F238E27FC236}">
                <a16:creationId xmlns:a16="http://schemas.microsoft.com/office/drawing/2014/main" id="{C1D85C9F-AFD3-CEBB-D0C0-5289E3BB5E3A}"/>
              </a:ext>
            </a:extLst>
          </p:cNvPr>
          <p:cNvSpPr>
            <a:spLocks noGrp="1"/>
          </p:cNvSpPr>
          <p:nvPr>
            <p:ph idx="1"/>
          </p:nvPr>
        </p:nvSpPr>
        <p:spPr>
          <a:xfrm>
            <a:off x="1246471" y="1805630"/>
            <a:ext cx="10058400" cy="953613"/>
          </a:xfrm>
        </p:spPr>
        <p:txBody>
          <a:bodyPr/>
          <a:lstStyle/>
          <a:p>
            <a:pPr marL="233363" indent="-233363">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The Oregon Genetic Privacy law (</a:t>
            </a:r>
            <a:r>
              <a:rPr lang="en-US" sz="2000" u="sng" dirty="0">
                <a:solidFill>
                  <a:srgbClr val="0000FF"/>
                </a:solidFill>
                <a:effectLst/>
                <a:ea typeface="Calibri" panose="020F0502020204030204" pitchFamily="34" charset="0"/>
                <a:cs typeface="Times New Roman" panose="02020603050405020304" pitchFamily="18" charset="0"/>
                <a:hlinkClick r:id="rId3"/>
              </a:rPr>
              <a:t>ORS 192.531-192.549</a:t>
            </a:r>
            <a:r>
              <a:rPr lang="en-US" sz="2000" dirty="0">
                <a:effectLst/>
                <a:ea typeface="Calibri" panose="020F0502020204030204" pitchFamily="34" charset="0"/>
                <a:cs typeface="Times New Roman" panose="02020603050405020304" pitchFamily="18" charset="0"/>
              </a:rPr>
              <a:t>) requires </a:t>
            </a:r>
            <a:r>
              <a:rPr lang="en-US" sz="2000" b="1" dirty="0">
                <a:effectLst/>
                <a:ea typeface="Calibri" panose="020F0502020204030204" pitchFamily="34" charset="0"/>
                <a:cs typeface="Times New Roman" panose="02020603050405020304" pitchFamily="18" charset="0"/>
              </a:rPr>
              <a:t>all genetic research to be reviewed and approved by the IRB</a:t>
            </a:r>
            <a:r>
              <a:rPr lang="en-US" sz="2000" dirty="0">
                <a:effectLst/>
                <a:ea typeface="Calibri" panose="020F0502020204030204" pitchFamily="34" charset="0"/>
                <a:cs typeface="Times New Roman" panose="02020603050405020304" pitchFamily="18" charset="0"/>
              </a:rPr>
              <a:t> before </a:t>
            </a:r>
            <a:r>
              <a:rPr lang="en-US" sz="2000" dirty="0">
                <a:ea typeface="Calibri" panose="020F0502020204030204" pitchFamily="34" charset="0"/>
                <a:cs typeface="Times New Roman" panose="02020603050405020304" pitchFamily="18" charset="0"/>
              </a:rPr>
              <a:t>commencing even if completely anonymous. </a:t>
            </a:r>
            <a:endParaRPr lang="en-US" sz="2000" dirty="0">
              <a:effectLst/>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58D24A92-721C-48F0-81A4-7FDD2E12CDFB}"/>
              </a:ext>
            </a:extLst>
          </p:cNvPr>
          <p:cNvSpPr txBox="1"/>
          <p:nvPr/>
        </p:nvSpPr>
        <p:spPr>
          <a:xfrm>
            <a:off x="1097280" y="2502569"/>
            <a:ext cx="10128985" cy="1292662"/>
          </a:xfrm>
          <a:prstGeom prst="rect">
            <a:avLst/>
          </a:prstGeom>
          <a:noFill/>
        </p:spPr>
        <p:txBody>
          <a:bodyPr wrap="square" rtlCol="0">
            <a:spAutoFit/>
          </a:bodyPr>
          <a:lstStyle/>
          <a:p>
            <a:pPr marL="233363" indent="-233363">
              <a:buClr>
                <a:schemeClr val="accent1"/>
              </a:buClr>
              <a:buFont typeface="Arial" panose="020B0604020202020204" pitchFamily="34" charset="0"/>
              <a:buChar char="•"/>
            </a:pPr>
            <a:r>
              <a:rPr lang="en-US" sz="2000" dirty="0">
                <a:solidFill>
                  <a:schemeClr val="tx1">
                    <a:lumMod val="75000"/>
                    <a:lumOff val="25000"/>
                  </a:schemeClr>
                </a:solidFill>
                <a:cs typeface="Times New Roman" panose="02020603050405020304" pitchFamily="18" charset="0"/>
              </a:rPr>
              <a:t>The law also requires that individuals be notified that their specimens information could be used for genetic research so they can consent or opt out of such research. </a:t>
            </a:r>
          </a:p>
          <a:p>
            <a:pPr marL="800100" lvl="1" indent="-342900">
              <a:buClr>
                <a:schemeClr val="accent1"/>
              </a:buClr>
              <a:buFont typeface="Courier New" panose="02070309020205020404" pitchFamily="49" charset="0"/>
              <a:buChar char="o"/>
            </a:pPr>
            <a:r>
              <a:rPr lang="en-US" dirty="0">
                <a:solidFill>
                  <a:schemeClr val="tx1">
                    <a:lumMod val="75000"/>
                    <a:lumOff val="25000"/>
                  </a:schemeClr>
                </a:solidFill>
                <a:cs typeface="Times New Roman" panose="02020603050405020304" pitchFamily="18" charset="0"/>
              </a:rPr>
              <a:t>However, there are some exceptions that can be granted by an IRB in some cases. </a:t>
            </a:r>
          </a:p>
          <a:p>
            <a:endParaRPr lang="en-US" dirty="0"/>
          </a:p>
        </p:txBody>
      </p:sp>
      <p:sp>
        <p:nvSpPr>
          <p:cNvPr id="5" name="Content Placeholder 2">
            <a:extLst>
              <a:ext uri="{FF2B5EF4-FFF2-40B4-BE49-F238E27FC236}">
                <a16:creationId xmlns:a16="http://schemas.microsoft.com/office/drawing/2014/main" id="{07A4743F-B23B-3431-22F9-734FEC278507}"/>
              </a:ext>
            </a:extLst>
          </p:cNvPr>
          <p:cNvSpPr txBox="1">
            <a:spLocks/>
          </p:cNvSpPr>
          <p:nvPr/>
        </p:nvSpPr>
        <p:spPr>
          <a:xfrm>
            <a:off x="1246471" y="3499619"/>
            <a:ext cx="10058400" cy="28618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buFont typeface="Arial" panose="020B0604020202020204" pitchFamily="34" charset="0"/>
              <a:buChar char="•"/>
            </a:pPr>
            <a:r>
              <a:rPr lang="en-US" b="1" dirty="0">
                <a:ea typeface="Calibri" panose="020F0502020204030204" pitchFamily="34" charset="0"/>
                <a:cs typeface="Times New Roman" panose="02020603050405020304" pitchFamily="18" charset="0"/>
              </a:rPr>
              <a:t>Definitions</a:t>
            </a:r>
            <a:r>
              <a:rPr lang="en-US" sz="26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(also see our </a:t>
            </a:r>
            <a:r>
              <a:rPr lang="en-US" sz="2000" dirty="0">
                <a:ea typeface="Calibri" panose="020F0502020204030204" pitchFamily="34" charset="0"/>
                <a:cs typeface="Times New Roman" panose="02020603050405020304" pitchFamily="18" charset="0"/>
                <a:hlinkClick r:id="rId4"/>
              </a:rPr>
              <a:t>full list of genetic definitions</a:t>
            </a:r>
            <a:r>
              <a:rPr lang="en-US" sz="2000" dirty="0">
                <a:ea typeface="Calibri" panose="020F0502020204030204" pitchFamily="34" charset="0"/>
                <a:cs typeface="Times New Roman" panose="02020603050405020304" pitchFamily="18" charset="0"/>
              </a:rPr>
              <a:t>):</a:t>
            </a:r>
          </a:p>
          <a:p>
            <a:pPr marL="233363" indent="-233363">
              <a:buFont typeface="Arial" panose="020B0604020202020204" pitchFamily="34" charset="0"/>
              <a:buChar char="•"/>
            </a:pPr>
            <a:endParaRPr lang="en-US" sz="2000" dirty="0">
              <a:cs typeface="Times New Roman" panose="02020603050405020304" pitchFamily="18" charset="0"/>
            </a:endParaRPr>
          </a:p>
          <a:p>
            <a:pPr marL="233363" indent="-233363">
              <a:buFont typeface="Arial" panose="020B0604020202020204" pitchFamily="34" charset="0"/>
              <a:buChar char="•"/>
            </a:pPr>
            <a:endParaRPr lang="en-US" sz="2000" dirty="0">
              <a:cs typeface="Times New Roman" panose="02020603050405020304" pitchFamily="18" charset="0"/>
            </a:endParaRPr>
          </a:p>
          <a:p>
            <a:pPr marL="233363" indent="-233363">
              <a:buFont typeface="Arial" panose="020B0604020202020204" pitchFamily="34" charset="0"/>
              <a:buChar char="•"/>
            </a:pPr>
            <a:endParaRPr lang="en-US" sz="2000" dirty="0">
              <a:cs typeface="Times New Roman" panose="02020603050405020304" pitchFamily="18" charset="0"/>
            </a:endParaRPr>
          </a:p>
          <a:p>
            <a:pPr marL="0" indent="0">
              <a:buNone/>
            </a:pPr>
            <a:endParaRPr lang="en-US" sz="2900" dirty="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13D3755E-4B8B-2902-E11F-8B0458FAB904}"/>
              </a:ext>
            </a:extLst>
          </p:cNvPr>
          <p:cNvSpPr txBox="1"/>
          <p:nvPr/>
        </p:nvSpPr>
        <p:spPr>
          <a:xfrm>
            <a:off x="1584158" y="3893815"/>
            <a:ext cx="9023684" cy="923330"/>
          </a:xfrm>
          <a:prstGeom prst="rect">
            <a:avLst/>
          </a:prstGeom>
          <a:noFill/>
        </p:spPr>
        <p:txBody>
          <a:bodyPr wrap="square" rtlCol="0">
            <a:spAutoFit/>
          </a:bodyPr>
          <a:lstStyle/>
          <a:p>
            <a:pPr marL="285750" indent="-285750">
              <a:buFont typeface="Courier New" panose="02070309020205020404" pitchFamily="49" charset="0"/>
              <a:buChar char="o"/>
            </a:pPr>
            <a:r>
              <a:rPr lang="en-US" sz="1800" u="sng" dirty="0">
                <a:ea typeface="Calibri" panose="020F0502020204030204" pitchFamily="34" charset="0"/>
                <a:cs typeface="Times New Roman" panose="02020603050405020304" pitchFamily="18" charset="0"/>
              </a:rPr>
              <a:t>Genetic Test </a:t>
            </a:r>
            <a:r>
              <a:rPr lang="en-US" sz="1800" dirty="0">
                <a:ea typeface="Calibri" panose="020F0502020204030204" pitchFamily="34" charset="0"/>
                <a:cs typeface="Times New Roman" panose="02020603050405020304" pitchFamily="18" charset="0"/>
              </a:rPr>
              <a:t>- A test for determining the presence or absence of genetic characteristics in an individual or the individual’s blood relatives in order to diagnose or determine a genetic characteristic (e.g., tests of DNA, RNA and mitochondrial DNA, chromosomes or proteins).</a:t>
            </a:r>
          </a:p>
        </p:txBody>
      </p:sp>
      <p:sp>
        <p:nvSpPr>
          <p:cNvPr id="8" name="TextBox 7">
            <a:extLst>
              <a:ext uri="{FF2B5EF4-FFF2-40B4-BE49-F238E27FC236}">
                <a16:creationId xmlns:a16="http://schemas.microsoft.com/office/drawing/2014/main" id="{E521ED35-AAB2-515A-1FF4-C182D3C9FE62}"/>
              </a:ext>
            </a:extLst>
          </p:cNvPr>
          <p:cNvSpPr txBox="1"/>
          <p:nvPr/>
        </p:nvSpPr>
        <p:spPr>
          <a:xfrm>
            <a:off x="1544053" y="4827241"/>
            <a:ext cx="9103894" cy="1754326"/>
          </a:xfrm>
          <a:prstGeom prst="rect">
            <a:avLst/>
          </a:prstGeom>
          <a:noFill/>
        </p:spPr>
        <p:txBody>
          <a:bodyPr wrap="square" rtlCol="0">
            <a:spAutoFit/>
          </a:bodyPr>
          <a:lstStyle/>
          <a:p>
            <a:pPr marL="285750" indent="-285750">
              <a:buFont typeface="Courier New" panose="02070309020205020404" pitchFamily="49" charset="0"/>
              <a:buChar char="o"/>
            </a:pPr>
            <a:r>
              <a:rPr lang="en-US" u="sng" dirty="0"/>
              <a:t>Genetic Characteristic </a:t>
            </a:r>
            <a:r>
              <a:rPr lang="en-US" dirty="0"/>
              <a:t>- Includes a gene, chromosome or alteration thereof that may be tested to determine the existence or risk of a disease, disorder, trait, propensity or syndrome, or to identify an individual or a blood relative. “Genetic characteristic” does not include family history or a genetically transmitted characteristic whose existence or identity is determined other than through a genetic test.</a:t>
            </a:r>
          </a:p>
          <a:p>
            <a:endParaRPr lang="en-US" dirty="0"/>
          </a:p>
        </p:txBody>
      </p:sp>
    </p:spTree>
    <p:extLst>
      <p:ext uri="{BB962C8B-B14F-4D97-AF65-F5344CB8AC3E}">
        <p14:creationId xmlns:p14="http://schemas.microsoft.com/office/powerpoint/2010/main" val="28587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9266-5523-3771-8A55-F3C48591E250}"/>
              </a:ext>
            </a:extLst>
          </p:cNvPr>
          <p:cNvSpPr>
            <a:spLocks noGrp="1"/>
          </p:cNvSpPr>
          <p:nvPr>
            <p:ph type="title"/>
          </p:nvPr>
        </p:nvSpPr>
        <p:spPr/>
        <p:txBody>
          <a:bodyPr/>
          <a:lstStyle/>
          <a:p>
            <a:r>
              <a:rPr lang="en-US" dirty="0"/>
              <a:t>In other words…</a:t>
            </a:r>
          </a:p>
        </p:txBody>
      </p:sp>
      <p:sp>
        <p:nvSpPr>
          <p:cNvPr id="3" name="Content Placeholder 2">
            <a:extLst>
              <a:ext uri="{FF2B5EF4-FFF2-40B4-BE49-F238E27FC236}">
                <a16:creationId xmlns:a16="http://schemas.microsoft.com/office/drawing/2014/main" id="{8A56DF8C-2462-5E50-B7A3-8DA825B9C7F9}"/>
              </a:ext>
            </a:extLst>
          </p:cNvPr>
          <p:cNvSpPr>
            <a:spLocks noGrp="1"/>
          </p:cNvSpPr>
          <p:nvPr>
            <p:ph idx="1"/>
          </p:nvPr>
        </p:nvSpPr>
        <p:spPr>
          <a:xfrm>
            <a:off x="1097280" y="1845734"/>
            <a:ext cx="10780776" cy="4353898"/>
          </a:xfrm>
        </p:spPr>
        <p:txBody>
          <a:bodyPr>
            <a:normAutofit/>
          </a:bodyPr>
          <a:lstStyle/>
          <a:p>
            <a:pPr marL="514350" indent="-514350">
              <a:buFont typeface="+mj-lt"/>
              <a:buAutoNum type="arabicPeriod"/>
            </a:pPr>
            <a:r>
              <a:rPr lang="en-US" sz="3200" dirty="0"/>
              <a:t>Getting identifiable data/samples about people for research</a:t>
            </a:r>
          </a:p>
          <a:p>
            <a:pPr marL="0" indent="0" algn="ctr">
              <a:buNone/>
            </a:pPr>
            <a:r>
              <a:rPr lang="en-US" sz="3200" dirty="0">
                <a:solidFill>
                  <a:srgbClr val="DA5B32"/>
                </a:solidFill>
              </a:rPr>
              <a:t>and/or </a:t>
            </a:r>
          </a:p>
          <a:p>
            <a:pPr marL="514350" indent="-514350">
              <a:buFont typeface="+mj-lt"/>
              <a:buAutoNum type="arabicPeriod" startAt="2"/>
            </a:pPr>
            <a:r>
              <a:rPr lang="en-US" sz="3200" dirty="0"/>
              <a:t>Interacting or intervening with people to get information about them for research</a:t>
            </a:r>
          </a:p>
          <a:p>
            <a:pPr marL="0" indent="0" algn="ctr">
              <a:buNone/>
            </a:pPr>
            <a:r>
              <a:rPr lang="en-US" sz="3200" dirty="0">
                <a:solidFill>
                  <a:srgbClr val="DA5B32"/>
                </a:solidFill>
              </a:rPr>
              <a:t>and/or </a:t>
            </a:r>
          </a:p>
          <a:p>
            <a:pPr marL="514350" indent="-514350">
              <a:buFont typeface="+mj-lt"/>
              <a:buAutoNum type="arabicPeriod" startAt="3"/>
            </a:pPr>
            <a:r>
              <a:rPr lang="en-US" sz="3200" dirty="0"/>
              <a:t>Human + Genetics </a:t>
            </a:r>
          </a:p>
          <a:p>
            <a:pPr marL="0" indent="0" algn="ctr">
              <a:buNone/>
            </a:pPr>
            <a:r>
              <a:rPr lang="en-US" sz="3200" b="1" dirty="0">
                <a:solidFill>
                  <a:srgbClr val="DA5B32"/>
                </a:solidFill>
              </a:rPr>
              <a:t>= Contact IRB</a:t>
            </a:r>
          </a:p>
          <a:p>
            <a:pPr marL="0" indent="0" algn="ctr">
              <a:buNone/>
            </a:pPr>
            <a:endParaRPr lang="en-US" sz="3200" dirty="0"/>
          </a:p>
        </p:txBody>
      </p:sp>
    </p:spTree>
    <p:extLst>
      <p:ext uri="{BB962C8B-B14F-4D97-AF65-F5344CB8AC3E}">
        <p14:creationId xmlns:p14="http://schemas.microsoft.com/office/powerpoint/2010/main" val="150842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0DFE-714F-079D-A1C5-34F91D1B4ECC}"/>
              </a:ext>
            </a:extLst>
          </p:cNvPr>
          <p:cNvSpPr>
            <a:spLocks noGrp="1"/>
          </p:cNvSpPr>
          <p:nvPr>
            <p:ph type="title"/>
          </p:nvPr>
        </p:nvSpPr>
        <p:spPr/>
        <p:txBody>
          <a:bodyPr/>
          <a:lstStyle/>
          <a:p>
            <a:r>
              <a:rPr lang="en-US" dirty="0"/>
              <a:t>New Resources</a:t>
            </a:r>
          </a:p>
        </p:txBody>
      </p:sp>
      <p:sp>
        <p:nvSpPr>
          <p:cNvPr id="3" name="Content Placeholder 2">
            <a:extLst>
              <a:ext uri="{FF2B5EF4-FFF2-40B4-BE49-F238E27FC236}">
                <a16:creationId xmlns:a16="http://schemas.microsoft.com/office/drawing/2014/main" id="{2B6C3C22-FB99-86D6-8784-693B963C38BE}"/>
              </a:ext>
            </a:extLst>
          </p:cNvPr>
          <p:cNvSpPr>
            <a:spLocks noGrp="1"/>
          </p:cNvSpPr>
          <p:nvPr>
            <p:ph idx="1"/>
          </p:nvPr>
        </p:nvSpPr>
        <p:spPr>
          <a:xfrm>
            <a:off x="1097280" y="1875230"/>
            <a:ext cx="10058400" cy="3080227"/>
          </a:xfrm>
        </p:spPr>
        <p:txBody>
          <a:bodyPr>
            <a:normAutofit/>
          </a:bodyPr>
          <a:lstStyle/>
          <a:p>
            <a:pPr>
              <a:spcBef>
                <a:spcPts val="1800"/>
              </a:spcBef>
              <a:spcAft>
                <a:spcPts val="1200"/>
              </a:spcAft>
              <a:buFont typeface="Arial" panose="020B0604020202020204" pitchFamily="34" charset="0"/>
              <a:buChar char="•"/>
            </a:pPr>
            <a:r>
              <a:rPr lang="en-US" sz="2800" dirty="0"/>
              <a:t> Revised </a:t>
            </a:r>
            <a:r>
              <a:rPr lang="en-US" sz="2800" dirty="0">
                <a:hlinkClick r:id="rId3"/>
              </a:rPr>
              <a:t>Research Plan Guidance</a:t>
            </a:r>
            <a:r>
              <a:rPr lang="en-US" sz="2800" dirty="0"/>
              <a:t> (November 2024)</a:t>
            </a:r>
          </a:p>
          <a:p>
            <a:pPr>
              <a:spcBef>
                <a:spcPts val="1800"/>
              </a:spcBef>
              <a:spcAft>
                <a:spcPts val="1200"/>
              </a:spcAft>
              <a:buFont typeface="Arial" panose="020B0604020202020204" pitchFamily="34" charset="0"/>
              <a:buChar char="•"/>
            </a:pPr>
            <a:r>
              <a:rPr lang="en-US" sz="2800" dirty="0"/>
              <a:t> New </a:t>
            </a:r>
            <a:r>
              <a:rPr lang="en-US" sz="2800" dirty="0">
                <a:hlinkClick r:id="rId4"/>
              </a:rPr>
              <a:t>Exempt consent guidance and template </a:t>
            </a:r>
            <a:r>
              <a:rPr lang="en-US" sz="2800" dirty="0"/>
              <a:t>(November 2024)</a:t>
            </a:r>
          </a:p>
          <a:p>
            <a:pPr>
              <a:spcBef>
                <a:spcPts val="1800"/>
              </a:spcBef>
              <a:spcAft>
                <a:spcPts val="1200"/>
              </a:spcAft>
              <a:buFont typeface="Arial" panose="020B0604020202020204" pitchFamily="34" charset="0"/>
              <a:buChar char="•"/>
            </a:pPr>
            <a:r>
              <a:rPr lang="en-US" sz="2800" dirty="0"/>
              <a:t> New </a:t>
            </a:r>
            <a:r>
              <a:rPr lang="en-US" sz="2800" dirty="0">
                <a:hlinkClick r:id="rId5"/>
              </a:rPr>
              <a:t>Exempt Submission Checklist </a:t>
            </a:r>
            <a:r>
              <a:rPr lang="en-US" sz="2800" dirty="0"/>
              <a:t>(October 2024)</a:t>
            </a:r>
          </a:p>
          <a:p>
            <a:pPr>
              <a:spcBef>
                <a:spcPts val="1800"/>
              </a:spcBef>
              <a:spcAft>
                <a:spcPts val="1200"/>
              </a:spcAft>
              <a:buFont typeface="Arial" panose="020B0604020202020204" pitchFamily="34" charset="0"/>
              <a:buChar char="•"/>
            </a:pPr>
            <a:r>
              <a:rPr lang="en-US" sz="2800" dirty="0"/>
              <a:t> New </a:t>
            </a:r>
            <a:r>
              <a:rPr lang="en-US" sz="2800" dirty="0">
                <a:hlinkClick r:id="rId6"/>
              </a:rPr>
              <a:t>Non-Exempt Submission Checklist </a:t>
            </a:r>
            <a:r>
              <a:rPr lang="en-US" sz="2800" dirty="0"/>
              <a:t>(October 2024)</a:t>
            </a:r>
          </a:p>
        </p:txBody>
      </p:sp>
    </p:spTree>
    <p:extLst>
      <p:ext uri="{BB962C8B-B14F-4D97-AF65-F5344CB8AC3E}">
        <p14:creationId xmlns:p14="http://schemas.microsoft.com/office/powerpoint/2010/main" val="197785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695B-4A0A-333A-D117-01E628DD15EF}"/>
              </a:ext>
            </a:extLst>
          </p:cNvPr>
          <p:cNvSpPr>
            <a:spLocks noGrp="1"/>
          </p:cNvSpPr>
          <p:nvPr>
            <p:ph type="title"/>
          </p:nvPr>
        </p:nvSpPr>
        <p:spPr/>
        <p:txBody>
          <a:bodyPr/>
          <a:lstStyle/>
          <a:p>
            <a:r>
              <a:rPr lang="en-US" dirty="0"/>
              <a:t>Questions and Answers</a:t>
            </a:r>
          </a:p>
        </p:txBody>
      </p:sp>
      <p:sp>
        <p:nvSpPr>
          <p:cNvPr id="4" name="Content Placeholder 2">
            <a:extLst>
              <a:ext uri="{FF2B5EF4-FFF2-40B4-BE49-F238E27FC236}">
                <a16:creationId xmlns:a16="http://schemas.microsoft.com/office/drawing/2014/main" id="{1BE273F7-DE24-4C2A-BF7F-250D16994A1D}"/>
              </a:ext>
            </a:extLst>
          </p:cNvPr>
          <p:cNvSpPr>
            <a:spLocks noGrp="1"/>
          </p:cNvSpPr>
          <p:nvPr>
            <p:ph idx="1"/>
          </p:nvPr>
        </p:nvSpPr>
        <p:spPr>
          <a:xfrm>
            <a:off x="1246471" y="1805630"/>
            <a:ext cx="10058400" cy="953613"/>
          </a:xfrm>
        </p:spPr>
        <p:txBody>
          <a:bodyPr/>
          <a:lstStyle/>
          <a:p>
            <a:pPr marL="233363" indent="-233363">
              <a:buFont typeface="Arial" panose="020B0604020202020204" pitchFamily="34" charset="0"/>
              <a:buChar char="•"/>
            </a:pPr>
            <a:r>
              <a:rPr lang="en-US" sz="2000" b="1" dirty="0">
                <a:effectLst/>
                <a:ea typeface="Calibri" panose="020F0502020204030204" pitchFamily="34" charset="0"/>
                <a:cs typeface="Times New Roman" panose="02020603050405020304" pitchFamily="18" charset="0"/>
              </a:rPr>
              <a:t>When is IRB approval needed?</a:t>
            </a:r>
          </a:p>
          <a:p>
            <a:pPr marL="233363" indent="-233363">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DEF1B93-D1DC-83B2-0611-E4430C03D53C}"/>
              </a:ext>
            </a:extLst>
          </p:cNvPr>
          <p:cNvSpPr txBox="1"/>
          <p:nvPr/>
        </p:nvSpPr>
        <p:spPr>
          <a:xfrm>
            <a:off x="1097280" y="3398265"/>
            <a:ext cx="10128985" cy="677108"/>
          </a:xfrm>
          <a:prstGeom prst="rect">
            <a:avLst/>
          </a:prstGeom>
          <a:noFill/>
        </p:spPr>
        <p:txBody>
          <a:bodyPr wrap="square" rtlCol="0">
            <a:spAutoFit/>
          </a:bodyPr>
          <a:lstStyle/>
          <a:p>
            <a:r>
              <a:rPr lang="en-US" sz="2000" b="1" dirty="0">
                <a:solidFill>
                  <a:schemeClr val="tx1">
                    <a:lumMod val="75000"/>
                    <a:lumOff val="25000"/>
                  </a:schemeClr>
                </a:solidFill>
                <a:cs typeface="Times New Roman" panose="02020603050405020304" pitchFamily="18" charset="0"/>
              </a:rPr>
              <a:t>How long does IRB review take? - </a:t>
            </a:r>
            <a:r>
              <a:rPr lang="en-US" dirty="0">
                <a:ea typeface="Calibri" panose="020F0502020204030204" pitchFamily="34" charset="0"/>
                <a:cs typeface="Times New Roman" panose="02020603050405020304" pitchFamily="18" charset="0"/>
              </a:rPr>
              <a:t>See </a:t>
            </a:r>
            <a:r>
              <a:rPr lang="en-US" dirty="0">
                <a:ea typeface="Calibri" panose="020F0502020204030204" pitchFamily="34" charset="0"/>
                <a:cs typeface="Times New Roman" panose="02020603050405020304" pitchFamily="18" charset="0"/>
                <a:hlinkClick r:id="rId2"/>
              </a:rPr>
              <a:t>Review Process – What to Expect website</a:t>
            </a:r>
            <a:endParaRPr lang="en-US" b="1" dirty="0">
              <a:solidFill>
                <a:schemeClr val="tx1">
                  <a:lumMod val="75000"/>
                  <a:lumOff val="25000"/>
                </a:schemeClr>
              </a:solidFill>
              <a:cs typeface="Times New Roman" panose="02020603050405020304" pitchFamily="18" charset="0"/>
            </a:endParaRPr>
          </a:p>
          <a:p>
            <a:endParaRPr lang="en-US" dirty="0"/>
          </a:p>
        </p:txBody>
      </p:sp>
      <p:sp>
        <p:nvSpPr>
          <p:cNvPr id="7" name="Content Placeholder 2">
            <a:extLst>
              <a:ext uri="{FF2B5EF4-FFF2-40B4-BE49-F238E27FC236}">
                <a16:creationId xmlns:a16="http://schemas.microsoft.com/office/drawing/2014/main" id="{BA210133-91B6-B921-9969-04280A959C8A}"/>
              </a:ext>
            </a:extLst>
          </p:cNvPr>
          <p:cNvSpPr txBox="1">
            <a:spLocks/>
          </p:cNvSpPr>
          <p:nvPr/>
        </p:nvSpPr>
        <p:spPr>
          <a:xfrm>
            <a:off x="1545175" y="2136834"/>
            <a:ext cx="10058400" cy="4532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i="1" dirty="0">
                <a:ea typeface="Calibri" panose="020F0502020204030204" pitchFamily="34" charset="0"/>
                <a:cs typeface="Times New Roman" panose="02020603050405020304" pitchFamily="18" charset="0"/>
              </a:rPr>
              <a:t>Before</a:t>
            </a:r>
            <a:r>
              <a:rPr lang="en-US" sz="2000" dirty="0">
                <a:ea typeface="Calibri" panose="020F0502020204030204" pitchFamily="34" charset="0"/>
                <a:cs typeface="Times New Roman" panose="02020603050405020304" pitchFamily="18" charset="0"/>
              </a:rPr>
              <a:t> human subjects research (HSR) activities begin </a:t>
            </a:r>
          </a:p>
          <a:p>
            <a:pPr marL="0" indent="0">
              <a:buNone/>
            </a:pPr>
            <a:endParaRPr lang="en-US" sz="2000" dirty="0">
              <a:ea typeface="Calibri" panose="020F0502020204030204" pitchFamily="34" charset="0"/>
              <a:cs typeface="Times New Roman" panose="02020603050405020304" pitchFamily="18" charset="0"/>
            </a:endParaRPr>
          </a:p>
          <a:p>
            <a:endParaRPr lang="en-US" dirty="0"/>
          </a:p>
        </p:txBody>
      </p:sp>
      <p:sp>
        <p:nvSpPr>
          <p:cNvPr id="8" name="Content Placeholder 2">
            <a:extLst>
              <a:ext uri="{FF2B5EF4-FFF2-40B4-BE49-F238E27FC236}">
                <a16:creationId xmlns:a16="http://schemas.microsoft.com/office/drawing/2014/main" id="{26BF7B90-C846-A570-0C04-EE31F510B13A}"/>
              </a:ext>
            </a:extLst>
          </p:cNvPr>
          <p:cNvSpPr txBox="1">
            <a:spLocks/>
          </p:cNvSpPr>
          <p:nvPr/>
        </p:nvSpPr>
        <p:spPr>
          <a:xfrm>
            <a:off x="1545175" y="2590059"/>
            <a:ext cx="10058400" cy="62241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No recruitment, consent, data collection, obtaining/using/analyzing identifiable private information or samples for research can take place without IRB approval</a:t>
            </a:r>
          </a:p>
          <a:p>
            <a:pPr marL="228600" indent="-228600">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a:p>
            <a:endParaRPr lang="en-US" dirty="0"/>
          </a:p>
        </p:txBody>
      </p:sp>
      <p:sp>
        <p:nvSpPr>
          <p:cNvPr id="9" name="Content Placeholder 2">
            <a:extLst>
              <a:ext uri="{FF2B5EF4-FFF2-40B4-BE49-F238E27FC236}">
                <a16:creationId xmlns:a16="http://schemas.microsoft.com/office/drawing/2014/main" id="{A2D90783-62A7-DF06-625E-93345E8D3A7A}"/>
              </a:ext>
            </a:extLst>
          </p:cNvPr>
          <p:cNvSpPr txBox="1">
            <a:spLocks/>
          </p:cNvSpPr>
          <p:nvPr/>
        </p:nvSpPr>
        <p:spPr>
          <a:xfrm>
            <a:off x="1414111" y="3831011"/>
            <a:ext cx="10058400" cy="4301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Most new studies take 2-6 weeks</a:t>
            </a:r>
          </a:p>
          <a:p>
            <a:endParaRPr lang="en-US" dirty="0"/>
          </a:p>
        </p:txBody>
      </p:sp>
      <p:sp>
        <p:nvSpPr>
          <p:cNvPr id="10" name="Content Placeholder 2">
            <a:extLst>
              <a:ext uri="{FF2B5EF4-FFF2-40B4-BE49-F238E27FC236}">
                <a16:creationId xmlns:a16="http://schemas.microsoft.com/office/drawing/2014/main" id="{1C05E28E-DB8A-5D5A-79B3-9FB44069C4D6}"/>
              </a:ext>
            </a:extLst>
          </p:cNvPr>
          <p:cNvSpPr txBox="1">
            <a:spLocks/>
          </p:cNvSpPr>
          <p:nvPr/>
        </p:nvSpPr>
        <p:spPr>
          <a:xfrm>
            <a:off x="1414111" y="4587529"/>
            <a:ext cx="10058400" cy="4301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Can be shorter if not many projects before yours and submission is complete/well written</a:t>
            </a:r>
          </a:p>
          <a:p>
            <a:pPr marL="228600" indent="-228600">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a:p>
            <a:endParaRPr lang="en-US" dirty="0"/>
          </a:p>
        </p:txBody>
      </p:sp>
      <p:sp>
        <p:nvSpPr>
          <p:cNvPr id="11" name="Content Placeholder 2">
            <a:extLst>
              <a:ext uri="{FF2B5EF4-FFF2-40B4-BE49-F238E27FC236}">
                <a16:creationId xmlns:a16="http://schemas.microsoft.com/office/drawing/2014/main" id="{53A1FE54-DCC2-5D88-E1F5-77E369BFA55A}"/>
              </a:ext>
            </a:extLst>
          </p:cNvPr>
          <p:cNvSpPr txBox="1">
            <a:spLocks/>
          </p:cNvSpPr>
          <p:nvPr/>
        </p:nvSpPr>
        <p:spPr>
          <a:xfrm>
            <a:off x="1414111" y="4986346"/>
            <a:ext cx="10058400" cy="7499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Can be longer if high volume and/or submission is incomplete or researchers take a long time to submit revisions</a:t>
            </a:r>
          </a:p>
          <a:p>
            <a:endParaRPr lang="en-US" dirty="0"/>
          </a:p>
        </p:txBody>
      </p:sp>
      <p:sp>
        <p:nvSpPr>
          <p:cNvPr id="3" name="Content Placeholder 2">
            <a:extLst>
              <a:ext uri="{FF2B5EF4-FFF2-40B4-BE49-F238E27FC236}">
                <a16:creationId xmlns:a16="http://schemas.microsoft.com/office/drawing/2014/main" id="{577F7ED1-ECCE-1644-E902-A44A054591E3}"/>
              </a:ext>
            </a:extLst>
          </p:cNvPr>
          <p:cNvSpPr txBox="1">
            <a:spLocks/>
          </p:cNvSpPr>
          <p:nvPr/>
        </p:nvSpPr>
        <p:spPr>
          <a:xfrm>
            <a:off x="1414111" y="4205069"/>
            <a:ext cx="10058400" cy="4301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New exempt studies 2-4 weeks, expedited 4-6 weeks and full board 4-8 weeks</a:t>
            </a:r>
          </a:p>
          <a:p>
            <a:pPr marL="228600" indent="-228600">
              <a:buFont typeface="Courier New" panose="02070309020205020404" pitchFamily="49" charset="0"/>
              <a:buChar char="o"/>
            </a:pPr>
            <a:endParaRPr lang="en-US" sz="2000"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737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build="p"/>
      <p:bldP spid="8" grpId="0" build="p"/>
      <p:bldP spid="9" grpId="0" build="p"/>
      <p:bldP spid="10" grpId="0"/>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3865-6BB5-792B-D858-F80DF655057F}"/>
              </a:ext>
            </a:extLst>
          </p:cNvPr>
          <p:cNvSpPr>
            <a:spLocks noGrp="1"/>
          </p:cNvSpPr>
          <p:nvPr>
            <p:ph type="title"/>
          </p:nvPr>
        </p:nvSpPr>
        <p:spPr>
          <a:xfrm>
            <a:off x="1097279" y="286603"/>
            <a:ext cx="10647417" cy="1450757"/>
          </a:xfrm>
        </p:spPr>
        <p:txBody>
          <a:bodyPr/>
          <a:lstStyle/>
          <a:p>
            <a:r>
              <a:rPr lang="en-US" dirty="0"/>
              <a:t>Metrics – turnaround times (all submissions)</a:t>
            </a:r>
          </a:p>
        </p:txBody>
      </p:sp>
      <p:pic>
        <p:nvPicPr>
          <p:cNvPr id="5" name="Picture 4">
            <a:extLst>
              <a:ext uri="{FF2B5EF4-FFF2-40B4-BE49-F238E27FC236}">
                <a16:creationId xmlns:a16="http://schemas.microsoft.com/office/drawing/2014/main" id="{7F0E53B7-A8F8-7403-81DB-09DD0675EF85}"/>
              </a:ext>
            </a:extLst>
          </p:cNvPr>
          <p:cNvPicPr>
            <a:picLocks noChangeAspect="1"/>
          </p:cNvPicPr>
          <p:nvPr/>
        </p:nvPicPr>
        <p:blipFill>
          <a:blip r:embed="rId3"/>
          <a:stretch>
            <a:fillRect/>
          </a:stretch>
        </p:blipFill>
        <p:spPr>
          <a:xfrm>
            <a:off x="2379280" y="1775363"/>
            <a:ext cx="6657843" cy="4551830"/>
          </a:xfrm>
          <a:prstGeom prst="rect">
            <a:avLst/>
          </a:prstGeom>
        </p:spPr>
      </p:pic>
    </p:spTree>
    <p:extLst>
      <p:ext uri="{BB962C8B-B14F-4D97-AF65-F5344CB8AC3E}">
        <p14:creationId xmlns:p14="http://schemas.microsoft.com/office/powerpoint/2010/main" val="3707366422"/>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2815</TotalTime>
  <Words>1323</Words>
  <Application>Microsoft Office PowerPoint</Application>
  <PresentationFormat>Widescreen</PresentationFormat>
  <Paragraphs>133</Paragraphs>
  <Slides>19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Corbel</vt:lpstr>
      <vt:lpstr>Courier New</vt:lpstr>
      <vt:lpstr>Source Sans Variable</vt:lpstr>
      <vt:lpstr>Times New Roman</vt:lpstr>
      <vt:lpstr>Wingdings</vt:lpstr>
      <vt:lpstr>Retrospect</vt:lpstr>
      <vt:lpstr>RCS and IRB Update</vt:lpstr>
      <vt:lpstr>RCS and the IRB: Who at UO</vt:lpstr>
      <vt:lpstr>Research Administration Portal (RAP)</vt:lpstr>
      <vt:lpstr>What Requires Review?</vt:lpstr>
      <vt:lpstr>Genetics</vt:lpstr>
      <vt:lpstr>In other words…</vt:lpstr>
      <vt:lpstr>New Resources</vt:lpstr>
      <vt:lpstr>Questions and Answers</vt:lpstr>
      <vt:lpstr>Metrics – turnaround times (all submissions)</vt:lpstr>
      <vt:lpstr>Metrics – turnaround times (new studies)</vt:lpstr>
      <vt:lpstr>Questions and Answers</vt:lpstr>
      <vt:lpstr>Questions and Answers</vt:lpstr>
      <vt:lpstr>Trouble Shooting Compliance Tab - EPCS</vt:lpstr>
      <vt:lpstr>Trouble Shooting</vt:lpstr>
      <vt:lpstr>Trouble Shooting - Solutions</vt:lpstr>
      <vt:lpstr>Where to look for updates?</vt:lpstr>
      <vt:lpstr>Other Resources to Support Researchers</vt:lpstr>
      <vt:lpstr>RCS Website Tools &amp; 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Wozniak</dc:creator>
  <cp:lastModifiedBy>Kayla Champaigne</cp:lastModifiedBy>
  <cp:revision>79</cp:revision>
  <dcterms:created xsi:type="dcterms:W3CDTF">2019-01-24T23:53:21Z</dcterms:created>
  <dcterms:modified xsi:type="dcterms:W3CDTF">2024-12-17T18:45:35Z</dcterms:modified>
</cp:coreProperties>
</file>