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comments/modernComment_105_0.xml" ContentType="application/vnd.ms-powerpoint.comments+xml"/>
  <Override PartName="/ppt/notesSlides/notesSlide7.xml" ContentType="application/vnd.openxmlformats-officedocument.presentationml.notesSlide+xml"/>
  <Override PartName="/ppt/notesSlides/notesSlide8.xml" ContentType="application/vnd.openxmlformats-officedocument.presentationml.notesSlide+xml"/>
  <Override PartName="/ppt/comments/modernComment_107_0.xml" ContentType="application/vnd.ms-powerpoint.comments+xml"/>
  <Override PartName="/ppt/notesSlides/notesSlide9.xml" ContentType="application/vnd.openxmlformats-officedocument.presentationml.notesSlide+xml"/>
  <Override PartName="/ppt/comments/modernComment_108_0.xml" ContentType="application/vnd.ms-powerpoint.comments+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7" r:id="rId2"/>
    <p:sldId id="256" r:id="rId3"/>
    <p:sldId id="258" r:id="rId4"/>
    <p:sldId id="259" r:id="rId5"/>
    <p:sldId id="260" r:id="rId6"/>
    <p:sldId id="261" r:id="rId7"/>
    <p:sldId id="262" r:id="rId8"/>
    <p:sldId id="263" r:id="rId9"/>
    <p:sldId id="264" r:id="rId10"/>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C353459A-2EA6-6519-274A-1E5C68330591}" name="Christine Dixon Thiesing" initials="CD" userId="S::cdt5@uoregon.edu::38d04298-2d92-4790-b3ef-2234eb800a0a" providerId="AD"/>
</p188:authorLst>
</file>

<file path=ppt/presProps.xml><?xml version="1.0" encoding="utf-8"?>
<p:presentationPr xmlns:a="http://schemas.openxmlformats.org/drawingml/2006/main" xmlns:r="http://schemas.openxmlformats.org/officeDocument/2006/relationships" xmlns:p="http://schemas.openxmlformats.org/presentationml/2006/main">
  <p:clrMru>
    <a:srgbClr val="15473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7989"/>
    <p:restoredTop sz="75344"/>
  </p:normalViewPr>
  <p:slideViewPr>
    <p:cSldViewPr snapToGrid="0">
      <p:cViewPr varScale="1">
        <p:scale>
          <a:sx n="125" d="100"/>
          <a:sy n="125" d="100"/>
        </p:scale>
        <p:origin x="568" y="1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omments/modernComment_105_0.xml><?xml version="1.0" encoding="utf-8"?>
<p188:cmLst xmlns:a="http://schemas.openxmlformats.org/drawingml/2006/main" xmlns:r="http://schemas.openxmlformats.org/officeDocument/2006/relationships" xmlns:p188="http://schemas.microsoft.com/office/powerpoint/2018/8/main">
  <p188:cm id="{11E2D4EB-9B4D-40C7-A5D3-2AA06B19D5D2}" authorId="{C353459A-2EA6-6519-274A-1E5C68330591}" status="resolved" created="2026-03-12T23:31:17.305" complete="100000">
    <pc:sldMkLst xmlns:pc="http://schemas.microsoft.com/office/powerpoint/2013/main/command">
      <pc:docMk/>
      <pc:sldMk cId="0" sldId="261"/>
    </pc:sldMkLst>
    <p188:txBody>
      <a:bodyPr/>
      <a:lstStyle/>
      <a:p>
        <a:r>
          <a:rPr lang="en-US"/>
          <a:t>Est market - can’t be unknown in this era. Tell them to AI it with valid citations</a:t>
        </a:r>
      </a:p>
    </p188:txBody>
  </p188:cm>
  <p188:cm id="{C8A2A426-3410-47B7-9A70-14725DD203B7}" authorId="{C353459A-2EA6-6519-274A-1E5C68330591}" status="resolved" created="2026-03-12T23:33:25.585" complete="100000">
    <ac:deMkLst xmlns:ac="http://schemas.microsoft.com/office/drawing/2013/main/command">
      <pc:docMk xmlns:pc="http://schemas.microsoft.com/office/powerpoint/2013/main/command"/>
      <pc:sldMk xmlns:pc="http://schemas.microsoft.com/office/powerpoint/2013/main/command" cId="0" sldId="261"/>
      <ac:spMk id="20" creationId="{00000000-0000-0000-0000-000000000000}"/>
    </ac:deMkLst>
    <p188:txBody>
      <a:bodyPr/>
      <a:lstStyle/>
      <a:p>
        <a:r>
          <a:rPr lang="en-US"/>
          <a:t>This may be too much to expect for a Tier 1. Let’s discuss how to right size.</a:t>
        </a:r>
      </a:p>
    </p188:txBody>
  </p188:cm>
</p188:cmLst>
</file>

<file path=ppt/comments/modernComment_107_0.xml><?xml version="1.0" encoding="utf-8"?>
<p188:cmLst xmlns:a="http://schemas.openxmlformats.org/drawingml/2006/main" xmlns:r="http://schemas.openxmlformats.org/officeDocument/2006/relationships" xmlns:p188="http://schemas.microsoft.com/office/powerpoint/2018/8/main">
  <p188:cm id="{9192C285-9C9B-4685-9859-C9D253CCF4DA}" authorId="{C353459A-2EA6-6519-274A-1E5C68330591}" created="2026-03-12T23:34:31.715">
    <pc:sldMkLst xmlns:pc="http://schemas.microsoft.com/office/powerpoint/2013/main/command">
      <pc:docMk/>
      <pc:sldMk cId="0" sldId="263"/>
    </pc:sldMkLst>
    <p188:txBody>
      <a:bodyPr/>
      <a:lstStyle/>
      <a:p>
        <a:r>
          <a:rPr lang="en-US"/>
          <a:t>Not necessary for Tier 1</a:t>
        </a:r>
      </a:p>
    </p188:txBody>
  </p188:cm>
</p188:cmLst>
</file>

<file path=ppt/comments/modernComment_108_0.xml><?xml version="1.0" encoding="utf-8"?>
<p188:cmLst xmlns:a="http://schemas.openxmlformats.org/drawingml/2006/main" xmlns:r="http://schemas.openxmlformats.org/officeDocument/2006/relationships" xmlns:p188="http://schemas.microsoft.com/office/powerpoint/2018/8/main">
  <p188:cm id="{D8E75559-931D-4B8A-A1AF-499D492ACCD1}" authorId="{C353459A-2EA6-6519-274A-1E5C68330591}" status="resolved" created="2026-03-12T23:35:40.979" complete="100000">
    <pc:sldMkLst xmlns:pc="http://schemas.microsoft.com/office/powerpoint/2013/main/command">
      <pc:docMk/>
      <pc:sldMk cId="0" sldId="264"/>
    </pc:sldMkLst>
    <p188:txBody>
      <a:bodyPr/>
      <a:lstStyle/>
      <a:p>
        <a:r>
          <a:rPr lang="en-US"/>
          <a:t>We will need the formal budget, as it goes into the grant management system. Let’s discuss if there is a value add with this slide.</a:t>
        </a:r>
      </a:p>
    </p188:txBody>
  </p188:cm>
</p188: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389783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DELETE THIS SLIDE BEFORE SUBMITTING</a:t>
            </a:r>
          </a:p>
          <a:p>
            <a:endParaRPr lang="en-US" b="1"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Introduce your story to the reader with an attention-grabbing title </a:t>
            </a:r>
          </a:p>
          <a:p>
            <a:endParaRPr lang="en-US" b="1"/>
          </a:p>
          <a:p>
            <a:r>
              <a:rPr lang="en-US" b="1"/>
              <a:t>Instructions + Tips:</a:t>
            </a:r>
          </a:p>
          <a:p>
            <a:r>
              <a:rPr lang="en-US" b="0"/>
              <a:t>-  Update all fields in the right column</a:t>
            </a:r>
          </a:p>
          <a:p>
            <a:pPr marL="171450" indent="-171450">
              <a:buFontTx/>
              <a:buChar char="-"/>
            </a:pPr>
            <a:r>
              <a:rPr lang="en-US" b="0"/>
              <a:t>Replace Title text with your project title. It should be short, descriptive, and interesting, but not disclosing confidential information. </a:t>
            </a:r>
          </a:p>
          <a:p>
            <a:pPr marL="171450" indent="-171450">
              <a:buFontTx/>
              <a:buChar char="-"/>
            </a:pPr>
            <a:r>
              <a:rPr lang="en-US" b="0"/>
              <a:t>Feel free to include an image if relevant </a:t>
            </a:r>
          </a:p>
          <a:p>
            <a:pPr marL="171450" indent="-171450">
              <a:buFontTx/>
              <a:buChar char="-"/>
            </a:pPr>
            <a:endParaRPr lang="en-US" b="0"/>
          </a:p>
          <a:p>
            <a:pPr marL="171450" indent="-171450">
              <a:buFontTx/>
              <a:buChar char="-"/>
            </a:pPr>
            <a:r>
              <a:rPr lang="en-US" b="1"/>
              <a:t>Don’t change:</a:t>
            </a:r>
          </a:p>
          <a:p>
            <a:pPr marL="171450" indent="-171450">
              <a:buFontTx/>
              <a:buChar char="-"/>
            </a:pPr>
            <a:r>
              <a:rPr lang="en-US" b="0"/>
              <a:t>Fonts or position of text </a:t>
            </a:r>
          </a:p>
          <a:p>
            <a:pPr marL="171450" indent="-171450">
              <a:buFontTx/>
              <a:buChar char="-"/>
            </a:pPr>
            <a:r>
              <a:rPr lang="en-US" b="0"/>
              <a:t>Footer or slide template design</a:t>
            </a:r>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Begin your story by accurately and succinctly describing the problem you seek to solve, convincing the reader that the problem is worth solving. </a:t>
            </a:r>
          </a:p>
          <a:p>
            <a:endParaRPr lang="en-US" b="1"/>
          </a:p>
          <a:p>
            <a:r>
              <a:rPr lang="en-US" b="1"/>
              <a:t>Instructions + Tips:</a:t>
            </a:r>
          </a:p>
          <a:p>
            <a:pPr marL="171450" indent="-171450">
              <a:buFontTx/>
              <a:buChar char="-"/>
            </a:pPr>
            <a:r>
              <a:rPr lang="en-US" b="0"/>
              <a:t>Examples are options, only 1 problem statement is required</a:t>
            </a:r>
          </a:p>
          <a:p>
            <a:pPr marL="171450" indent="-171450">
              <a:buFontTx/>
              <a:buChar char="-"/>
            </a:pPr>
            <a:r>
              <a:rPr lang="en-US" b="0"/>
              <a:t>Quantify the problem you are attempting to solve (# occurrences per year, annual financial loss, cost to the ___ system, % of population affected, etc.)</a:t>
            </a:r>
          </a:p>
          <a:p>
            <a:pPr marL="628650" lvl="1" indent="-171450">
              <a:buFontTx/>
              <a:buChar char="-"/>
            </a:pPr>
            <a:r>
              <a:rPr lang="en-US" b="0"/>
              <a:t>Follow-up with clarifying datapoints and/or further describing the specific and addressable problems</a:t>
            </a:r>
          </a:p>
          <a:p>
            <a:pPr marL="171450" lvl="0" indent="-171450">
              <a:buFontTx/>
              <a:buChar char="-"/>
            </a:pPr>
            <a:r>
              <a:rPr lang="en-US" b="0"/>
              <a:t>Show visually/graphically if possible — LESS WORDS IS BETTER</a:t>
            </a:r>
          </a:p>
          <a:p>
            <a:pPr marL="171450" lvl="0" indent="-171450">
              <a:buFontTx/>
              <a:buChar char="-"/>
            </a:pPr>
            <a:r>
              <a:rPr lang="en-US" b="0"/>
              <a:t>Cite your sources, using short hyperlinks (shown in example)</a:t>
            </a:r>
          </a:p>
          <a:p>
            <a:pPr marL="171450" lvl="0" indent="-171450">
              <a:buFontTx/>
              <a:buChar char="-"/>
            </a:pPr>
            <a:r>
              <a:rPr lang="en-US" b="0"/>
              <a:t>Focus on the core problem you are solving</a:t>
            </a:r>
          </a:p>
          <a:p>
            <a:pPr marL="171450" lvl="0" indent="-171450">
              <a:buFontTx/>
              <a:buChar char="-"/>
            </a:pPr>
            <a:r>
              <a:rPr lang="en-US" b="0"/>
              <a:t>Set yourself up for the next slide</a:t>
            </a:r>
          </a:p>
          <a:p>
            <a:pPr marL="171450" lvl="0" indent="-171450">
              <a:buFontTx/>
              <a:buChar char="-"/>
            </a:pPr>
            <a:endParaRPr lang="en-US" b="0"/>
          </a:p>
          <a:p>
            <a:pPr marL="171450" lvl="0" indent="-171450">
              <a:buFontTx/>
              <a:buChar char="-"/>
            </a:pPr>
            <a:r>
              <a:rPr lang="en-US" b="1"/>
              <a:t>Don’t change:</a:t>
            </a:r>
          </a:p>
          <a:p>
            <a:pPr marL="628650" lvl="1" indent="-171450">
              <a:buFontTx/>
              <a:buChar char="-"/>
            </a:pPr>
            <a:r>
              <a:rPr lang="en-US" b="0"/>
              <a:t>Slide Title</a:t>
            </a:r>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Continue to set the stage for your story by describing how the problem is currently being solved, preparing the reader to understand how your solution (described in future slides) is (or will be) superior. </a:t>
            </a:r>
          </a:p>
          <a:p>
            <a:endParaRPr lang="en-US" b="1"/>
          </a:p>
          <a:p>
            <a:r>
              <a:rPr lang="en-US" b="1"/>
              <a:t>Instructions + Tips:</a:t>
            </a:r>
          </a:p>
          <a:p>
            <a:pPr marL="171450" indent="-171450">
              <a:buFontTx/>
              <a:buChar char="-"/>
            </a:pPr>
            <a:r>
              <a:rPr lang="en-US" b="0"/>
              <a:t>Examples are options and only 1 solution statement is required</a:t>
            </a:r>
          </a:p>
          <a:p>
            <a:pPr marL="171450" indent="-171450">
              <a:buFontTx/>
              <a:buChar char="-"/>
            </a:pPr>
            <a:r>
              <a:rPr lang="en-US" b="0"/>
              <a:t>Describe or show how the problem is currently being solved or addressed by others</a:t>
            </a:r>
          </a:p>
          <a:p>
            <a:pPr marL="628650" lvl="1" indent="-171450">
              <a:buFontTx/>
              <a:buChar char="-"/>
            </a:pPr>
            <a:r>
              <a:rPr lang="en-US" b="0"/>
              <a:t>Focus on the most used, accepted, or accessible alternatives, including new products in development</a:t>
            </a:r>
          </a:p>
          <a:p>
            <a:pPr marL="171450" lvl="0" indent="-171450">
              <a:buFontTx/>
              <a:buChar char="-"/>
            </a:pPr>
            <a:r>
              <a:rPr lang="en-US" b="0"/>
              <a:t>Highlight deficiencies of current solutions</a:t>
            </a:r>
          </a:p>
          <a:p>
            <a:pPr marL="171450" lvl="0" indent="-171450">
              <a:buFontTx/>
              <a:buChar char="-"/>
            </a:pPr>
            <a:r>
              <a:rPr lang="en-US" b="0"/>
              <a:t>Comparison Matrix template is required</a:t>
            </a:r>
          </a:p>
          <a:p>
            <a:pPr marL="171450" lvl="0" indent="-171450">
              <a:buFontTx/>
              <a:buChar char="-"/>
            </a:pPr>
            <a:r>
              <a:rPr lang="en-US" b="0"/>
              <a:t>Include cost(s) of solutions or at least a range/estimate for comparison purposes</a:t>
            </a:r>
          </a:p>
          <a:p>
            <a:pPr marL="171450" lvl="0" indent="-171450">
              <a:buFontTx/>
              <a:buChar char="-"/>
            </a:pPr>
            <a:r>
              <a:rPr lang="en-US" b="0"/>
              <a:t>Use this slide and subsequent slides to compare your solution to the next best or closest alternative solution. Demonstrate if your solution is an incremental advance or a significant leap forward. </a:t>
            </a:r>
          </a:p>
          <a:p>
            <a:pPr marL="171450" lvl="0" indent="-171450">
              <a:buFontTx/>
              <a:buChar char="-"/>
            </a:pPr>
            <a:r>
              <a:rPr lang="en-US" b="0"/>
              <a:t>Set yourself up for the next slide. </a:t>
            </a:r>
          </a:p>
          <a:p>
            <a:pPr marL="171450" lvl="0" indent="-171450">
              <a:buFontTx/>
              <a:buChar char="-"/>
            </a:pPr>
            <a:endParaRPr lang="en-US" b="0"/>
          </a:p>
          <a:p>
            <a:pPr marL="171450" lvl="0" indent="-171450">
              <a:buFontTx/>
              <a:buChar char="-"/>
            </a:pPr>
            <a:r>
              <a:rPr lang="en-US" b="1"/>
              <a:t>Don’t change: </a:t>
            </a:r>
            <a:r>
              <a:rPr lang="en-US" b="0"/>
              <a:t> Slide Title</a:t>
            </a:r>
            <a:endParaRPr lang="en-US" b="1"/>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Convince the reader that your proposed solution could solve or significantly address the problem.</a:t>
            </a:r>
          </a:p>
          <a:p>
            <a:endParaRPr lang="en-US" b="1"/>
          </a:p>
          <a:p>
            <a:r>
              <a:rPr lang="en-US" b="1"/>
              <a:t>Instructions + Tips:</a:t>
            </a:r>
          </a:p>
          <a:p>
            <a:pPr marL="171450" indent="-171450">
              <a:buFontTx/>
              <a:buChar char="-"/>
            </a:pPr>
            <a:r>
              <a:rPr lang="en-US" b="0"/>
              <a:t>Describe how your proposed solution (technology, product, service, etc.)</a:t>
            </a:r>
            <a:r>
              <a:rPr lang="en-US" b="1"/>
              <a:t> </a:t>
            </a:r>
            <a:r>
              <a:rPr lang="en-US" b="0"/>
              <a:t>uniquely addresses the problem and overcomes deficiencies or limitations of current solutions or alternatives.</a:t>
            </a:r>
          </a:p>
          <a:p>
            <a:pPr marL="628650" lvl="1" indent="-171450">
              <a:buFontTx/>
              <a:buChar char="-"/>
            </a:pPr>
            <a:r>
              <a:rPr lang="en-US" b="0"/>
              <a:t>If there are multiple solutions with multiple features to compare, use a competitive matrix or side-by-side comparison</a:t>
            </a:r>
          </a:p>
          <a:p>
            <a:pPr marL="171450" lvl="0" indent="-171450">
              <a:buFontTx/>
              <a:buChar char="-"/>
            </a:pPr>
            <a:r>
              <a:rPr lang="en-US" b="0"/>
              <a:t>Use this slide to specify what the Intellectual Property is and include the Invention Disclosure Form Number</a:t>
            </a:r>
          </a:p>
          <a:p>
            <a:pPr marL="171450" lvl="0" indent="-171450">
              <a:buFontTx/>
              <a:buChar char="-"/>
            </a:pPr>
            <a:r>
              <a:rPr lang="en-US" b="0"/>
              <a:t>Include the current stage of the technology: 1) Exploration, 2) Basic Research, 3) Applied Research, 4) Pre-invention disclosure, 5) IP Filing, 6) Customer/Market Validation, 7) Prototyping, 8) Product Testing, 9) Product Launch</a:t>
            </a:r>
          </a:p>
          <a:p>
            <a:pPr marL="171450" lvl="0" indent="-171450">
              <a:buFontTx/>
              <a:buChar char="-"/>
            </a:pPr>
            <a:r>
              <a:rPr lang="en-US" b="0"/>
              <a:t>Show the above visually when possible (pictures, diagrams, prototype designs, etc.) — LESS WORDS IS BETTER</a:t>
            </a:r>
          </a:p>
          <a:p>
            <a:pPr marL="171450" lvl="0" indent="-171450">
              <a:buFontTx/>
              <a:buChar char="-"/>
            </a:pPr>
            <a:r>
              <a:rPr lang="en-US" b="0"/>
              <a:t>Additional Examples:</a:t>
            </a:r>
          </a:p>
          <a:p>
            <a:pPr marL="628650" lvl="1" indent="-171450">
              <a:buFontTx/>
              <a:buChar char="-"/>
            </a:pPr>
            <a:r>
              <a:rPr lang="en-US" b="0"/>
              <a:t>We invented a ___ that ___ by overcoming ____. </a:t>
            </a:r>
          </a:p>
          <a:p>
            <a:pPr marL="628650" lvl="1" indent="-171450">
              <a:buFontTx/>
              <a:buChar char="-"/>
            </a:pPr>
            <a:r>
              <a:rPr lang="en-US" b="0"/>
              <a:t>Our software uses ___ to solve ____ for ____. </a:t>
            </a:r>
          </a:p>
          <a:p>
            <a:pPr marL="628650" lvl="1" indent="-171450">
              <a:buFontTx/>
              <a:buChar char="-"/>
            </a:pPr>
            <a:r>
              <a:rPr lang="en-US" b="0"/>
              <a:t>The ____ feature differentiates our solutions because ____. </a:t>
            </a:r>
          </a:p>
          <a:p>
            <a:pPr marL="628650" lvl="1" indent="-171450">
              <a:buFontTx/>
              <a:buChar char="-"/>
            </a:pPr>
            <a:r>
              <a:rPr lang="en-US" b="0"/>
              <a:t>We currently have a virtual prototype and are seeking funding to create initial physical prototypes to improve the design. </a:t>
            </a:r>
            <a:br>
              <a:rPr lang="en-US" b="0"/>
            </a:br>
            <a:endParaRPr lang="en-US" b="0"/>
          </a:p>
          <a:p>
            <a:pPr marL="171450" lvl="0" indent="-171450">
              <a:buFontTx/>
              <a:buChar char="-"/>
            </a:pPr>
            <a:r>
              <a:rPr lang="en-US" b="1"/>
              <a:t>Don’t Change: Slide Title</a:t>
            </a:r>
          </a:p>
          <a:p>
            <a:pPr marL="171450" lvl="0" indent="-171450">
              <a:buFontTx/>
              <a:buChar char="-"/>
            </a:pPr>
            <a:endParaRPr lang="en-US" b="0"/>
          </a:p>
          <a:p>
            <a:endParaRPr lang="en-US" b="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dirty="0"/>
              <a:t>Slide Goal: Convince the reader that people will pay for and/or value your solution. </a:t>
            </a:r>
          </a:p>
          <a:p>
            <a:endParaRPr lang="en-US" b="1" dirty="0"/>
          </a:p>
          <a:p>
            <a:r>
              <a:rPr lang="en-US" b="1" dirty="0"/>
              <a:t>Instructions + Tips: [add instructions for estimated market using AI]</a:t>
            </a:r>
          </a:p>
          <a:p>
            <a:pPr marL="171450" indent="-171450">
              <a:buFontTx/>
              <a:buChar char="-"/>
            </a:pPr>
            <a:r>
              <a:rPr lang="en-US" b="0" dirty="0"/>
              <a:t>Share key results of customer discovery, outreach, and/or market/industry validation of proposed solution and market</a:t>
            </a:r>
          </a:p>
          <a:p>
            <a:pPr marL="171450" indent="-171450">
              <a:buFontTx/>
              <a:buChar char="-"/>
            </a:pPr>
            <a:r>
              <a:rPr lang="en-US" b="0" dirty="0"/>
              <a:t>Provide evidence that speaks to how close or far away the proposed solution is from what the customer needs. Additionally, speak to willingness/ability of the customer to switch over to your solution and the cost of switching (is possible)</a:t>
            </a:r>
          </a:p>
          <a:p>
            <a:pPr marL="171450" indent="-171450">
              <a:buFontTx/>
              <a:buChar char="-"/>
            </a:pPr>
            <a:r>
              <a:rPr lang="en-US" b="0" dirty="0"/>
              <a:t>Include primary data (data you collected yourself) and secondary research findings (market reports, journal articles, etc.), and hyperlink to source. </a:t>
            </a:r>
          </a:p>
          <a:p>
            <a:pPr marL="171450" indent="-171450">
              <a:buFontTx/>
              <a:buChar char="-"/>
            </a:pPr>
            <a:r>
              <a:rPr lang="en-US" b="0" dirty="0"/>
              <a:t>The more data and/or customer/market insight the better. Visual elements encouraged. </a:t>
            </a:r>
          </a:p>
          <a:p>
            <a:pPr marL="171450" indent="-171450">
              <a:buFontTx/>
              <a:buChar char="-"/>
            </a:pPr>
            <a:r>
              <a:rPr lang="en-US" b="0" dirty="0"/>
              <a:t>Mention industry/investor letters of support if applicable</a:t>
            </a:r>
          </a:p>
          <a:p>
            <a:pPr marL="628650" lvl="1" indent="-171450">
              <a:buFontTx/>
              <a:buChar char="-"/>
            </a:pPr>
            <a:r>
              <a:rPr lang="en-US" b="0" dirty="0"/>
              <a:t>Strongly encouraged, but not required</a:t>
            </a:r>
          </a:p>
          <a:p>
            <a:pPr marL="628650" lvl="1" indent="-171450">
              <a:buFontTx/>
              <a:buChar char="-"/>
            </a:pPr>
            <a:endParaRPr lang="en-US" b="0" dirty="0"/>
          </a:p>
          <a:p>
            <a:pPr marL="628650" lvl="1" indent="-171450">
              <a:buFontTx/>
              <a:buChar char="-"/>
            </a:pPr>
            <a:r>
              <a:rPr lang="en-US" b="1" dirty="0"/>
              <a:t>Don’t change: Slide Title</a:t>
            </a:r>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Convince the reader that your plan is achievable with commercially relevant milestones</a:t>
            </a:r>
          </a:p>
          <a:p>
            <a:endParaRPr lang="en-US" b="1"/>
          </a:p>
          <a:p>
            <a:r>
              <a:rPr lang="en-US" b="1"/>
              <a:t>Instructions + Tips:</a:t>
            </a:r>
          </a:p>
          <a:p>
            <a:pPr marL="171450" indent="-171450">
              <a:buFontTx/>
              <a:buChar char="-"/>
            </a:pPr>
            <a:r>
              <a:rPr lang="en-US" b="0"/>
              <a:t>Use this chart template</a:t>
            </a:r>
          </a:p>
          <a:p>
            <a:pPr marL="171450" indent="-171450">
              <a:buFontTx/>
              <a:buChar char="-"/>
            </a:pPr>
            <a:r>
              <a:rPr lang="en-US" b="0"/>
              <a:t>Clearly define all milestones</a:t>
            </a:r>
          </a:p>
          <a:p>
            <a:pPr marL="628650" lvl="1" indent="-171450">
              <a:buFontTx/>
              <a:buChar char="-"/>
            </a:pPr>
            <a:r>
              <a:rPr lang="en-US" b="0"/>
              <a:t>Milestones must be objectively measurable and quantifiable </a:t>
            </a:r>
          </a:p>
          <a:p>
            <a:pPr marL="628650" lvl="1" indent="-171450">
              <a:buFontTx/>
              <a:buChar char="-"/>
            </a:pPr>
            <a:r>
              <a:rPr lang="en-US" b="0"/>
              <a:t>Milestones must be commercial relevant, moving the project closer to successful commercialization</a:t>
            </a:r>
          </a:p>
          <a:p>
            <a:pPr marL="628650" lvl="1" indent="-171450">
              <a:buFontTx/>
              <a:buChar char="-"/>
            </a:pPr>
            <a:r>
              <a:rPr lang="en-US" b="0"/>
              <a:t>Milestones must progress the project to a clear go/no-go decision</a:t>
            </a:r>
          </a:p>
          <a:p>
            <a:pPr marL="628650" lvl="1" indent="-171450">
              <a:buFontTx/>
              <a:buChar char="-"/>
            </a:pPr>
            <a:r>
              <a:rPr lang="en-US" b="0"/>
              <a:t>Describe who (person, third party, etc.) will be accomplishing each milestone. If not at UO or by UO employee, provide details.</a:t>
            </a:r>
          </a:p>
          <a:p>
            <a:pPr marL="171450" lvl="0" indent="-171450">
              <a:buFontTx/>
              <a:buChar char="-"/>
            </a:pPr>
            <a:r>
              <a:rPr lang="en-US" b="0"/>
              <a:t>Share budget details on (budget slide) and make sure to align milestones</a:t>
            </a:r>
          </a:p>
          <a:p>
            <a:pPr marL="171450" lvl="0" indent="-171450">
              <a:buFontTx/>
              <a:buChar char="-"/>
            </a:pPr>
            <a:endParaRPr lang="en-US" b="0"/>
          </a:p>
          <a:p>
            <a:pPr marL="171450" lvl="0" indent="-171450">
              <a:buFontTx/>
              <a:buChar char="-"/>
            </a:pPr>
            <a:r>
              <a:rPr lang="en-US" b="1"/>
              <a:t>Don’t change: Title slide</a:t>
            </a:r>
          </a:p>
          <a:p>
            <a:pPr marL="171450" indent="-171450">
              <a:buFontTx/>
              <a:buChar char="-"/>
            </a:pPr>
            <a:endParaRPr lang="en-US" b="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To describe the team involved with advancing this innovation towards the market, including any roles or positions you are seeking.</a:t>
            </a:r>
          </a:p>
          <a:p>
            <a:endParaRPr lang="en-US" b="1"/>
          </a:p>
          <a:p>
            <a:r>
              <a:rPr lang="en-US" b="1"/>
              <a:t>Instructions + Tips:</a:t>
            </a:r>
          </a:p>
          <a:p>
            <a:pPr marL="171450" indent="-171450">
              <a:buFontTx/>
              <a:buChar char="-"/>
            </a:pPr>
            <a:r>
              <a:rPr lang="en-US" b="0"/>
              <a:t>Depending on the stage of the innovation and market opportunity, expectations for the team will vary. One of the reasons we include this slide is to see how the Industry, Innovation &amp; Translation team might help applicants find additional team members. </a:t>
            </a:r>
          </a:p>
          <a:p>
            <a:pPr marL="171450" indent="-171450">
              <a:buFontTx/>
              <a:buChar char="-"/>
            </a:pPr>
            <a:r>
              <a:rPr lang="en-US" b="0"/>
              <a:t>Use the template and examples to describe current / sought team members</a:t>
            </a:r>
          </a:p>
          <a:p>
            <a:pPr marL="171450" indent="-171450">
              <a:buFontTx/>
              <a:buChar char="-"/>
            </a:pPr>
            <a:r>
              <a:rPr lang="en-US" b="0"/>
              <a:t>Use headshot or likeness if possible</a:t>
            </a:r>
          </a:p>
          <a:p>
            <a:pPr marL="171450" indent="-171450">
              <a:buFontTx/>
              <a:buChar char="-"/>
            </a:pPr>
            <a:r>
              <a:rPr lang="en-US" b="0"/>
              <a:t>Hyperlink the individual’s name to their LinkedIn profile URL, UO Bio, or other public profile/website</a:t>
            </a:r>
          </a:p>
          <a:p>
            <a:pPr marL="171450" indent="-171450">
              <a:buFontTx/>
              <a:buChar char="-"/>
            </a:pPr>
            <a:endParaRPr lang="en-US" b="0"/>
          </a:p>
          <a:p>
            <a:pPr marL="171450" indent="-171450">
              <a:buFontTx/>
              <a:buChar char="-"/>
            </a:pPr>
            <a:r>
              <a:rPr lang="en-US" b="1"/>
              <a:t>Don’t change: Slide Title</a:t>
            </a:r>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1"/>
              <a:t>Slide Goal: Provide rationale for the total cost of the proposed project</a:t>
            </a:r>
          </a:p>
          <a:p>
            <a:endParaRPr lang="en-US" b="1"/>
          </a:p>
          <a:p>
            <a:r>
              <a:rPr lang="en-US" b="1"/>
              <a:t>Instructions + Tips:</a:t>
            </a:r>
          </a:p>
          <a:p>
            <a:pPr marL="171450" indent="-171450">
              <a:buFontTx/>
              <a:buChar char="-"/>
            </a:pPr>
            <a:r>
              <a:rPr lang="en-US" b="0"/>
              <a:t>Refer back to the Solicitation for allowable and unallowable costs</a:t>
            </a:r>
          </a:p>
          <a:p>
            <a:pPr marL="171450" indent="-171450">
              <a:buFontTx/>
              <a:buChar char="-"/>
            </a:pPr>
            <a:r>
              <a:rPr lang="en-US" b="0"/>
              <a:t>Detailed budget template is required separately, see application for budget template</a:t>
            </a:r>
          </a:p>
          <a:p>
            <a:pPr marL="171450" indent="-171450">
              <a:buFontTx/>
              <a:buChar char="-"/>
            </a:pPr>
            <a:endParaRPr lang="en-US" b="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1.sv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microsoft.com/office/2018/10/relationships/comments" Target="../comments/modernComment_105_0.xml"/><Relationship Id="rId2" Type="http://schemas.openxmlformats.org/officeDocument/2006/relationships/notesSlide" Target="../notesSlides/notesSlide6.xml"/><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microsoft.com/office/2018/10/relationships/comments" Target="../comments/modernComment_107_0.xml"/><Relationship Id="rId2" Type="http://schemas.openxmlformats.org/officeDocument/2006/relationships/notesSlide" Target="../notesSlides/notesSlide8.xml"/><Relationship Id="rId1" Type="http://schemas.openxmlformats.org/officeDocument/2006/relationships/slideLayout" Target="../slideLayouts/slideLayout1.xml"/><Relationship Id="rId4" Type="http://schemas.openxmlformats.org/officeDocument/2006/relationships/image" Target="../media/image6.png"/></Relationships>
</file>

<file path=ppt/slides/_rels/slide9.xml.rels><?xml version="1.0" encoding="UTF-8" standalone="yes"?>
<Relationships xmlns="http://schemas.openxmlformats.org/package/2006/relationships"><Relationship Id="rId3" Type="http://schemas.microsoft.com/office/2018/10/relationships/comments" Target="../comments/modernComment_108_0.xm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7.png"/></Relationships>
</file>

<file path=ppt/slides/slide1.xml><?xml version="1.0" encoding="utf-8"?>
<p:sld xmlns:a="http://schemas.openxmlformats.org/drawingml/2006/main" xmlns:r="http://schemas.openxmlformats.org/officeDocument/2006/relationships" xmlns:p="http://schemas.openxmlformats.org/presentationml/2006/main">
  <p:cSld name="Slide 2">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HOW TO USE THIS TEMPLATE</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Read carefully before you begin — then delete this slide</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dirty="0">
                <a:solidFill>
                  <a:srgbClr val="AACCBB"/>
                </a:solidFill>
                <a:latin typeface="Calibri" pitchFamily="34" charset="0"/>
                <a:ea typeface="Calibri" pitchFamily="34" charset="-122"/>
                <a:cs typeface="Calibri" pitchFamily="34" charset="-120"/>
              </a:rPr>
              <a:t>TRANSLATIONAL OPPORTUNITY PROGRAM — TIER 2  |  INDUSTRY, INNOVATION &amp; TRANSLATION  |  UNIVERSITY OF OREGON</a:t>
            </a:r>
            <a:endParaRPr lang="en-US" sz="750" dirty="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2 / 9</a:t>
            </a:r>
            <a:endParaRPr lang="en-US" sz="900"/>
          </a:p>
        </p:txBody>
      </p:sp>
      <p:sp>
        <p:nvSpPr>
          <p:cNvPr id="9" name="Shape 7"/>
          <p:cNvSpPr/>
          <p:nvPr/>
        </p:nvSpPr>
        <p:spPr>
          <a:xfrm>
            <a:off x="320040" y="1097280"/>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0" name="Shape 8"/>
          <p:cNvSpPr/>
          <p:nvPr/>
        </p:nvSpPr>
        <p:spPr>
          <a:xfrm>
            <a:off x="320040" y="1097280"/>
            <a:ext cx="64008" cy="804672"/>
          </a:xfrm>
          <a:prstGeom prst="rect">
            <a:avLst/>
          </a:prstGeom>
          <a:solidFill>
            <a:srgbClr val="154733"/>
          </a:solidFill>
          <a:ln w="12700">
            <a:solidFill>
              <a:srgbClr val="154733"/>
            </a:solidFill>
            <a:prstDash val="solid"/>
          </a:ln>
        </p:spPr>
        <p:txBody>
          <a:bodyPr/>
          <a:lstStyle/>
          <a:p>
            <a:endParaRPr lang="en-US"/>
          </a:p>
        </p:txBody>
      </p:sp>
      <p:sp>
        <p:nvSpPr>
          <p:cNvPr id="11" name="Text 9"/>
          <p:cNvSpPr/>
          <p:nvPr/>
        </p:nvSpPr>
        <p:spPr>
          <a:xfrm>
            <a:off x="457200" y="1161288"/>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Complete every slide</a:t>
            </a:r>
            <a:endParaRPr lang="en-US" sz="1050"/>
          </a:p>
        </p:txBody>
      </p:sp>
      <p:sp>
        <p:nvSpPr>
          <p:cNvPr id="12" name="Text 10"/>
          <p:cNvSpPr/>
          <p:nvPr/>
        </p:nvSpPr>
        <p:spPr>
          <a:xfrm>
            <a:off x="457200" y="1399032"/>
            <a:ext cx="3794760" cy="457200"/>
          </a:xfrm>
          <a:prstGeom prst="rect">
            <a:avLst/>
          </a:prstGeom>
          <a:noFill/>
          <a:ln/>
        </p:spPr>
        <p:txBody>
          <a:bodyPr wrap="square" lIns="0" tIns="0" rIns="0" bIns="0" rtlCol="0" anchor="ctr"/>
          <a:lstStyle/>
          <a:p>
            <a:r>
              <a:rPr lang="en-US" sz="900">
                <a:solidFill>
                  <a:srgbClr val="4A4A4A"/>
                </a:solidFill>
                <a:latin typeface="Calibri" pitchFamily="34" charset="0"/>
                <a:ea typeface="Calibri" pitchFamily="34" charset="-122"/>
                <a:cs typeface="Calibri" pitchFamily="34" charset="-120"/>
              </a:rPr>
              <a:t>Replace all italicized gray placeholder text and examples with your own content. Slides are designed to constrain length — this is intentional. </a:t>
            </a:r>
          </a:p>
          <a:p>
            <a:r>
              <a:rPr lang="en-US" sz="900" b="1">
                <a:solidFill>
                  <a:srgbClr val="4A4A4A"/>
                </a:solidFill>
                <a:latin typeface="Calibri" pitchFamily="34" charset="0"/>
                <a:ea typeface="Calibri" pitchFamily="34" charset="-122"/>
                <a:cs typeface="Calibri" pitchFamily="34" charset="-120"/>
              </a:rPr>
              <a:t>Open “Notes” tab to see Instructions + Tips. </a:t>
            </a:r>
            <a:endParaRPr lang="en-US" sz="900" b="1"/>
          </a:p>
        </p:txBody>
      </p:sp>
      <p:sp>
        <p:nvSpPr>
          <p:cNvPr id="13" name="Shape 11"/>
          <p:cNvSpPr/>
          <p:nvPr/>
        </p:nvSpPr>
        <p:spPr>
          <a:xfrm>
            <a:off x="320040" y="1993392"/>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4" name="Shape 12"/>
          <p:cNvSpPr/>
          <p:nvPr/>
        </p:nvSpPr>
        <p:spPr>
          <a:xfrm>
            <a:off x="320040" y="1993392"/>
            <a:ext cx="64008" cy="804672"/>
          </a:xfrm>
          <a:prstGeom prst="rect">
            <a:avLst/>
          </a:prstGeom>
          <a:solidFill>
            <a:srgbClr val="154733"/>
          </a:solidFill>
          <a:ln w="12700">
            <a:solidFill>
              <a:srgbClr val="154733"/>
            </a:solidFill>
            <a:prstDash val="solid"/>
          </a:ln>
        </p:spPr>
        <p:txBody>
          <a:bodyPr/>
          <a:lstStyle/>
          <a:p>
            <a:endParaRPr lang="en-US"/>
          </a:p>
        </p:txBody>
      </p:sp>
      <p:sp>
        <p:nvSpPr>
          <p:cNvPr id="15" name="Text 13"/>
          <p:cNvSpPr/>
          <p:nvPr/>
        </p:nvSpPr>
        <p:spPr>
          <a:xfrm>
            <a:off x="457200" y="2057400"/>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Use plain language</a:t>
            </a:r>
            <a:endParaRPr lang="en-US" sz="1050"/>
          </a:p>
        </p:txBody>
      </p:sp>
      <p:sp>
        <p:nvSpPr>
          <p:cNvPr id="16" name="Text 14"/>
          <p:cNvSpPr/>
          <p:nvPr/>
        </p:nvSpPr>
        <p:spPr>
          <a:xfrm>
            <a:off x="457200" y="2295144"/>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Write for an intelligent non-specialist. Avoid academic jargon. If your reviewer can't follow it, neither will a partner or investor.</a:t>
            </a:r>
            <a:endParaRPr lang="en-US" sz="900"/>
          </a:p>
        </p:txBody>
      </p:sp>
      <p:sp>
        <p:nvSpPr>
          <p:cNvPr id="17" name="Shape 15"/>
          <p:cNvSpPr/>
          <p:nvPr/>
        </p:nvSpPr>
        <p:spPr>
          <a:xfrm>
            <a:off x="320040" y="2889504"/>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8" name="Shape 16"/>
          <p:cNvSpPr/>
          <p:nvPr/>
        </p:nvSpPr>
        <p:spPr>
          <a:xfrm>
            <a:off x="320040" y="2889504"/>
            <a:ext cx="64008" cy="804672"/>
          </a:xfrm>
          <a:prstGeom prst="rect">
            <a:avLst/>
          </a:prstGeom>
          <a:solidFill>
            <a:srgbClr val="154733"/>
          </a:solidFill>
          <a:ln w="12700">
            <a:solidFill>
              <a:srgbClr val="154733"/>
            </a:solidFill>
            <a:prstDash val="solid"/>
          </a:ln>
        </p:spPr>
        <p:txBody>
          <a:bodyPr/>
          <a:lstStyle/>
          <a:p>
            <a:endParaRPr lang="en-US"/>
          </a:p>
        </p:txBody>
      </p:sp>
      <p:sp>
        <p:nvSpPr>
          <p:cNvPr id="19" name="Text 17"/>
          <p:cNvSpPr/>
          <p:nvPr/>
        </p:nvSpPr>
        <p:spPr>
          <a:xfrm>
            <a:off x="457200" y="2953512"/>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Visuals welcome</a:t>
            </a:r>
            <a:endParaRPr lang="en-US" sz="1050"/>
          </a:p>
        </p:txBody>
      </p:sp>
      <p:sp>
        <p:nvSpPr>
          <p:cNvPr id="20" name="Text 18"/>
          <p:cNvSpPr/>
          <p:nvPr/>
        </p:nvSpPr>
        <p:spPr>
          <a:xfrm>
            <a:off x="457200" y="3191256"/>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Add images, diagrams, or charts to any slide. A picture of your prototype, a diagram of your process, or a simple chart can be more convincing than text.</a:t>
            </a:r>
            <a:endParaRPr lang="en-US" sz="900"/>
          </a:p>
        </p:txBody>
      </p:sp>
      <p:sp>
        <p:nvSpPr>
          <p:cNvPr id="21" name="Shape 19"/>
          <p:cNvSpPr/>
          <p:nvPr/>
        </p:nvSpPr>
        <p:spPr>
          <a:xfrm>
            <a:off x="320040" y="3785616"/>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2" name="Shape 20"/>
          <p:cNvSpPr/>
          <p:nvPr/>
        </p:nvSpPr>
        <p:spPr>
          <a:xfrm>
            <a:off x="320040" y="3785616"/>
            <a:ext cx="64008" cy="804672"/>
          </a:xfrm>
          <a:prstGeom prst="rect">
            <a:avLst/>
          </a:prstGeom>
          <a:solidFill>
            <a:srgbClr val="154733"/>
          </a:solidFill>
          <a:ln w="12700">
            <a:solidFill>
              <a:srgbClr val="154733"/>
            </a:solidFill>
            <a:prstDash val="solid"/>
          </a:ln>
        </p:spPr>
        <p:txBody>
          <a:bodyPr/>
          <a:lstStyle/>
          <a:p>
            <a:endParaRPr lang="en-US"/>
          </a:p>
        </p:txBody>
      </p:sp>
      <p:sp>
        <p:nvSpPr>
          <p:cNvPr id="23" name="Text 21"/>
          <p:cNvSpPr/>
          <p:nvPr/>
        </p:nvSpPr>
        <p:spPr>
          <a:xfrm>
            <a:off x="457200" y="3849624"/>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Don't add slides</a:t>
            </a:r>
            <a:endParaRPr lang="en-US" sz="1050"/>
          </a:p>
        </p:txBody>
      </p:sp>
      <p:sp>
        <p:nvSpPr>
          <p:cNvPr id="24" name="Text 22"/>
          <p:cNvSpPr/>
          <p:nvPr/>
        </p:nvSpPr>
        <p:spPr>
          <a:xfrm>
            <a:off x="457200" y="4087368"/>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Each slide has a purpose. Do not duplicate or insert additional slides unless a note on the slide permits it. </a:t>
            </a:r>
            <a:endParaRPr lang="en-US" sz="900"/>
          </a:p>
        </p:txBody>
      </p:sp>
      <p:sp>
        <p:nvSpPr>
          <p:cNvPr id="25" name="Shape 23"/>
          <p:cNvSpPr/>
          <p:nvPr/>
        </p:nvSpPr>
        <p:spPr>
          <a:xfrm>
            <a:off x="4800600" y="1097280"/>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6" name="Shape 24"/>
          <p:cNvSpPr/>
          <p:nvPr/>
        </p:nvSpPr>
        <p:spPr>
          <a:xfrm>
            <a:off x="4800600" y="1097280"/>
            <a:ext cx="64008" cy="804672"/>
          </a:xfrm>
          <a:prstGeom prst="rect">
            <a:avLst/>
          </a:prstGeom>
          <a:solidFill>
            <a:srgbClr val="154733"/>
          </a:solidFill>
          <a:ln w="12700">
            <a:solidFill>
              <a:srgbClr val="154733"/>
            </a:solidFill>
            <a:prstDash val="solid"/>
          </a:ln>
        </p:spPr>
        <p:txBody>
          <a:bodyPr/>
          <a:lstStyle/>
          <a:p>
            <a:endParaRPr lang="en-US"/>
          </a:p>
        </p:txBody>
      </p:sp>
      <p:sp>
        <p:nvSpPr>
          <p:cNvPr id="27" name="Text 25"/>
          <p:cNvSpPr/>
          <p:nvPr/>
        </p:nvSpPr>
        <p:spPr>
          <a:xfrm>
            <a:off x="4937760" y="1161288"/>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Before you submit via Smartsheet</a:t>
            </a:r>
            <a:endParaRPr lang="en-US" sz="1050"/>
          </a:p>
        </p:txBody>
      </p:sp>
      <p:sp>
        <p:nvSpPr>
          <p:cNvPr id="28" name="Text 26"/>
          <p:cNvSpPr/>
          <p:nvPr/>
        </p:nvSpPr>
        <p:spPr>
          <a:xfrm>
            <a:off x="4937760" y="1399032"/>
            <a:ext cx="3794760" cy="457200"/>
          </a:xfrm>
          <a:prstGeom prst="rect">
            <a:avLst/>
          </a:prstGeom>
          <a:noFill/>
          <a:ln/>
        </p:spPr>
        <p:txBody>
          <a:bodyPr wrap="square" lIns="0" tIns="0" rIns="0" bIns="0" rtlCol="0" anchor="ctr"/>
          <a:lstStyle/>
          <a:p>
            <a:pPr marL="0" indent="0">
              <a:buNone/>
            </a:pPr>
            <a:r>
              <a:rPr lang="en-US" sz="900" dirty="0">
                <a:solidFill>
                  <a:srgbClr val="4A4A4A"/>
                </a:solidFill>
                <a:latin typeface="Calibri" pitchFamily="34" charset="0"/>
                <a:ea typeface="Calibri" pitchFamily="34" charset="-122"/>
                <a:cs typeface="Calibri" pitchFamily="34" charset="-120"/>
              </a:rPr>
              <a:t>Convert to PDF. Do not include slide notes. Combine with Project Budget template into single PDF. </a:t>
            </a:r>
          </a:p>
          <a:p>
            <a:pPr marL="0" indent="0">
              <a:buNone/>
            </a:pPr>
            <a:r>
              <a:rPr lang="en-US" sz="900" dirty="0">
                <a:solidFill>
                  <a:srgbClr val="4A4A4A"/>
                </a:solidFill>
                <a:latin typeface="Calibri" pitchFamily="34" charset="0"/>
                <a:ea typeface="Calibri" pitchFamily="34" charset="-122"/>
                <a:cs typeface="Calibri" pitchFamily="34" charset="-120"/>
              </a:rPr>
              <a:t>Save as: [Last Name] FY2X Tier 2 Top Award </a:t>
            </a:r>
            <a:r>
              <a:rPr lang="en-US" sz="900" dirty="0" err="1">
                <a:solidFill>
                  <a:srgbClr val="4A4A4A"/>
                </a:solidFill>
                <a:latin typeface="Calibri" pitchFamily="34" charset="0"/>
                <a:ea typeface="Calibri" pitchFamily="34" charset="-122"/>
                <a:cs typeface="Calibri" pitchFamily="34" charset="-120"/>
              </a:rPr>
              <a:t>Application.pdf</a:t>
            </a:r>
            <a:endParaRPr lang="en-US" sz="900" dirty="0"/>
          </a:p>
        </p:txBody>
      </p:sp>
      <p:sp>
        <p:nvSpPr>
          <p:cNvPr id="29" name="Shape 27"/>
          <p:cNvSpPr/>
          <p:nvPr/>
        </p:nvSpPr>
        <p:spPr>
          <a:xfrm>
            <a:off x="4800600" y="1993392"/>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30" name="Shape 28"/>
          <p:cNvSpPr/>
          <p:nvPr/>
        </p:nvSpPr>
        <p:spPr>
          <a:xfrm>
            <a:off x="4800600" y="1993392"/>
            <a:ext cx="64008" cy="804672"/>
          </a:xfrm>
          <a:prstGeom prst="rect">
            <a:avLst/>
          </a:prstGeom>
          <a:solidFill>
            <a:srgbClr val="154733"/>
          </a:solidFill>
          <a:ln w="12700">
            <a:solidFill>
              <a:srgbClr val="154733"/>
            </a:solidFill>
            <a:prstDash val="solid"/>
          </a:ln>
        </p:spPr>
        <p:txBody>
          <a:bodyPr/>
          <a:lstStyle/>
          <a:p>
            <a:endParaRPr lang="en-US"/>
          </a:p>
        </p:txBody>
      </p:sp>
      <p:sp>
        <p:nvSpPr>
          <p:cNvPr id="31" name="Text 29"/>
          <p:cNvSpPr/>
          <p:nvPr/>
        </p:nvSpPr>
        <p:spPr>
          <a:xfrm>
            <a:off x="4937760" y="2057400"/>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Prior consultation required</a:t>
            </a:r>
            <a:endParaRPr lang="en-US" sz="1050"/>
          </a:p>
        </p:txBody>
      </p:sp>
      <p:sp>
        <p:nvSpPr>
          <p:cNvPr id="32" name="Text 30"/>
          <p:cNvSpPr/>
          <p:nvPr/>
        </p:nvSpPr>
        <p:spPr>
          <a:xfrm>
            <a:off x="4937760" y="2295144"/>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You must have met with the Associate Director of Commercialization before submitting. Proposals without prior IIT engagement will not be reviewed.</a:t>
            </a:r>
            <a:endParaRPr lang="en-US" sz="900"/>
          </a:p>
        </p:txBody>
      </p:sp>
      <p:sp>
        <p:nvSpPr>
          <p:cNvPr id="33" name="Shape 31"/>
          <p:cNvSpPr/>
          <p:nvPr/>
        </p:nvSpPr>
        <p:spPr>
          <a:xfrm>
            <a:off x="4800600" y="2889504"/>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34" name="Shape 32"/>
          <p:cNvSpPr/>
          <p:nvPr/>
        </p:nvSpPr>
        <p:spPr>
          <a:xfrm>
            <a:off x="4800600" y="2889504"/>
            <a:ext cx="64008" cy="804672"/>
          </a:xfrm>
          <a:prstGeom prst="rect">
            <a:avLst/>
          </a:prstGeom>
          <a:solidFill>
            <a:srgbClr val="154733"/>
          </a:solidFill>
          <a:ln w="12700">
            <a:solidFill>
              <a:srgbClr val="154733"/>
            </a:solidFill>
            <a:prstDash val="solid"/>
          </a:ln>
        </p:spPr>
        <p:txBody>
          <a:bodyPr/>
          <a:lstStyle/>
          <a:p>
            <a:endParaRPr lang="en-US"/>
          </a:p>
        </p:txBody>
      </p:sp>
      <p:sp>
        <p:nvSpPr>
          <p:cNvPr id="35" name="Text 33"/>
          <p:cNvSpPr/>
          <p:nvPr/>
        </p:nvSpPr>
        <p:spPr>
          <a:xfrm>
            <a:off x="4937760" y="2953512"/>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All disciplines welcome</a:t>
            </a:r>
            <a:endParaRPr lang="en-US" sz="1050"/>
          </a:p>
        </p:txBody>
      </p:sp>
      <p:sp>
        <p:nvSpPr>
          <p:cNvPr id="36" name="Text 34"/>
          <p:cNvSpPr/>
          <p:nvPr/>
        </p:nvSpPr>
        <p:spPr>
          <a:xfrm>
            <a:off x="4937760" y="3191256"/>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'Customer,' 'market,' and 'product' are broad terms — you will define them in your application. All disciplines are welcome if there's an end user who benefits.</a:t>
            </a:r>
            <a:endParaRPr lang="en-US" sz="900"/>
          </a:p>
        </p:txBody>
      </p:sp>
      <p:sp>
        <p:nvSpPr>
          <p:cNvPr id="37" name="Shape 35"/>
          <p:cNvSpPr/>
          <p:nvPr/>
        </p:nvSpPr>
        <p:spPr>
          <a:xfrm>
            <a:off x="4800600" y="3785616"/>
            <a:ext cx="4023360" cy="804672"/>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38" name="Shape 36"/>
          <p:cNvSpPr/>
          <p:nvPr/>
        </p:nvSpPr>
        <p:spPr>
          <a:xfrm>
            <a:off x="4800600" y="3785616"/>
            <a:ext cx="64008" cy="804672"/>
          </a:xfrm>
          <a:prstGeom prst="rect">
            <a:avLst/>
          </a:prstGeom>
          <a:solidFill>
            <a:srgbClr val="154733"/>
          </a:solidFill>
          <a:ln w="12700">
            <a:solidFill>
              <a:srgbClr val="154733"/>
            </a:solidFill>
            <a:prstDash val="solid"/>
          </a:ln>
        </p:spPr>
        <p:txBody>
          <a:bodyPr/>
          <a:lstStyle/>
          <a:p>
            <a:endParaRPr lang="en-US"/>
          </a:p>
        </p:txBody>
      </p:sp>
      <p:sp>
        <p:nvSpPr>
          <p:cNvPr id="39" name="Text 37"/>
          <p:cNvSpPr/>
          <p:nvPr/>
        </p:nvSpPr>
        <p:spPr>
          <a:xfrm>
            <a:off x="4937760" y="3849624"/>
            <a:ext cx="3749040" cy="237744"/>
          </a:xfrm>
          <a:prstGeom prst="rect">
            <a:avLst/>
          </a:prstGeom>
          <a:noFill/>
          <a:ln/>
        </p:spPr>
        <p:txBody>
          <a:bodyPr wrap="square" lIns="0" tIns="0" rIns="0" bIns="0" rtlCol="0" anchor="ctr"/>
          <a:lstStyle/>
          <a:p>
            <a:pPr marL="0" indent="0">
              <a:buNone/>
            </a:pPr>
            <a:r>
              <a:rPr lang="en-US" sz="1050" b="1">
                <a:solidFill>
                  <a:srgbClr val="154733"/>
                </a:solidFill>
                <a:latin typeface="Calibri" pitchFamily="34" charset="0"/>
                <a:ea typeface="Calibri" pitchFamily="34" charset="-122"/>
                <a:cs typeface="Calibri" pitchFamily="34" charset="-120"/>
              </a:rPr>
              <a:t>Questions?</a:t>
            </a:r>
            <a:endParaRPr lang="en-US" sz="1050"/>
          </a:p>
        </p:txBody>
      </p:sp>
      <p:sp>
        <p:nvSpPr>
          <p:cNvPr id="40" name="Text 38"/>
          <p:cNvSpPr/>
          <p:nvPr/>
        </p:nvSpPr>
        <p:spPr>
          <a:xfrm>
            <a:off x="4937760" y="4087368"/>
            <a:ext cx="3794760" cy="457200"/>
          </a:xfrm>
          <a:prstGeom prst="rect">
            <a:avLst/>
          </a:prstGeom>
          <a:noFill/>
          <a:ln/>
        </p:spPr>
        <p:txBody>
          <a:bodyPr wrap="square" lIns="0" tIns="0" rIns="0" bIns="0" rtlCol="0" anchor="ctr"/>
          <a:lstStyle/>
          <a:p>
            <a:pPr marL="0" indent="0">
              <a:buNone/>
            </a:pPr>
            <a:r>
              <a:rPr lang="en-US" sz="900">
                <a:solidFill>
                  <a:srgbClr val="4A4A4A"/>
                </a:solidFill>
                <a:latin typeface="Calibri" pitchFamily="34" charset="0"/>
                <a:ea typeface="Calibri" pitchFamily="34" charset="-122"/>
                <a:cs typeface="Calibri" pitchFamily="34" charset="-120"/>
              </a:rPr>
              <a:t>Contact Drew Worden at: </a:t>
            </a:r>
            <a:r>
              <a:rPr lang="en-US" sz="900" err="1">
                <a:solidFill>
                  <a:srgbClr val="4A4A4A"/>
                </a:solidFill>
                <a:latin typeface="Calibri" pitchFamily="34" charset="0"/>
                <a:ea typeface="Calibri" pitchFamily="34" charset="-122"/>
                <a:cs typeface="Calibri" pitchFamily="34" charset="-120"/>
              </a:rPr>
              <a:t>wordend@uoregon.edu</a:t>
            </a:r>
            <a:endParaRPr lang="en-US" sz="9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1">
    <p:bg>
      <p:bgPr>
        <a:solidFill>
          <a:srgbClr val="154733"/>
        </a:solidFill>
        <a:effectLst/>
      </p:bgPr>
    </p:bg>
    <p:spTree>
      <p:nvGrpSpPr>
        <p:cNvPr id="1" name=""/>
        <p:cNvGrpSpPr/>
        <p:nvPr/>
      </p:nvGrpSpPr>
      <p:grpSpPr>
        <a:xfrm>
          <a:off x="0" y="0"/>
          <a:ext cx="0" cy="0"/>
          <a:chOff x="0" y="0"/>
          <a:chExt cx="0" cy="0"/>
        </a:xfrm>
      </p:grpSpPr>
      <p:sp>
        <p:nvSpPr>
          <p:cNvPr id="2" name="Shape 0"/>
          <p:cNvSpPr/>
          <p:nvPr/>
        </p:nvSpPr>
        <p:spPr>
          <a:xfrm>
            <a:off x="0" y="0"/>
            <a:ext cx="9144000" cy="109728"/>
          </a:xfrm>
          <a:prstGeom prst="rect">
            <a:avLst/>
          </a:prstGeom>
          <a:solidFill>
            <a:srgbClr val="FEE123"/>
          </a:solidFill>
          <a:ln w="12700">
            <a:solidFill>
              <a:srgbClr val="FEE123"/>
            </a:solidFill>
            <a:prstDash val="solid"/>
          </a:ln>
        </p:spPr>
        <p:txBody>
          <a:bodyPr/>
          <a:lstStyle/>
          <a:p>
            <a:endParaRPr lang="en-US"/>
          </a:p>
        </p:txBody>
      </p:sp>
      <p:sp>
        <p:nvSpPr>
          <p:cNvPr id="3" name="Shape 1"/>
          <p:cNvSpPr/>
          <p:nvPr/>
        </p:nvSpPr>
        <p:spPr>
          <a:xfrm>
            <a:off x="6217920" y="109728"/>
            <a:ext cx="2926080" cy="4823460"/>
          </a:xfrm>
          <a:prstGeom prst="rect">
            <a:avLst/>
          </a:prstGeom>
          <a:solidFill>
            <a:srgbClr val="2A6049"/>
          </a:solidFill>
          <a:ln w="12700">
            <a:solidFill>
              <a:srgbClr val="2A6049"/>
            </a:solidFill>
            <a:prstDash val="solid"/>
          </a:ln>
        </p:spPr>
        <p:txBody>
          <a:bodyPr/>
          <a:lstStyle/>
          <a:p>
            <a:endParaRPr lang="en-US"/>
          </a:p>
        </p:txBody>
      </p:sp>
      <p:sp>
        <p:nvSpPr>
          <p:cNvPr id="4" name="Shape 2"/>
          <p:cNvSpPr/>
          <p:nvPr/>
        </p:nvSpPr>
        <p:spPr>
          <a:xfrm>
            <a:off x="6172200" y="109728"/>
            <a:ext cx="45720" cy="4823460"/>
          </a:xfrm>
          <a:prstGeom prst="rect">
            <a:avLst/>
          </a:prstGeom>
          <a:solidFill>
            <a:srgbClr val="FEE123"/>
          </a:solidFill>
          <a:ln w="12700">
            <a:solidFill>
              <a:srgbClr val="FEE123"/>
            </a:solidFill>
            <a:prstDash val="solid"/>
          </a:ln>
        </p:spPr>
        <p:txBody>
          <a:bodyPr/>
          <a:lstStyle/>
          <a:p>
            <a:endParaRPr lang="en-US"/>
          </a:p>
        </p:txBody>
      </p:sp>
      <p:sp>
        <p:nvSpPr>
          <p:cNvPr id="5" name="Text 3"/>
          <p:cNvSpPr/>
          <p:nvPr/>
        </p:nvSpPr>
        <p:spPr>
          <a:xfrm>
            <a:off x="457200" y="640080"/>
            <a:ext cx="5486400" cy="640080"/>
          </a:xfrm>
          <a:prstGeom prst="rect">
            <a:avLst/>
          </a:prstGeom>
          <a:noFill/>
          <a:ln/>
        </p:spPr>
        <p:txBody>
          <a:bodyPr wrap="square" lIns="0" tIns="0" rIns="0" bIns="0" rtlCol="0" anchor="ctr"/>
          <a:lstStyle/>
          <a:p>
            <a:pPr marL="0" indent="0">
              <a:buNone/>
            </a:pPr>
            <a:r>
              <a:rPr lang="en-US" sz="4400" b="1" kern="0" spc="300">
                <a:solidFill>
                  <a:srgbClr val="FFFFFF"/>
                </a:solidFill>
                <a:latin typeface="Calibri" pitchFamily="34" charset="0"/>
                <a:ea typeface="Calibri" pitchFamily="34" charset="-122"/>
                <a:cs typeface="Calibri" pitchFamily="34" charset="-120"/>
              </a:rPr>
              <a:t>A PROTOTYPE FOR</a:t>
            </a:r>
            <a:endParaRPr lang="en-US" sz="4400"/>
          </a:p>
        </p:txBody>
      </p:sp>
      <p:sp>
        <p:nvSpPr>
          <p:cNvPr id="6" name="Text 4"/>
          <p:cNvSpPr/>
          <p:nvPr/>
        </p:nvSpPr>
        <p:spPr>
          <a:xfrm>
            <a:off x="457200" y="1234440"/>
            <a:ext cx="5486400" cy="640080"/>
          </a:xfrm>
          <a:prstGeom prst="rect">
            <a:avLst/>
          </a:prstGeom>
          <a:noFill/>
          <a:ln/>
        </p:spPr>
        <p:txBody>
          <a:bodyPr wrap="square" lIns="0" tIns="0" rIns="0" bIns="0" rtlCol="0" anchor="ctr"/>
          <a:lstStyle/>
          <a:p>
            <a:pPr marL="0" indent="0">
              <a:buNone/>
            </a:pPr>
            <a:r>
              <a:rPr lang="en-US" sz="4400" b="1" kern="0" spc="300">
                <a:solidFill>
                  <a:srgbClr val="FFFFFF"/>
                </a:solidFill>
                <a:latin typeface="Calibri" pitchFamily="34" charset="0"/>
                <a:ea typeface="Calibri" pitchFamily="34" charset="-122"/>
                <a:cs typeface="Calibri" pitchFamily="34" charset="-120"/>
              </a:rPr>
              <a:t>BIODEGRADABLE</a:t>
            </a:r>
            <a:endParaRPr lang="en-US" sz="4400"/>
          </a:p>
        </p:txBody>
      </p:sp>
      <p:sp>
        <p:nvSpPr>
          <p:cNvPr id="7" name="Text 5"/>
          <p:cNvSpPr/>
          <p:nvPr/>
        </p:nvSpPr>
        <p:spPr>
          <a:xfrm>
            <a:off x="457200" y="1828800"/>
            <a:ext cx="5486400" cy="640080"/>
          </a:xfrm>
          <a:prstGeom prst="rect">
            <a:avLst/>
          </a:prstGeom>
          <a:noFill/>
          <a:ln/>
        </p:spPr>
        <p:txBody>
          <a:bodyPr wrap="square" lIns="0" tIns="0" rIns="0" bIns="0" rtlCol="0" anchor="ctr"/>
          <a:lstStyle/>
          <a:p>
            <a:pPr marL="0" indent="0">
              <a:buNone/>
            </a:pPr>
            <a:r>
              <a:rPr lang="en-US" sz="4400" b="1" kern="0" spc="300">
                <a:solidFill>
                  <a:srgbClr val="FEE123"/>
                </a:solidFill>
                <a:latin typeface="Calibri" pitchFamily="34" charset="0"/>
                <a:ea typeface="Calibri" pitchFamily="34" charset="-122"/>
                <a:cs typeface="Calibri" pitchFamily="34" charset="-120"/>
              </a:rPr>
              <a:t>FOOTWEAR</a:t>
            </a:r>
            <a:endParaRPr lang="en-US" sz="4400"/>
          </a:p>
        </p:txBody>
      </p:sp>
      <p:sp>
        <p:nvSpPr>
          <p:cNvPr id="8" name="Shape 6"/>
          <p:cNvSpPr/>
          <p:nvPr/>
        </p:nvSpPr>
        <p:spPr>
          <a:xfrm>
            <a:off x="457200" y="2578608"/>
            <a:ext cx="1645920" cy="36576"/>
          </a:xfrm>
          <a:prstGeom prst="rect">
            <a:avLst/>
          </a:prstGeom>
          <a:solidFill>
            <a:srgbClr val="FEE123"/>
          </a:solidFill>
          <a:ln w="12700">
            <a:solidFill>
              <a:srgbClr val="FEE123"/>
            </a:solidFill>
            <a:prstDash val="solid"/>
          </a:ln>
        </p:spPr>
        <p:txBody>
          <a:bodyPr/>
          <a:lstStyle/>
          <a:p>
            <a:endParaRPr lang="en-US"/>
          </a:p>
        </p:txBody>
      </p:sp>
      <p:sp>
        <p:nvSpPr>
          <p:cNvPr id="9" name="Text 7"/>
          <p:cNvSpPr/>
          <p:nvPr/>
        </p:nvSpPr>
        <p:spPr>
          <a:xfrm>
            <a:off x="457200" y="2670048"/>
            <a:ext cx="5029200" cy="292608"/>
          </a:xfrm>
          <a:prstGeom prst="rect">
            <a:avLst/>
          </a:prstGeom>
          <a:noFill/>
          <a:ln/>
        </p:spPr>
        <p:txBody>
          <a:bodyPr wrap="square" lIns="0" tIns="0" rIns="0" bIns="0" rtlCol="0" anchor="ctr"/>
          <a:lstStyle/>
          <a:p>
            <a:pPr marL="0" indent="0">
              <a:buNone/>
            </a:pPr>
            <a:r>
              <a:rPr lang="en-US" sz="1400" kern="0" spc="200">
                <a:solidFill>
                  <a:srgbClr val="AACCBB"/>
                </a:solidFill>
                <a:latin typeface="Calibri" pitchFamily="34" charset="0"/>
                <a:ea typeface="Calibri" pitchFamily="34" charset="-122"/>
                <a:cs typeface="Calibri" pitchFamily="34" charset="-120"/>
              </a:rPr>
              <a:t>APPLICATION FOR FUNDING</a:t>
            </a:r>
            <a:endParaRPr lang="en-US" sz="1400"/>
          </a:p>
        </p:txBody>
      </p:sp>
      <p:sp>
        <p:nvSpPr>
          <p:cNvPr id="10" name="Text 8"/>
          <p:cNvSpPr/>
          <p:nvPr/>
        </p:nvSpPr>
        <p:spPr>
          <a:xfrm>
            <a:off x="6400800" y="822960"/>
            <a:ext cx="2606040" cy="640080"/>
          </a:xfrm>
          <a:prstGeom prst="rect">
            <a:avLst/>
          </a:prstGeom>
          <a:noFill/>
          <a:ln/>
        </p:spPr>
        <p:txBody>
          <a:bodyPr wrap="square" lIns="0" tIns="0" rIns="0" bIns="0" rtlCol="0" anchor="ctr"/>
          <a:lstStyle/>
          <a:p>
            <a:pPr marL="0" indent="0">
              <a:buNone/>
            </a:pPr>
            <a:r>
              <a:rPr lang="en-US" sz="1100" b="1">
                <a:solidFill>
                  <a:srgbClr val="FFFFFF"/>
                </a:solidFill>
                <a:latin typeface="Calibri" pitchFamily="34" charset="0"/>
                <a:ea typeface="Calibri" pitchFamily="34" charset="-122"/>
                <a:cs typeface="Calibri" pitchFamily="34" charset="-120"/>
              </a:rPr>
              <a:t>APPLICANT NAME</a:t>
            </a:r>
            <a:endParaRPr lang="en-US" sz="1100"/>
          </a:p>
          <a:p>
            <a:pPr marL="0" indent="0">
              <a:buNone/>
            </a:pPr>
            <a:r>
              <a:rPr lang="en-US" sz="1100" i="1">
                <a:solidFill>
                  <a:srgbClr val="FFFFFF"/>
                </a:solidFill>
                <a:latin typeface="Calibri" pitchFamily="34" charset="0"/>
                <a:ea typeface="Calibri" pitchFamily="34" charset="-122"/>
                <a:cs typeface="Calibri" pitchFamily="34" charset="-120"/>
              </a:rPr>
              <a:t>[Replace with your name]</a:t>
            </a:r>
            <a:endParaRPr lang="en-US" sz="1100"/>
          </a:p>
        </p:txBody>
      </p:sp>
      <p:sp>
        <p:nvSpPr>
          <p:cNvPr id="11" name="Shape 9"/>
          <p:cNvSpPr/>
          <p:nvPr/>
        </p:nvSpPr>
        <p:spPr>
          <a:xfrm>
            <a:off x="6400800" y="1481328"/>
            <a:ext cx="2286000" cy="27432"/>
          </a:xfrm>
          <a:prstGeom prst="rect">
            <a:avLst/>
          </a:prstGeom>
          <a:solidFill>
            <a:srgbClr val="FEE123"/>
          </a:solidFill>
          <a:ln w="12700">
            <a:solidFill>
              <a:srgbClr val="FEE123"/>
            </a:solidFill>
            <a:prstDash val="solid"/>
          </a:ln>
        </p:spPr>
        <p:txBody>
          <a:bodyPr/>
          <a:lstStyle/>
          <a:p>
            <a:endParaRPr lang="en-US"/>
          </a:p>
        </p:txBody>
      </p:sp>
      <p:sp>
        <p:nvSpPr>
          <p:cNvPr id="12" name="Text 10"/>
          <p:cNvSpPr/>
          <p:nvPr/>
        </p:nvSpPr>
        <p:spPr>
          <a:xfrm>
            <a:off x="6400800" y="1572768"/>
            <a:ext cx="2606040" cy="548640"/>
          </a:xfrm>
          <a:prstGeom prst="rect">
            <a:avLst/>
          </a:prstGeom>
          <a:noFill/>
          <a:ln/>
        </p:spPr>
        <p:txBody>
          <a:bodyPr wrap="square" lIns="0" tIns="0" rIns="0" bIns="0" rtlCol="0" anchor="ctr"/>
          <a:lstStyle/>
          <a:p>
            <a:pPr marL="0" indent="0">
              <a:buNone/>
            </a:pPr>
            <a:r>
              <a:rPr lang="en-US" sz="1100" b="1">
                <a:solidFill>
                  <a:srgbClr val="FFFFFF"/>
                </a:solidFill>
                <a:latin typeface="Calibri" pitchFamily="34" charset="0"/>
                <a:ea typeface="Calibri" pitchFamily="34" charset="-122"/>
                <a:cs typeface="Calibri" pitchFamily="34" charset="-120"/>
              </a:rPr>
              <a:t>DEPARTMENT / UNIT</a:t>
            </a:r>
            <a:endParaRPr lang="en-US" sz="1100"/>
          </a:p>
          <a:p>
            <a:pPr marL="0" indent="0">
              <a:buNone/>
            </a:pPr>
            <a:r>
              <a:rPr lang="en-US" sz="1100" i="1">
                <a:solidFill>
                  <a:srgbClr val="FFFFFF"/>
                </a:solidFill>
                <a:latin typeface="Calibri" pitchFamily="34" charset="0"/>
                <a:ea typeface="Calibri" pitchFamily="34" charset="-122"/>
                <a:cs typeface="Calibri" pitchFamily="34" charset="-120"/>
              </a:rPr>
              <a:t>[Replace]</a:t>
            </a:r>
            <a:endParaRPr lang="en-US" sz="1100"/>
          </a:p>
        </p:txBody>
      </p:sp>
      <p:sp>
        <p:nvSpPr>
          <p:cNvPr id="13" name="Shape 11"/>
          <p:cNvSpPr/>
          <p:nvPr/>
        </p:nvSpPr>
        <p:spPr>
          <a:xfrm>
            <a:off x="6400800" y="2148840"/>
            <a:ext cx="2286000" cy="27432"/>
          </a:xfrm>
          <a:prstGeom prst="rect">
            <a:avLst/>
          </a:prstGeom>
          <a:solidFill>
            <a:srgbClr val="FEE123"/>
          </a:solidFill>
          <a:ln w="12700">
            <a:solidFill>
              <a:srgbClr val="FEE123"/>
            </a:solidFill>
            <a:prstDash val="solid"/>
          </a:ln>
        </p:spPr>
        <p:txBody>
          <a:bodyPr/>
          <a:lstStyle/>
          <a:p>
            <a:endParaRPr lang="en-US"/>
          </a:p>
        </p:txBody>
      </p:sp>
      <p:sp>
        <p:nvSpPr>
          <p:cNvPr id="14" name="Text 12"/>
          <p:cNvSpPr/>
          <p:nvPr/>
        </p:nvSpPr>
        <p:spPr>
          <a:xfrm>
            <a:off x="6400800" y="2240280"/>
            <a:ext cx="2606040" cy="502920"/>
          </a:xfrm>
          <a:prstGeom prst="rect">
            <a:avLst/>
          </a:prstGeom>
          <a:noFill/>
          <a:ln/>
        </p:spPr>
        <p:txBody>
          <a:bodyPr wrap="square" lIns="0" tIns="0" rIns="0" bIns="0" rtlCol="0" anchor="ctr"/>
          <a:lstStyle/>
          <a:p>
            <a:pPr marL="0" indent="0">
              <a:buNone/>
            </a:pPr>
            <a:r>
              <a:rPr lang="en-US" sz="1100" b="1" dirty="0">
                <a:solidFill>
                  <a:srgbClr val="FFFFFF"/>
                </a:solidFill>
                <a:latin typeface="Calibri" pitchFamily="34" charset="0"/>
                <a:ea typeface="Calibri" pitchFamily="34" charset="-122"/>
                <a:cs typeface="Calibri" pitchFamily="34" charset="-120"/>
              </a:rPr>
              <a:t>Translational Opportunity Program</a:t>
            </a:r>
          </a:p>
          <a:p>
            <a:pPr marL="0" indent="0">
              <a:buNone/>
            </a:pPr>
            <a:r>
              <a:rPr lang="en-US" sz="1100" b="1" dirty="0">
                <a:solidFill>
                  <a:srgbClr val="FFFFFF"/>
                </a:solidFill>
                <a:latin typeface="Calibri" pitchFamily="34" charset="0"/>
                <a:ea typeface="Calibri" pitchFamily="34" charset="-122"/>
                <a:cs typeface="Calibri" pitchFamily="34" charset="-120"/>
              </a:rPr>
              <a:t>TIER 2 ($46,780)</a:t>
            </a:r>
            <a:endParaRPr lang="en-US" sz="1100" dirty="0"/>
          </a:p>
        </p:txBody>
      </p:sp>
      <p:sp>
        <p:nvSpPr>
          <p:cNvPr id="15" name="Shape 13"/>
          <p:cNvSpPr/>
          <p:nvPr/>
        </p:nvSpPr>
        <p:spPr>
          <a:xfrm>
            <a:off x="6400800" y="2770632"/>
            <a:ext cx="2286000" cy="27432"/>
          </a:xfrm>
          <a:prstGeom prst="rect">
            <a:avLst/>
          </a:prstGeom>
          <a:solidFill>
            <a:srgbClr val="FEE123"/>
          </a:solidFill>
          <a:ln w="12700">
            <a:solidFill>
              <a:srgbClr val="FEE123"/>
            </a:solidFill>
            <a:prstDash val="solid"/>
          </a:ln>
        </p:spPr>
        <p:txBody>
          <a:bodyPr/>
          <a:lstStyle/>
          <a:p>
            <a:endParaRPr lang="en-US"/>
          </a:p>
        </p:txBody>
      </p:sp>
      <p:sp>
        <p:nvSpPr>
          <p:cNvPr id="16" name="Text 14"/>
          <p:cNvSpPr/>
          <p:nvPr/>
        </p:nvSpPr>
        <p:spPr>
          <a:xfrm>
            <a:off x="6400800" y="2862072"/>
            <a:ext cx="2606040" cy="548640"/>
          </a:xfrm>
          <a:prstGeom prst="rect">
            <a:avLst/>
          </a:prstGeom>
          <a:noFill/>
          <a:ln/>
        </p:spPr>
        <p:txBody>
          <a:bodyPr wrap="square" lIns="0" tIns="0" rIns="0" bIns="0" rtlCol="0" anchor="ctr"/>
          <a:lstStyle/>
          <a:p>
            <a:pPr marL="0" indent="0">
              <a:buNone/>
            </a:pPr>
            <a:r>
              <a:rPr lang="en-US" sz="1100" b="1">
                <a:solidFill>
                  <a:srgbClr val="FFFFFF"/>
                </a:solidFill>
                <a:latin typeface="Calibri" pitchFamily="34" charset="0"/>
                <a:ea typeface="Calibri" pitchFamily="34" charset="-122"/>
                <a:cs typeface="Calibri" pitchFamily="34" charset="-120"/>
              </a:rPr>
              <a:t>INNOVATION DISCLOSURE #</a:t>
            </a:r>
            <a:endParaRPr lang="en-US" sz="1100"/>
          </a:p>
          <a:p>
            <a:pPr marL="0" indent="0">
              <a:buNone/>
            </a:pPr>
            <a:r>
              <a:rPr lang="en-US" sz="1100" i="1">
                <a:solidFill>
                  <a:srgbClr val="FFFFFF"/>
                </a:solidFill>
                <a:latin typeface="Calibri" pitchFamily="34" charset="0"/>
                <a:ea typeface="Calibri" pitchFamily="34" charset="-122"/>
                <a:cs typeface="Calibri" pitchFamily="34" charset="-120"/>
              </a:rPr>
              <a:t>[IIT Disclosure number or 'In progress']</a:t>
            </a:r>
            <a:endParaRPr lang="en-US" sz="1100"/>
          </a:p>
        </p:txBody>
      </p:sp>
      <p:sp>
        <p:nvSpPr>
          <p:cNvPr id="17" name="Shape 15"/>
          <p:cNvSpPr/>
          <p:nvPr/>
        </p:nvSpPr>
        <p:spPr>
          <a:xfrm>
            <a:off x="6400800" y="3438144"/>
            <a:ext cx="2286000" cy="27432"/>
          </a:xfrm>
          <a:prstGeom prst="rect">
            <a:avLst/>
          </a:prstGeom>
          <a:solidFill>
            <a:srgbClr val="FEE123"/>
          </a:solidFill>
          <a:ln w="12700">
            <a:solidFill>
              <a:srgbClr val="FEE123"/>
            </a:solidFill>
            <a:prstDash val="solid"/>
          </a:ln>
        </p:spPr>
        <p:txBody>
          <a:bodyPr/>
          <a:lstStyle/>
          <a:p>
            <a:endParaRPr lang="en-US"/>
          </a:p>
        </p:txBody>
      </p:sp>
      <p:sp>
        <p:nvSpPr>
          <p:cNvPr id="18" name="Text 16"/>
          <p:cNvSpPr/>
          <p:nvPr/>
        </p:nvSpPr>
        <p:spPr>
          <a:xfrm>
            <a:off x="6400800" y="3529584"/>
            <a:ext cx="2606040" cy="457200"/>
          </a:xfrm>
          <a:prstGeom prst="rect">
            <a:avLst/>
          </a:prstGeom>
          <a:noFill/>
          <a:ln/>
        </p:spPr>
        <p:txBody>
          <a:bodyPr wrap="square" lIns="0" tIns="0" rIns="0" bIns="0" rtlCol="0" anchor="ctr"/>
          <a:lstStyle/>
          <a:p>
            <a:pPr marL="0" indent="0">
              <a:buNone/>
            </a:pPr>
            <a:r>
              <a:rPr lang="en-US" sz="1100" b="1">
                <a:solidFill>
                  <a:srgbClr val="FFFFFF"/>
                </a:solidFill>
                <a:latin typeface="Calibri" pitchFamily="34" charset="0"/>
                <a:ea typeface="Calibri" pitchFamily="34" charset="-122"/>
                <a:cs typeface="Calibri" pitchFamily="34" charset="-120"/>
              </a:rPr>
              <a:t>SUBMISSION DATE</a:t>
            </a:r>
            <a:endParaRPr lang="en-US" sz="1100"/>
          </a:p>
          <a:p>
            <a:pPr marL="0" indent="0">
              <a:buNone/>
            </a:pPr>
            <a:r>
              <a:rPr lang="en-US" sz="1100" i="1">
                <a:solidFill>
                  <a:srgbClr val="FFFFFF"/>
                </a:solidFill>
                <a:latin typeface="Calibri" pitchFamily="34" charset="0"/>
                <a:ea typeface="Calibri" pitchFamily="34" charset="-122"/>
                <a:cs typeface="Calibri" pitchFamily="34" charset="-120"/>
              </a:rPr>
              <a:t>[Month Day, Year]</a:t>
            </a:r>
            <a:endParaRPr lang="en-US" sz="1100"/>
          </a:p>
        </p:txBody>
      </p:sp>
      <p:sp>
        <p:nvSpPr>
          <p:cNvPr id="19" name="Shape 17"/>
          <p:cNvSpPr/>
          <p:nvPr/>
        </p:nvSpPr>
        <p:spPr>
          <a:xfrm>
            <a:off x="0" y="4823460"/>
            <a:ext cx="9144000" cy="320040"/>
          </a:xfrm>
          <a:prstGeom prst="rect">
            <a:avLst/>
          </a:prstGeom>
          <a:solidFill>
            <a:srgbClr val="0D3526"/>
          </a:solidFill>
          <a:ln w="12700">
            <a:solidFill>
              <a:srgbClr val="0D3526"/>
            </a:solidFill>
            <a:prstDash val="solid"/>
          </a:ln>
        </p:spPr>
        <p:txBody>
          <a:bodyPr/>
          <a:lstStyle/>
          <a:p>
            <a:endParaRPr lang="en-US"/>
          </a:p>
        </p:txBody>
      </p:sp>
      <p:sp>
        <p:nvSpPr>
          <p:cNvPr id="20" name="Text 18"/>
          <p:cNvSpPr/>
          <p:nvPr/>
        </p:nvSpPr>
        <p:spPr>
          <a:xfrm>
            <a:off x="365760" y="4823460"/>
            <a:ext cx="8412480" cy="320040"/>
          </a:xfrm>
          <a:prstGeom prst="rect">
            <a:avLst/>
          </a:prstGeom>
          <a:noFill/>
          <a:ln/>
        </p:spPr>
        <p:txBody>
          <a:bodyPr wrap="square" lIns="0" tIns="0" rIns="0" bIns="0" rtlCol="0" anchor="ctr"/>
          <a:lstStyle/>
          <a:p>
            <a:pPr marL="0" indent="0">
              <a:buNone/>
            </a:pPr>
            <a:r>
              <a:rPr lang="en-US" sz="800" kern="0" spc="80">
                <a:solidFill>
                  <a:srgbClr val="7AB8A0"/>
                </a:solidFill>
                <a:latin typeface="Calibri" pitchFamily="34" charset="0"/>
                <a:ea typeface="Calibri" pitchFamily="34" charset="-122"/>
                <a:cs typeface="Calibri" pitchFamily="34" charset="-120"/>
              </a:rPr>
              <a:t>INDUSTRY, INNOVATION &amp; TRANSLATION  |  OFFICE OF THE VICE PRESIDENT FOR RESEARCH &amp; INNOVATION</a:t>
            </a:r>
            <a:endParaRPr lang="en-US" sz="8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PROBLEM STATEMENT</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What gap, inefficiency, or unmet need are you addressing?</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3 / 9</a:t>
            </a:r>
            <a:endParaRPr lang="en-US" sz="900"/>
          </a:p>
        </p:txBody>
      </p:sp>
      <p:pic>
        <p:nvPicPr>
          <p:cNvPr id="9" name="Image 0" descr="Target Audience with solid fill"/>
          <p:cNvPicPr>
            <a:picLocks noChangeAspect="1"/>
          </p:cNvPicPr>
          <p:nvPr/>
        </p:nvPicPr>
        <p:blipFill>
          <a:blip>
            <a:extLst>
              <a:ext uri="{96DAC541-7B7A-43D3-8B79-37D633B846F1}">
                <asvg:svgBlip xmlns:asvg="http://schemas.microsoft.com/office/drawing/2016/SVG/main" r:embed="rId3"/>
              </a:ext>
            </a:extLst>
          </a:blip>
          <a:srcRect/>
          <a:stretch/>
        </p:blipFill>
        <p:spPr>
          <a:xfrm>
            <a:off x="274320" y="1024128"/>
            <a:ext cx="594360" cy="594360"/>
          </a:xfrm>
          <a:prstGeom prst="rect">
            <a:avLst/>
          </a:prstGeom>
        </p:spPr>
      </p:pic>
      <p:sp>
        <p:nvSpPr>
          <p:cNvPr id="10" name="Shape 7"/>
          <p:cNvSpPr/>
          <p:nvPr/>
        </p:nvSpPr>
        <p:spPr>
          <a:xfrm>
            <a:off x="320040" y="1691640"/>
            <a:ext cx="5486400" cy="260604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691640"/>
            <a:ext cx="64008" cy="2606040"/>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48056" y="1783080"/>
            <a:ext cx="525780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Describe the problem</a:t>
            </a:r>
            <a:endParaRPr lang="en-US" sz="1100"/>
          </a:p>
        </p:txBody>
      </p:sp>
      <p:sp>
        <p:nvSpPr>
          <p:cNvPr id="13" name="Text 10"/>
          <p:cNvSpPr/>
          <p:nvPr/>
        </p:nvSpPr>
        <p:spPr>
          <a:xfrm>
            <a:off x="448056" y="2020824"/>
            <a:ext cx="5257800" cy="2103120"/>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Example 1: ___(number) of adults are diagnosed with ___ in the ___ every year. This results in a burden of $___M to ___. </a:t>
            </a:r>
            <a:r>
              <a:rPr lang="en-US" sz="800" i="1">
                <a:solidFill>
                  <a:schemeClr val="accent1"/>
                </a:solidFill>
                <a:latin typeface="Calibri" pitchFamily="34" charset="0"/>
                <a:ea typeface="Calibri" pitchFamily="34" charset="-122"/>
                <a:cs typeface="Calibri" pitchFamily="34" charset="-120"/>
              </a:rPr>
              <a:t>[LINK]</a:t>
            </a:r>
          </a:p>
          <a:p>
            <a:pPr marL="0" indent="0">
              <a:buNone/>
            </a:pPr>
            <a:endParaRPr lang="en-US" sz="950" i="1">
              <a:solidFill>
                <a:srgbClr val="888888"/>
              </a:solidFill>
              <a:latin typeface="Calibri" pitchFamily="34" charset="0"/>
              <a:ea typeface="Calibri" pitchFamily="34" charset="-122"/>
              <a:cs typeface="Calibri" pitchFamily="34" charset="-120"/>
            </a:endParaRPr>
          </a:p>
          <a:p>
            <a:r>
              <a:rPr lang="en-US" sz="950" i="1">
                <a:solidFill>
                  <a:srgbClr val="888888"/>
                </a:solidFill>
                <a:latin typeface="Calibri" pitchFamily="34" charset="0"/>
                <a:ea typeface="Calibri" pitchFamily="34" charset="-122"/>
                <a:cs typeface="Calibri" pitchFamily="34" charset="-120"/>
              </a:rPr>
              <a:t>Example 2: There are ___ motorcycle accidents in ___ per year, costing insurance companies and drivers ___ dollars and claiming ___ lives. </a:t>
            </a:r>
            <a:r>
              <a:rPr lang="en-US" sz="800" i="1">
                <a:solidFill>
                  <a:schemeClr val="accent1"/>
                </a:solidFill>
                <a:latin typeface="Calibri" pitchFamily="34" charset="0"/>
                <a:ea typeface="Calibri" pitchFamily="34" charset="-122"/>
                <a:cs typeface="Calibri" pitchFamily="34" charset="-120"/>
              </a:rPr>
              <a:t>[LINK]</a:t>
            </a:r>
          </a:p>
          <a:p>
            <a:pPr marL="0" indent="0">
              <a:buNone/>
            </a:pPr>
            <a:endParaRPr lang="en-US" sz="950" i="1">
              <a:solidFill>
                <a:srgbClr val="888888"/>
              </a:solidFill>
              <a:latin typeface="Calibri" pitchFamily="34" charset="0"/>
              <a:ea typeface="Calibri" pitchFamily="34" charset="-122"/>
              <a:cs typeface="Calibri" pitchFamily="34" charset="-120"/>
            </a:endParaRPr>
          </a:p>
          <a:p>
            <a:r>
              <a:rPr lang="en-US" sz="950" i="1">
                <a:solidFill>
                  <a:srgbClr val="888888"/>
                </a:solidFill>
                <a:latin typeface="Calibri" pitchFamily="34" charset="0"/>
                <a:ea typeface="Calibri" pitchFamily="34" charset="-122"/>
                <a:cs typeface="Calibri" pitchFamily="34" charset="-120"/>
              </a:rPr>
              <a:t>Example 3:  ___% of the ___ tests for ___ produce inconclusive results. This results in a $__B loss to __ and ___% of people to ___. </a:t>
            </a:r>
            <a:r>
              <a:rPr lang="en-US" sz="800" i="1">
                <a:solidFill>
                  <a:schemeClr val="accent1"/>
                </a:solidFill>
                <a:latin typeface="Calibri" pitchFamily="34" charset="0"/>
                <a:ea typeface="Calibri" pitchFamily="34" charset="-122"/>
                <a:cs typeface="Calibri" pitchFamily="34" charset="-120"/>
              </a:rPr>
              <a:t>[LINK]</a:t>
            </a:r>
          </a:p>
          <a:p>
            <a:pPr marL="0" indent="0">
              <a:buNone/>
            </a:pPr>
            <a:endParaRPr lang="en-US" sz="950" i="1">
              <a:solidFill>
                <a:srgbClr val="888888"/>
              </a:solidFill>
              <a:latin typeface="Calibri" pitchFamily="34" charset="0"/>
              <a:ea typeface="Calibri" pitchFamily="34" charset="-122"/>
              <a:cs typeface="Calibri" pitchFamily="34" charset="-120"/>
            </a:endParaRPr>
          </a:p>
          <a:p>
            <a:pPr marL="0" indent="0">
              <a:buNone/>
            </a:pPr>
            <a:r>
              <a:rPr lang="en-US" sz="950" i="1">
                <a:solidFill>
                  <a:srgbClr val="888888"/>
                </a:solidFill>
                <a:latin typeface="Calibri" pitchFamily="34" charset="0"/>
                <a:ea typeface="Calibri" pitchFamily="34" charset="-122"/>
                <a:cs typeface="Calibri" pitchFamily="34" charset="-120"/>
              </a:rPr>
              <a:t>Who experiences this problem? How significant is it — what does it cost, how many people are affected, how often does it occur? What do people currently do about it, and why is that insufficient?</a:t>
            </a:r>
            <a:endParaRPr lang="en-US" sz="950"/>
          </a:p>
          <a:p>
            <a:pPr marL="0" indent="0">
              <a:buNone/>
            </a:pPr>
            <a:endParaRPr lang="en-US" sz="950"/>
          </a:p>
          <a:p>
            <a:pPr marL="0" indent="0">
              <a:buNone/>
            </a:pPr>
            <a:r>
              <a:rPr lang="en-US" sz="950" i="1">
                <a:solidFill>
                  <a:srgbClr val="888888"/>
                </a:solidFill>
                <a:latin typeface="Calibri" pitchFamily="34" charset="0"/>
                <a:ea typeface="Calibri" pitchFamily="34" charset="-122"/>
                <a:cs typeface="Calibri" pitchFamily="34" charset="-120"/>
              </a:rPr>
              <a:t>Researchers in social sciences, education, or humanities: think about who uses or would benefit from your work and what gap they face today.</a:t>
            </a:r>
            <a:endParaRPr lang="en-US" sz="950"/>
          </a:p>
        </p:txBody>
      </p:sp>
      <p:sp>
        <p:nvSpPr>
          <p:cNvPr id="14" name="Shape 11"/>
          <p:cNvSpPr/>
          <p:nvPr/>
        </p:nvSpPr>
        <p:spPr>
          <a:xfrm>
            <a:off x="448056" y="4169664"/>
            <a:ext cx="5230368" cy="9144"/>
          </a:xfrm>
          <a:prstGeom prst="rect">
            <a:avLst/>
          </a:prstGeom>
          <a:solidFill>
            <a:srgbClr val="E2E2DC"/>
          </a:solidFill>
          <a:ln w="12700">
            <a:solidFill>
              <a:srgbClr val="E2E2DC"/>
            </a:solidFill>
            <a:prstDash val="solid"/>
          </a:ln>
        </p:spPr>
        <p:txBody>
          <a:bodyPr/>
          <a:lstStyle/>
          <a:p>
            <a:endParaRPr lang="en-US"/>
          </a:p>
        </p:txBody>
      </p:sp>
      <p:sp>
        <p:nvSpPr>
          <p:cNvPr id="15" name="Shape 12"/>
          <p:cNvSpPr/>
          <p:nvPr/>
        </p:nvSpPr>
        <p:spPr>
          <a:xfrm>
            <a:off x="5989320" y="1691640"/>
            <a:ext cx="2834640" cy="1188720"/>
          </a:xfrm>
          <a:prstGeom prst="rect">
            <a:avLst/>
          </a:prstGeom>
          <a:solidFill>
            <a:srgbClr val="154733"/>
          </a:solidFill>
          <a:ln w="12700">
            <a:solidFill>
              <a:srgbClr val="154733"/>
            </a:solidFill>
            <a:prstDash val="solid"/>
          </a:ln>
          <a:effectLst>
            <a:outerShdw blurRad="101600" dist="38100" dir="8100000" algn="bl" rotWithShape="0">
              <a:srgbClr val="000000">
                <a:alpha val="12000"/>
              </a:srgbClr>
            </a:outerShdw>
          </a:effectLst>
        </p:spPr>
        <p:txBody>
          <a:bodyPr/>
          <a:lstStyle/>
          <a:p>
            <a:endParaRPr lang="en-US"/>
          </a:p>
        </p:txBody>
      </p:sp>
      <p:sp>
        <p:nvSpPr>
          <p:cNvPr id="16" name="Text 13"/>
          <p:cNvSpPr/>
          <p:nvPr/>
        </p:nvSpPr>
        <p:spPr>
          <a:xfrm>
            <a:off x="6126480" y="1783080"/>
            <a:ext cx="2560320" cy="256032"/>
          </a:xfrm>
          <a:prstGeom prst="rect">
            <a:avLst/>
          </a:prstGeom>
          <a:noFill/>
          <a:ln/>
        </p:spPr>
        <p:txBody>
          <a:bodyPr wrap="square" lIns="0" tIns="0" rIns="0" bIns="0" rtlCol="0" anchor="ctr"/>
          <a:lstStyle/>
          <a:p>
            <a:pPr marL="0" indent="0">
              <a:buNone/>
            </a:pPr>
            <a:r>
              <a:rPr lang="en-US" sz="900" b="1" kern="0" spc="100">
                <a:solidFill>
                  <a:srgbClr val="FEE123"/>
                </a:solidFill>
                <a:latin typeface="Calibri" pitchFamily="34" charset="0"/>
                <a:ea typeface="Calibri" pitchFamily="34" charset="-122"/>
                <a:cs typeface="Calibri" pitchFamily="34" charset="-120"/>
              </a:rPr>
              <a:t>SCALE OF PROBLEM</a:t>
            </a:r>
            <a:endParaRPr lang="en-US" sz="900"/>
          </a:p>
        </p:txBody>
      </p:sp>
      <p:sp>
        <p:nvSpPr>
          <p:cNvPr id="17" name="Text 14"/>
          <p:cNvSpPr/>
          <p:nvPr/>
        </p:nvSpPr>
        <p:spPr>
          <a:xfrm>
            <a:off x="6126480" y="2084832"/>
            <a:ext cx="2560320" cy="685800"/>
          </a:xfrm>
          <a:prstGeom prst="rect">
            <a:avLst/>
          </a:prstGeom>
          <a:noFill/>
          <a:ln/>
        </p:spPr>
        <p:txBody>
          <a:bodyPr wrap="square" lIns="0" tIns="0" rIns="0" bIns="0" rtlCol="0" anchor="ctr"/>
          <a:lstStyle/>
          <a:p>
            <a:pPr marL="0" indent="0">
              <a:buNone/>
            </a:pPr>
            <a:r>
              <a:rPr lang="en-US" sz="950" i="1">
                <a:solidFill>
                  <a:srgbClr val="FFFFFF"/>
                </a:solidFill>
                <a:latin typeface="Calibri" pitchFamily="34" charset="0"/>
                <a:ea typeface="Calibri" pitchFamily="34" charset="-122"/>
                <a:cs typeface="Calibri" pitchFamily="34" charset="-120"/>
              </a:rPr>
              <a:t>Replace with a key statistic or data point that quantifies the scope — e.g., number of people affected, annual cost, frequency. Cite your source.</a:t>
            </a:r>
            <a:endParaRPr lang="en-US" sz="950"/>
          </a:p>
        </p:txBody>
      </p:sp>
      <p:sp>
        <p:nvSpPr>
          <p:cNvPr id="18" name="Shape 15"/>
          <p:cNvSpPr/>
          <p:nvPr/>
        </p:nvSpPr>
        <p:spPr>
          <a:xfrm>
            <a:off x="5989320" y="2971800"/>
            <a:ext cx="2834640" cy="1325880"/>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9" name="Shape 16"/>
          <p:cNvSpPr/>
          <p:nvPr/>
        </p:nvSpPr>
        <p:spPr>
          <a:xfrm>
            <a:off x="5989320" y="2971800"/>
            <a:ext cx="64008" cy="1325880"/>
          </a:xfrm>
          <a:prstGeom prst="rect">
            <a:avLst/>
          </a:prstGeom>
          <a:solidFill>
            <a:srgbClr val="FEE123"/>
          </a:solidFill>
          <a:ln w="12700">
            <a:solidFill>
              <a:srgbClr val="FEE123"/>
            </a:solidFill>
            <a:prstDash val="solid"/>
          </a:ln>
        </p:spPr>
        <p:txBody>
          <a:bodyPr/>
          <a:lstStyle/>
          <a:p>
            <a:endParaRPr lang="en-US"/>
          </a:p>
        </p:txBody>
      </p:sp>
      <p:sp>
        <p:nvSpPr>
          <p:cNvPr id="20" name="Text 17"/>
          <p:cNvSpPr/>
          <p:nvPr/>
        </p:nvSpPr>
        <p:spPr>
          <a:xfrm>
            <a:off x="6126480" y="3063240"/>
            <a:ext cx="2560320" cy="256032"/>
          </a:xfrm>
          <a:prstGeom prst="rect">
            <a:avLst/>
          </a:prstGeom>
          <a:noFill/>
          <a:ln/>
        </p:spPr>
        <p:txBody>
          <a:bodyPr wrap="square" lIns="0" tIns="0" rIns="0" bIns="0" rtlCol="0" anchor="ctr"/>
          <a:lstStyle/>
          <a:p>
            <a:pPr marL="0" indent="0">
              <a:buNone/>
            </a:pPr>
            <a:r>
              <a:rPr lang="en-US" sz="900" b="1" kern="0" spc="100">
                <a:solidFill>
                  <a:srgbClr val="154733"/>
                </a:solidFill>
                <a:latin typeface="Calibri" pitchFamily="34" charset="0"/>
                <a:ea typeface="Calibri" pitchFamily="34" charset="-122"/>
                <a:cs typeface="Calibri" pitchFamily="34" charset="-120"/>
              </a:rPr>
              <a:t>WHY NOW?</a:t>
            </a:r>
            <a:endParaRPr lang="en-US" sz="900"/>
          </a:p>
        </p:txBody>
      </p:sp>
      <p:sp>
        <p:nvSpPr>
          <p:cNvPr id="21" name="Text 18"/>
          <p:cNvSpPr/>
          <p:nvPr/>
        </p:nvSpPr>
        <p:spPr>
          <a:xfrm>
            <a:off x="6126480" y="3364992"/>
            <a:ext cx="2560320" cy="822960"/>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Is there a reason this problem is particularly urgent or timely? New regulation, emerging market, recent discovery, policy shift? Note it here — or leave blank if not applicable.</a:t>
            </a:r>
            <a:endParaRPr lang="en-US" sz="95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CURRENT ALTERNATIVES &amp; COMPETITIVE LANDSCAPE</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How is this problem being addressed today, and where do existing solutions fall short?</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4 / 9</a:t>
            </a:r>
            <a:endParaRPr lang="en-US" sz="900"/>
          </a:p>
        </p:txBody>
      </p:sp>
      <p:pic>
        <p:nvPicPr>
          <p:cNvPr id="9" name="Image 0" descr="preencoded.png"/>
          <p:cNvPicPr>
            <a:picLocks noChangeAspect="1"/>
          </p:cNvPicPr>
          <p:nvPr/>
        </p:nvPicPr>
        <p:blipFill>
          <a:blip r:embed="rId3"/>
          <a:stretch>
            <a:fillRect/>
          </a:stretch>
        </p:blipFill>
        <p:spPr>
          <a:xfrm>
            <a:off x="274320" y="1024128"/>
            <a:ext cx="594360" cy="594360"/>
          </a:xfrm>
          <a:prstGeom prst="rect">
            <a:avLst/>
          </a:prstGeom>
        </p:spPr>
      </p:pic>
      <p:sp>
        <p:nvSpPr>
          <p:cNvPr id="10" name="Shape 7"/>
          <p:cNvSpPr/>
          <p:nvPr/>
        </p:nvSpPr>
        <p:spPr>
          <a:xfrm>
            <a:off x="320040" y="1513332"/>
            <a:ext cx="3291840" cy="1455814"/>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513332"/>
            <a:ext cx="45719" cy="1455814"/>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48056" y="1567928"/>
            <a:ext cx="306324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Current approaches</a:t>
            </a:r>
            <a:endParaRPr lang="en-US" sz="1100"/>
          </a:p>
        </p:txBody>
      </p:sp>
      <p:sp>
        <p:nvSpPr>
          <p:cNvPr id="13" name="Text 10"/>
          <p:cNvSpPr/>
          <p:nvPr/>
        </p:nvSpPr>
        <p:spPr>
          <a:xfrm>
            <a:off x="448056" y="1856232"/>
            <a:ext cx="3063240" cy="972654"/>
          </a:xfrm>
          <a:prstGeom prst="rect">
            <a:avLst/>
          </a:prstGeom>
          <a:noFill/>
          <a:ln/>
        </p:spPr>
        <p:txBody>
          <a:bodyPr wrap="square" lIns="0" tIns="0" rIns="0" bIns="0" rtlCol="0" anchor="ctr"/>
          <a:lstStyle/>
          <a:p>
            <a:pPr marL="0" indent="0">
              <a:buNone/>
            </a:pPr>
            <a:r>
              <a:rPr lang="en-US" sz="900" i="1">
                <a:solidFill>
                  <a:srgbClr val="888888"/>
                </a:solidFill>
                <a:latin typeface="Calibri" pitchFamily="34" charset="0"/>
                <a:ea typeface="Calibri" pitchFamily="34" charset="-122"/>
                <a:cs typeface="Calibri" pitchFamily="34" charset="-120"/>
              </a:rPr>
              <a:t>What do people use today to solve this problem? Describe 1–3 alternatives (tools, methods, providers, etc.)</a:t>
            </a:r>
          </a:p>
          <a:p>
            <a:pPr marL="0" indent="0">
              <a:buNone/>
            </a:pPr>
            <a:endParaRPr lang="en-US" sz="900" i="1">
              <a:solidFill>
                <a:srgbClr val="888888"/>
              </a:solidFill>
              <a:latin typeface="Calibri" pitchFamily="34" charset="0"/>
              <a:ea typeface="Calibri" pitchFamily="34" charset="-122"/>
              <a:cs typeface="Calibri" pitchFamily="34" charset="-120"/>
            </a:endParaRPr>
          </a:p>
          <a:p>
            <a:pPr marL="0" indent="0">
              <a:buNone/>
            </a:pPr>
            <a:r>
              <a:rPr lang="en-US" sz="900" i="1">
                <a:solidFill>
                  <a:srgbClr val="888888"/>
                </a:solidFill>
                <a:latin typeface="Calibri" pitchFamily="34" charset="0"/>
                <a:ea typeface="Calibri" pitchFamily="34" charset="-122"/>
                <a:cs typeface="Calibri" pitchFamily="34" charset="-120"/>
              </a:rPr>
              <a:t>Ex 1: The standard of care for ___ is ___, which costs __ and is only ___% effective.</a:t>
            </a:r>
          </a:p>
          <a:p>
            <a:pPr marL="0" indent="0">
              <a:buNone/>
            </a:pPr>
            <a:r>
              <a:rPr lang="en-US" sz="900" i="1">
                <a:solidFill>
                  <a:srgbClr val="888888"/>
                </a:solidFill>
                <a:latin typeface="Calibri" pitchFamily="34" charset="0"/>
                <a:ea typeface="Calibri" pitchFamily="34" charset="-122"/>
                <a:cs typeface="Calibri" pitchFamily="34" charset="-120"/>
              </a:rPr>
              <a:t>Ex 2:  ____ have no solution and spend __ hours or $__ to overcome ___. </a:t>
            </a:r>
          </a:p>
        </p:txBody>
      </p:sp>
      <p:sp>
        <p:nvSpPr>
          <p:cNvPr id="14" name="Shape 11"/>
          <p:cNvSpPr/>
          <p:nvPr/>
        </p:nvSpPr>
        <p:spPr>
          <a:xfrm>
            <a:off x="448056" y="2874606"/>
            <a:ext cx="3035808" cy="9144"/>
          </a:xfrm>
          <a:prstGeom prst="rect">
            <a:avLst/>
          </a:prstGeom>
          <a:solidFill>
            <a:srgbClr val="E2E2DC"/>
          </a:solidFill>
          <a:ln w="12700">
            <a:solidFill>
              <a:srgbClr val="E2E2DC"/>
            </a:solidFill>
            <a:prstDash val="solid"/>
          </a:ln>
        </p:spPr>
        <p:txBody>
          <a:bodyPr/>
          <a:lstStyle/>
          <a:p>
            <a:endParaRPr lang="en-US"/>
          </a:p>
        </p:txBody>
      </p:sp>
      <p:sp>
        <p:nvSpPr>
          <p:cNvPr id="15" name="Shape 12"/>
          <p:cNvSpPr/>
          <p:nvPr/>
        </p:nvSpPr>
        <p:spPr>
          <a:xfrm>
            <a:off x="320040" y="3142882"/>
            <a:ext cx="3291840" cy="150876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3"/>
          <p:cNvSpPr/>
          <p:nvPr/>
        </p:nvSpPr>
        <p:spPr>
          <a:xfrm>
            <a:off x="320040" y="3142882"/>
            <a:ext cx="64008" cy="1508760"/>
          </a:xfrm>
          <a:prstGeom prst="rect">
            <a:avLst/>
          </a:prstGeom>
          <a:solidFill>
            <a:srgbClr val="2A6049"/>
          </a:solidFill>
          <a:ln w="12700">
            <a:solidFill>
              <a:srgbClr val="2A6049"/>
            </a:solidFill>
            <a:prstDash val="solid"/>
          </a:ln>
        </p:spPr>
        <p:txBody>
          <a:bodyPr/>
          <a:lstStyle/>
          <a:p>
            <a:endParaRPr lang="en-US"/>
          </a:p>
        </p:txBody>
      </p:sp>
      <p:sp>
        <p:nvSpPr>
          <p:cNvPr id="17" name="Text 14"/>
          <p:cNvSpPr/>
          <p:nvPr/>
        </p:nvSpPr>
        <p:spPr>
          <a:xfrm>
            <a:off x="448056" y="3234322"/>
            <a:ext cx="306324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Key weaknesses of existing solutions</a:t>
            </a:r>
            <a:endParaRPr lang="en-US" sz="1100"/>
          </a:p>
        </p:txBody>
      </p:sp>
      <p:sp>
        <p:nvSpPr>
          <p:cNvPr id="18" name="Text 15"/>
          <p:cNvSpPr/>
          <p:nvPr/>
        </p:nvSpPr>
        <p:spPr>
          <a:xfrm>
            <a:off x="448056" y="3472066"/>
            <a:ext cx="3063240" cy="1005840"/>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Where do they fall short? Consider: cost, effectiveness, accessibility, scalability, usability, or relevance to underserved populations.</a:t>
            </a:r>
            <a:endParaRPr lang="en-US" sz="950"/>
          </a:p>
        </p:txBody>
      </p:sp>
      <p:sp>
        <p:nvSpPr>
          <p:cNvPr id="19" name="Shape 16"/>
          <p:cNvSpPr/>
          <p:nvPr/>
        </p:nvSpPr>
        <p:spPr>
          <a:xfrm>
            <a:off x="448056" y="4523626"/>
            <a:ext cx="3035808" cy="9144"/>
          </a:xfrm>
          <a:prstGeom prst="rect">
            <a:avLst/>
          </a:prstGeom>
          <a:solidFill>
            <a:srgbClr val="E2E2DC"/>
          </a:solidFill>
          <a:ln w="12700">
            <a:solidFill>
              <a:srgbClr val="E2E2DC"/>
            </a:solidFill>
            <a:prstDash val="solid"/>
          </a:ln>
        </p:spPr>
        <p:txBody>
          <a:bodyPr/>
          <a:lstStyle/>
          <a:p>
            <a:endParaRPr lang="en-US"/>
          </a:p>
        </p:txBody>
      </p:sp>
      <p:sp>
        <p:nvSpPr>
          <p:cNvPr id="20" name="Shape 17"/>
          <p:cNvSpPr/>
          <p:nvPr/>
        </p:nvSpPr>
        <p:spPr>
          <a:xfrm>
            <a:off x="3794760" y="1691640"/>
            <a:ext cx="5029200" cy="2786266"/>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1" name="Text 18"/>
          <p:cNvSpPr/>
          <p:nvPr/>
        </p:nvSpPr>
        <p:spPr>
          <a:xfrm>
            <a:off x="3886200" y="1737360"/>
            <a:ext cx="4754880" cy="256032"/>
          </a:xfrm>
          <a:prstGeom prst="rect">
            <a:avLst/>
          </a:prstGeom>
          <a:noFill/>
          <a:ln/>
        </p:spPr>
        <p:txBody>
          <a:bodyPr wrap="square" lIns="0" tIns="0" rIns="0" bIns="0" rtlCol="0" anchor="ctr"/>
          <a:lstStyle/>
          <a:p>
            <a:pPr marL="0" indent="0">
              <a:buNone/>
            </a:pPr>
            <a:r>
              <a:rPr lang="en-US" sz="900" b="1" kern="0" spc="150" dirty="0">
                <a:solidFill>
                  <a:srgbClr val="154733"/>
                </a:solidFill>
                <a:latin typeface="Calibri" pitchFamily="34" charset="0"/>
                <a:ea typeface="Calibri" pitchFamily="34" charset="-122"/>
                <a:cs typeface="Calibri" pitchFamily="34" charset="-120"/>
              </a:rPr>
              <a:t>COMPARISON MATRIX</a:t>
            </a:r>
            <a:endParaRPr lang="en-US" sz="900" dirty="0">
              <a:solidFill>
                <a:srgbClr val="FF0000"/>
              </a:solidFill>
            </a:endParaRPr>
          </a:p>
        </p:txBody>
      </p:sp>
      <p:graphicFrame>
        <p:nvGraphicFramePr>
          <p:cNvPr id="22" name="Table 0"/>
          <p:cNvGraphicFramePr>
            <a:graphicFrameLocks noGrp="1"/>
          </p:cNvGraphicFramePr>
          <p:nvPr>
            <p:extLst>
              <p:ext uri="{D42A27DB-BD31-4B8C-83A1-F6EECF244321}">
                <p14:modId xmlns:p14="http://schemas.microsoft.com/office/powerpoint/2010/main" val="1579011935"/>
              </p:ext>
            </p:extLst>
          </p:nvPr>
        </p:nvGraphicFramePr>
        <p:xfrm>
          <a:off x="3886200" y="2039112"/>
          <a:ext cx="4754880" cy="2103120"/>
        </p:xfrm>
        <a:graphic>
          <a:graphicData uri="http://schemas.openxmlformats.org/drawingml/2006/table">
            <a:tbl>
              <a:tblPr/>
              <a:tblGrid>
                <a:gridCol w="1280160">
                  <a:extLst>
                    <a:ext uri="{9D8B030D-6E8A-4147-A177-3AD203B41FA5}">
                      <a16:colId xmlns:a16="http://schemas.microsoft.com/office/drawing/2014/main" val="20000"/>
                    </a:ext>
                  </a:extLst>
                </a:gridCol>
                <a:gridCol w="868680">
                  <a:extLst>
                    <a:ext uri="{9D8B030D-6E8A-4147-A177-3AD203B41FA5}">
                      <a16:colId xmlns:a16="http://schemas.microsoft.com/office/drawing/2014/main" val="20001"/>
                    </a:ext>
                  </a:extLst>
                </a:gridCol>
                <a:gridCol w="868680">
                  <a:extLst>
                    <a:ext uri="{9D8B030D-6E8A-4147-A177-3AD203B41FA5}">
                      <a16:colId xmlns:a16="http://schemas.microsoft.com/office/drawing/2014/main" val="20002"/>
                    </a:ext>
                  </a:extLst>
                </a:gridCol>
                <a:gridCol w="868680">
                  <a:extLst>
                    <a:ext uri="{9D8B030D-6E8A-4147-A177-3AD203B41FA5}">
                      <a16:colId xmlns:a16="http://schemas.microsoft.com/office/drawing/2014/main" val="20003"/>
                    </a:ext>
                  </a:extLst>
                </a:gridCol>
                <a:gridCol w="868680">
                  <a:extLst>
                    <a:ext uri="{9D8B030D-6E8A-4147-A177-3AD203B41FA5}">
                      <a16:colId xmlns:a16="http://schemas.microsoft.com/office/drawing/2014/main" val="20004"/>
                    </a:ext>
                  </a:extLst>
                </a:gridCol>
              </a:tblGrid>
              <a:tr h="420624">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00" b="1">
                          <a:solidFill>
                            <a:srgbClr val="FFFFFF"/>
                          </a:solidFill>
                          <a:latin typeface="Calibri" pitchFamily="34" charset="0"/>
                          <a:ea typeface="Calibri" pitchFamily="34" charset="-122"/>
                          <a:cs typeface="Calibri" pitchFamily="34" charset="-120"/>
                        </a:rPr>
                        <a:t>Advantage 1</a:t>
                      </a:r>
                      <a:endParaRPr lang="en-US" sz="800">
                        <a:latin typeface="Calibri" charset="0"/>
                        <a:ea typeface="Calibri" charset="0"/>
                        <a:cs typeface="Calibri" charset="0"/>
                      </a:endParaRPr>
                    </a:p>
                    <a:p>
                      <a:pPr marL="0" indent="0">
                        <a:buNone/>
                      </a:pPr>
                      <a:r>
                        <a:rPr lang="en-US" sz="800" b="1">
                          <a:solidFill>
                            <a:srgbClr val="FFFFFF"/>
                          </a:solidFill>
                          <a:latin typeface="Calibri" pitchFamily="34" charset="0"/>
                          <a:ea typeface="Calibri" pitchFamily="34" charset="-122"/>
                          <a:cs typeface="Calibri" pitchFamily="34" charset="-120"/>
                        </a:rPr>
                        <a:t>(e.g. Cost)</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00" b="1">
                          <a:solidFill>
                            <a:srgbClr val="FFFFFF"/>
                          </a:solidFill>
                          <a:latin typeface="Calibri" pitchFamily="34" charset="0"/>
                          <a:ea typeface="Calibri" pitchFamily="34" charset="-122"/>
                          <a:cs typeface="Calibri" pitchFamily="34" charset="-120"/>
                        </a:rPr>
                        <a:t>Advantage 2</a:t>
                      </a:r>
                      <a:endParaRPr lang="en-US" sz="800">
                        <a:latin typeface="Calibri" charset="0"/>
                        <a:ea typeface="Calibri" charset="0"/>
                        <a:cs typeface="Calibri" charset="0"/>
                      </a:endParaRPr>
                    </a:p>
                    <a:p>
                      <a:pPr marL="0" indent="0">
                        <a:buNone/>
                      </a:pPr>
                      <a:r>
                        <a:rPr lang="en-US" sz="800" b="1">
                          <a:solidFill>
                            <a:srgbClr val="FFFFFF"/>
                          </a:solidFill>
                          <a:latin typeface="Calibri" pitchFamily="34" charset="0"/>
                          <a:ea typeface="Calibri" pitchFamily="34" charset="-122"/>
                          <a:cs typeface="Calibri" pitchFamily="34" charset="-120"/>
                        </a:rPr>
                        <a:t>(e.g. Speed)</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00" b="1">
                          <a:solidFill>
                            <a:srgbClr val="FFFFFF"/>
                          </a:solidFill>
                          <a:latin typeface="Calibri" pitchFamily="34" charset="0"/>
                          <a:ea typeface="Calibri" pitchFamily="34" charset="-122"/>
                          <a:cs typeface="Calibri" pitchFamily="34" charset="-120"/>
                        </a:rPr>
                        <a:t>Advantage 3</a:t>
                      </a:r>
                      <a:endParaRPr lang="en-US" sz="800">
                        <a:latin typeface="Calibri" charset="0"/>
                        <a:ea typeface="Calibri" charset="0"/>
                        <a:cs typeface="Calibri" charset="0"/>
                      </a:endParaRPr>
                    </a:p>
                    <a:p>
                      <a:pPr marL="0" indent="0">
                        <a:buNone/>
                      </a:pPr>
                      <a:r>
                        <a:rPr lang="en-US" sz="800" b="1">
                          <a:solidFill>
                            <a:srgbClr val="FFFFFF"/>
                          </a:solidFill>
                          <a:latin typeface="Calibri" pitchFamily="34" charset="0"/>
                          <a:ea typeface="Calibri" pitchFamily="34" charset="-122"/>
                          <a:cs typeface="Calibri" pitchFamily="34" charset="-120"/>
                        </a:rPr>
                        <a:t>(e.g. Access)</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00" b="1">
                          <a:solidFill>
                            <a:srgbClr val="FFFFFF"/>
                          </a:solidFill>
                          <a:latin typeface="Calibri" pitchFamily="34" charset="0"/>
                          <a:ea typeface="Calibri" pitchFamily="34" charset="-122"/>
                          <a:cs typeface="Calibri" pitchFamily="34" charset="-120"/>
                        </a:rPr>
                        <a:t>Advantage 4</a:t>
                      </a:r>
                      <a:endParaRPr lang="en-US" sz="800">
                        <a:latin typeface="Calibri" charset="0"/>
                        <a:ea typeface="Calibri" charset="0"/>
                        <a:cs typeface="Calibri" charset="0"/>
                      </a:endParaRPr>
                    </a:p>
                    <a:p>
                      <a:pPr marL="0" indent="0">
                        <a:buNone/>
                      </a:pPr>
                      <a:r>
                        <a:rPr lang="en-US" sz="800" b="1">
                          <a:solidFill>
                            <a:srgbClr val="FFFFFF"/>
                          </a:solidFill>
                          <a:latin typeface="Calibri" pitchFamily="34" charset="0"/>
                          <a:ea typeface="Calibri" pitchFamily="34" charset="-122"/>
                          <a:cs typeface="Calibri" pitchFamily="34" charset="-120"/>
                        </a:rPr>
                        <a:t>(e.g. Scale)</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extLst>
                  <a:ext uri="{0D108BD9-81ED-4DB2-BD59-A6C34878D82A}">
                    <a16:rowId xmlns:a16="http://schemas.microsoft.com/office/drawing/2014/main" val="10000"/>
                  </a:ext>
                </a:extLst>
              </a:tr>
              <a:tr h="420624">
                <a:tc>
                  <a:txBody>
                    <a:bodyPr/>
                    <a:lstStyle/>
                    <a:p>
                      <a:pPr marL="0" indent="0">
                        <a:buNone/>
                      </a:pPr>
                      <a:r>
                        <a:rPr lang="en-US" sz="800" b="1">
                          <a:solidFill>
                            <a:srgbClr val="000000"/>
                          </a:solidFill>
                          <a:latin typeface="Calibri" pitchFamily="34" charset="0"/>
                          <a:ea typeface="Calibri" pitchFamily="34" charset="-122"/>
                          <a:cs typeface="Calibri" pitchFamily="34" charset="-120"/>
                        </a:rPr>
                        <a:t>Competitor A</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extLst>
                  <a:ext uri="{0D108BD9-81ED-4DB2-BD59-A6C34878D82A}">
                    <a16:rowId xmlns:a16="http://schemas.microsoft.com/office/drawing/2014/main" val="10001"/>
                  </a:ext>
                </a:extLst>
              </a:tr>
              <a:tr h="420624">
                <a:tc>
                  <a:txBody>
                    <a:bodyPr/>
                    <a:lstStyle/>
                    <a:p>
                      <a:pPr marL="0" indent="0">
                        <a:buNone/>
                      </a:pPr>
                      <a:r>
                        <a:rPr lang="en-US" sz="800" b="1">
                          <a:solidFill>
                            <a:srgbClr val="000000"/>
                          </a:solidFill>
                          <a:latin typeface="Calibri" pitchFamily="34" charset="0"/>
                          <a:ea typeface="Calibri" pitchFamily="34" charset="-122"/>
                          <a:cs typeface="Calibri" pitchFamily="34" charset="-120"/>
                        </a:rPr>
                        <a:t>Competitor B</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extLst>
                  <a:ext uri="{0D108BD9-81ED-4DB2-BD59-A6C34878D82A}">
                    <a16:rowId xmlns:a16="http://schemas.microsoft.com/office/drawing/2014/main" val="10002"/>
                  </a:ext>
                </a:extLst>
              </a:tr>
              <a:tr h="420624">
                <a:tc>
                  <a:txBody>
                    <a:bodyPr/>
                    <a:lstStyle/>
                    <a:p>
                      <a:pPr marL="0" indent="0">
                        <a:buNone/>
                      </a:pPr>
                      <a:r>
                        <a:rPr lang="en-US" sz="800" b="1">
                          <a:solidFill>
                            <a:srgbClr val="000000"/>
                          </a:solidFill>
                          <a:latin typeface="Calibri" pitchFamily="34" charset="0"/>
                          <a:ea typeface="Calibri" pitchFamily="34" charset="-122"/>
                          <a:cs typeface="Calibri" pitchFamily="34" charset="-120"/>
                        </a:rPr>
                        <a:t>Competitor C</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buNone/>
                      </a:pP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tcPr>
                </a:tc>
                <a:extLst>
                  <a:ext uri="{0D108BD9-81ED-4DB2-BD59-A6C34878D82A}">
                    <a16:rowId xmlns:a16="http://schemas.microsoft.com/office/drawing/2014/main" val="10003"/>
                  </a:ext>
                </a:extLst>
              </a:tr>
              <a:tr h="420624">
                <a:tc>
                  <a:txBody>
                    <a:bodyPr/>
                    <a:lstStyle/>
                    <a:p>
                      <a:pPr marL="0" indent="0">
                        <a:buNone/>
                      </a:pPr>
                      <a:r>
                        <a:rPr lang="en-US" sz="800" b="1">
                          <a:solidFill>
                            <a:srgbClr val="154733"/>
                          </a:solidFill>
                          <a:latin typeface="Calibri" pitchFamily="34" charset="0"/>
                          <a:ea typeface="Calibri" pitchFamily="34" charset="-122"/>
                          <a:cs typeface="Calibri" pitchFamily="34" charset="-120"/>
                        </a:rPr>
                        <a:t>OUR SOLUTION</a:t>
                      </a:r>
                      <a:endParaRPr lang="en-US" sz="8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lgn="ctr">
                        <a:buNone/>
                      </a:pPr>
                      <a:r>
                        <a:rPr lang="en-US" sz="1200">
                          <a:solidFill>
                            <a:srgbClr val="154733"/>
                          </a:solidFill>
                          <a:latin typeface="Calibri" pitchFamily="34" charset="0"/>
                          <a:ea typeface="Calibri" pitchFamily="34" charset="-122"/>
                          <a:cs typeface="Calibri" pitchFamily="34" charset="-120"/>
                        </a:rPr>
                        <a:t>✓</a:t>
                      </a:r>
                      <a:endParaRPr lang="en-US" sz="12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extLst>
                  <a:ext uri="{0D108BD9-81ED-4DB2-BD59-A6C34878D82A}">
                    <a16:rowId xmlns:a16="http://schemas.microsoft.com/office/drawing/2014/main" val="10004"/>
                  </a:ext>
                </a:extLst>
              </a:tr>
            </a:tbl>
          </a:graphicData>
        </a:graphic>
      </p:graphicFrame>
      <p:sp>
        <p:nvSpPr>
          <p:cNvPr id="23" name="Text 19"/>
          <p:cNvSpPr/>
          <p:nvPr/>
        </p:nvSpPr>
        <p:spPr>
          <a:xfrm>
            <a:off x="3886200" y="4187952"/>
            <a:ext cx="4754880" cy="182880"/>
          </a:xfrm>
          <a:prstGeom prst="rect">
            <a:avLst/>
          </a:prstGeom>
          <a:noFill/>
          <a:ln/>
        </p:spPr>
        <p:txBody>
          <a:bodyPr wrap="square" lIns="0" tIns="0" rIns="0" bIns="0" rtlCol="0" anchor="ctr"/>
          <a:lstStyle/>
          <a:p>
            <a:pPr marL="0" indent="0">
              <a:buNone/>
            </a:pPr>
            <a:r>
              <a:rPr lang="en-US" sz="800" i="1">
                <a:solidFill>
                  <a:srgbClr val="AAAAAA"/>
                </a:solidFill>
                <a:latin typeface="Calibri" pitchFamily="34" charset="0"/>
                <a:ea typeface="Calibri" pitchFamily="34" charset="-122"/>
                <a:cs typeface="Calibri" pitchFamily="34" charset="-120"/>
              </a:rPr>
              <a:t>Replace competitor names and column headers with the features or traits most relevant to your context.</a:t>
            </a:r>
            <a:endParaRPr lang="en-US" sz="8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YOUR SOLUTION</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What have you developed, and why is it better?</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5 / 9</a:t>
            </a:r>
            <a:endParaRPr lang="en-US" sz="900"/>
          </a:p>
        </p:txBody>
      </p:sp>
      <p:pic>
        <p:nvPicPr>
          <p:cNvPr id="9" name="Image 0" descr="preencoded.png"/>
          <p:cNvPicPr>
            <a:picLocks noChangeAspect="1"/>
          </p:cNvPicPr>
          <p:nvPr/>
        </p:nvPicPr>
        <p:blipFill>
          <a:blip r:embed="rId3"/>
          <a:stretch>
            <a:fillRect/>
          </a:stretch>
        </p:blipFill>
        <p:spPr>
          <a:xfrm>
            <a:off x="274320" y="1024128"/>
            <a:ext cx="594360" cy="594360"/>
          </a:xfrm>
          <a:prstGeom prst="rect">
            <a:avLst/>
          </a:prstGeom>
        </p:spPr>
      </p:pic>
      <p:sp>
        <p:nvSpPr>
          <p:cNvPr id="10" name="Shape 7"/>
          <p:cNvSpPr/>
          <p:nvPr/>
        </p:nvSpPr>
        <p:spPr>
          <a:xfrm>
            <a:off x="320040" y="1691640"/>
            <a:ext cx="3840480" cy="155448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691640"/>
            <a:ext cx="64008" cy="1554480"/>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48056" y="1783080"/>
            <a:ext cx="361188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Describe your innovation</a:t>
            </a:r>
            <a:endParaRPr lang="en-US" sz="1100"/>
          </a:p>
        </p:txBody>
      </p:sp>
      <p:sp>
        <p:nvSpPr>
          <p:cNvPr id="13" name="Text 10"/>
          <p:cNvSpPr/>
          <p:nvPr/>
        </p:nvSpPr>
        <p:spPr>
          <a:xfrm>
            <a:off x="448056" y="1975104"/>
            <a:ext cx="3611880" cy="1152144"/>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What is it? This could be a tool, method, platform, curriculum, product, service, dataset, or process. What does it do, and how is it fundamentally different from what exists today?</a:t>
            </a:r>
            <a:endParaRPr lang="en-US" sz="950" i="1">
              <a:solidFill>
                <a:srgbClr val="888888"/>
              </a:solidFill>
              <a:latin typeface="Calibri" pitchFamily="34" charset="0"/>
              <a:cs typeface="Calibri" pitchFamily="34" charset="-120"/>
            </a:endParaRPr>
          </a:p>
          <a:p>
            <a:pPr marL="0" indent="0">
              <a:buNone/>
            </a:pPr>
            <a:r>
              <a:rPr lang="en-US" sz="950" i="1">
                <a:solidFill>
                  <a:srgbClr val="888888"/>
                </a:solidFill>
                <a:latin typeface="Calibri" pitchFamily="34" charset="0"/>
                <a:cs typeface="Calibri" pitchFamily="34" charset="-120"/>
              </a:rPr>
              <a:t>Ex 1: We discovered that natural compound XYZ specifically targets ABC, which is only expressed in cancer cells.</a:t>
            </a:r>
          </a:p>
          <a:p>
            <a:pPr marL="0" indent="0">
              <a:buNone/>
            </a:pPr>
            <a:r>
              <a:rPr lang="en-US" sz="950" i="1">
                <a:solidFill>
                  <a:srgbClr val="888888"/>
                </a:solidFill>
                <a:latin typeface="Calibri" pitchFamily="34" charset="0"/>
                <a:cs typeface="Calibri" pitchFamily="34" charset="-120"/>
              </a:rPr>
              <a:t>Ex 2: We developed XYZ curriculum, which serves ABC population. Our team developed an accompanying product DEF to sell via ecommerce. </a:t>
            </a:r>
            <a:endParaRPr lang="en-US" sz="950"/>
          </a:p>
        </p:txBody>
      </p:sp>
      <p:sp>
        <p:nvSpPr>
          <p:cNvPr id="14" name="Shape 11"/>
          <p:cNvSpPr/>
          <p:nvPr/>
        </p:nvSpPr>
        <p:spPr>
          <a:xfrm>
            <a:off x="448056" y="3118104"/>
            <a:ext cx="3584448" cy="9144"/>
          </a:xfrm>
          <a:prstGeom prst="rect">
            <a:avLst/>
          </a:prstGeom>
          <a:solidFill>
            <a:srgbClr val="E2E2DC"/>
          </a:solidFill>
          <a:ln w="12700">
            <a:solidFill>
              <a:srgbClr val="E2E2DC"/>
            </a:solidFill>
            <a:prstDash val="solid"/>
          </a:ln>
        </p:spPr>
        <p:txBody>
          <a:bodyPr/>
          <a:lstStyle/>
          <a:p>
            <a:endParaRPr lang="en-US"/>
          </a:p>
        </p:txBody>
      </p:sp>
      <p:sp>
        <p:nvSpPr>
          <p:cNvPr id="15" name="Shape 12"/>
          <p:cNvSpPr/>
          <p:nvPr/>
        </p:nvSpPr>
        <p:spPr>
          <a:xfrm>
            <a:off x="320040" y="3337560"/>
            <a:ext cx="3840480" cy="96012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3"/>
          <p:cNvSpPr/>
          <p:nvPr/>
        </p:nvSpPr>
        <p:spPr>
          <a:xfrm>
            <a:off x="320040" y="3337560"/>
            <a:ext cx="64008" cy="960120"/>
          </a:xfrm>
          <a:prstGeom prst="rect">
            <a:avLst/>
          </a:prstGeom>
          <a:solidFill>
            <a:srgbClr val="2A6049"/>
          </a:solidFill>
          <a:ln w="12700">
            <a:solidFill>
              <a:srgbClr val="2A6049"/>
            </a:solidFill>
            <a:prstDash val="solid"/>
          </a:ln>
        </p:spPr>
        <p:txBody>
          <a:bodyPr/>
          <a:lstStyle/>
          <a:p>
            <a:endParaRPr lang="en-US"/>
          </a:p>
        </p:txBody>
      </p:sp>
      <p:sp>
        <p:nvSpPr>
          <p:cNvPr id="17" name="Text 14"/>
          <p:cNvSpPr/>
          <p:nvPr/>
        </p:nvSpPr>
        <p:spPr>
          <a:xfrm>
            <a:off x="448056" y="3429000"/>
            <a:ext cx="361188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Key differentiators</a:t>
            </a:r>
            <a:endParaRPr lang="en-US" sz="1100"/>
          </a:p>
        </p:txBody>
      </p:sp>
      <p:sp>
        <p:nvSpPr>
          <p:cNvPr id="18" name="Text 15"/>
          <p:cNvSpPr/>
          <p:nvPr/>
        </p:nvSpPr>
        <p:spPr>
          <a:xfrm>
            <a:off x="448056" y="3666744"/>
            <a:ext cx="3611880" cy="457200"/>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List 2–3 specific advantages over existing alternatives. Be concrete — 'faster,' 'cheaper,' or 'reaches a new population' is more compelling than 'innovative.'</a:t>
            </a:r>
            <a:endParaRPr lang="en-US" sz="950"/>
          </a:p>
        </p:txBody>
      </p:sp>
      <p:sp>
        <p:nvSpPr>
          <p:cNvPr id="19" name="Shape 16"/>
          <p:cNvSpPr/>
          <p:nvPr/>
        </p:nvSpPr>
        <p:spPr>
          <a:xfrm>
            <a:off x="448056" y="4169664"/>
            <a:ext cx="3584448" cy="9144"/>
          </a:xfrm>
          <a:prstGeom prst="rect">
            <a:avLst/>
          </a:prstGeom>
          <a:solidFill>
            <a:srgbClr val="E2E2DC"/>
          </a:solidFill>
          <a:ln w="12700">
            <a:solidFill>
              <a:srgbClr val="E2E2DC"/>
            </a:solidFill>
            <a:prstDash val="solid"/>
          </a:ln>
        </p:spPr>
        <p:txBody>
          <a:bodyPr/>
          <a:lstStyle/>
          <a:p>
            <a:endParaRPr lang="en-US"/>
          </a:p>
        </p:txBody>
      </p:sp>
      <p:sp>
        <p:nvSpPr>
          <p:cNvPr id="20" name="Shape 17"/>
          <p:cNvSpPr/>
          <p:nvPr/>
        </p:nvSpPr>
        <p:spPr>
          <a:xfrm>
            <a:off x="4343400" y="1691640"/>
            <a:ext cx="4434840" cy="2148840"/>
          </a:xfrm>
          <a:prstGeom prst="rect">
            <a:avLst/>
          </a:prstGeom>
          <a:solidFill>
            <a:srgbClr val="E2E2DC"/>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1" name="Text 18"/>
          <p:cNvSpPr/>
          <p:nvPr/>
        </p:nvSpPr>
        <p:spPr>
          <a:xfrm>
            <a:off x="4434840" y="1920240"/>
            <a:ext cx="4251960" cy="1737360"/>
          </a:xfrm>
          <a:prstGeom prst="rect">
            <a:avLst/>
          </a:prstGeom>
          <a:noFill/>
          <a:ln/>
        </p:spPr>
        <p:txBody>
          <a:bodyPr wrap="square" lIns="0" tIns="0" rIns="0" bIns="0" rtlCol="0" anchor="ctr"/>
          <a:lstStyle/>
          <a:p>
            <a:pPr marL="0" indent="0" algn="ctr">
              <a:buNone/>
            </a:pPr>
            <a:r>
              <a:rPr lang="en-US" sz="1000" i="1">
                <a:solidFill>
                  <a:srgbClr val="999999"/>
                </a:solidFill>
                <a:latin typeface="Calibri" pitchFamily="34" charset="0"/>
                <a:ea typeface="Calibri" pitchFamily="34" charset="-122"/>
                <a:cs typeface="Calibri" pitchFamily="34" charset="-120"/>
              </a:rPr>
              <a:t>ADD AN IMAGE OR DIAGRAM HERE</a:t>
            </a:r>
            <a:endParaRPr lang="en-US" sz="1000"/>
          </a:p>
          <a:p>
            <a:pPr marL="0" indent="0" algn="ctr">
              <a:buNone/>
            </a:pPr>
            <a:endParaRPr lang="en-US" sz="1000"/>
          </a:p>
          <a:p>
            <a:pPr marL="0" indent="0" algn="ctr">
              <a:buNone/>
            </a:pPr>
            <a:r>
              <a:rPr lang="en-US" sz="1000" i="1">
                <a:solidFill>
                  <a:srgbClr val="999999"/>
                </a:solidFill>
                <a:latin typeface="Calibri" pitchFamily="34" charset="0"/>
                <a:ea typeface="Calibri" pitchFamily="34" charset="-122"/>
                <a:cs typeface="Calibri" pitchFamily="34" charset="-120"/>
              </a:rPr>
              <a:t>Prototype photo, schematic, process diagram,</a:t>
            </a:r>
            <a:endParaRPr lang="en-US" sz="1000"/>
          </a:p>
          <a:p>
            <a:pPr marL="0" indent="0" algn="ctr">
              <a:buNone/>
            </a:pPr>
            <a:r>
              <a:rPr lang="en-US" sz="1000" i="1">
                <a:solidFill>
                  <a:srgbClr val="999999"/>
                </a:solidFill>
                <a:latin typeface="Calibri" pitchFamily="34" charset="0"/>
                <a:ea typeface="Calibri" pitchFamily="34" charset="-122"/>
                <a:cs typeface="Calibri" pitchFamily="34" charset="-120"/>
              </a:rPr>
              <a:t>screenshot, or visual of your innovation.</a:t>
            </a:r>
            <a:endParaRPr lang="en-US" sz="1000"/>
          </a:p>
          <a:p>
            <a:pPr marL="0" indent="0" algn="ctr">
              <a:buNone/>
            </a:pPr>
            <a:r>
              <a:rPr lang="en-US" sz="1000" i="1">
                <a:solidFill>
                  <a:srgbClr val="999999"/>
                </a:solidFill>
                <a:latin typeface="Calibri" pitchFamily="34" charset="0"/>
                <a:ea typeface="Calibri" pitchFamily="34" charset="-122"/>
                <a:cs typeface="Calibri" pitchFamily="34" charset="-120"/>
              </a:rPr>
              <a:t>(Delete this box if not applicable.)</a:t>
            </a:r>
            <a:endParaRPr lang="en-US" sz="1000"/>
          </a:p>
        </p:txBody>
      </p:sp>
      <p:sp>
        <p:nvSpPr>
          <p:cNvPr id="22" name="Shape 19"/>
          <p:cNvSpPr/>
          <p:nvPr/>
        </p:nvSpPr>
        <p:spPr>
          <a:xfrm>
            <a:off x="4343400" y="3913632"/>
            <a:ext cx="2103120" cy="566928"/>
          </a:xfrm>
          <a:prstGeom prst="rect">
            <a:avLst/>
          </a:prstGeom>
          <a:solidFill>
            <a:srgbClr val="154733"/>
          </a:solidFill>
          <a:ln w="12700">
            <a:solidFill>
              <a:srgbClr val="154733"/>
            </a:solidFill>
            <a:prstDash val="solid"/>
          </a:ln>
          <a:effectLst>
            <a:outerShdw blurRad="101600" dist="38100" dir="8100000" algn="bl" rotWithShape="0">
              <a:srgbClr val="000000">
                <a:alpha val="12000"/>
              </a:srgbClr>
            </a:outerShdw>
          </a:effectLst>
        </p:spPr>
        <p:txBody>
          <a:bodyPr/>
          <a:lstStyle/>
          <a:p>
            <a:endParaRPr lang="en-US"/>
          </a:p>
        </p:txBody>
      </p:sp>
      <p:sp>
        <p:nvSpPr>
          <p:cNvPr id="23" name="Text 20"/>
          <p:cNvSpPr/>
          <p:nvPr/>
        </p:nvSpPr>
        <p:spPr>
          <a:xfrm>
            <a:off x="4434840" y="3950208"/>
            <a:ext cx="1920240" cy="201168"/>
          </a:xfrm>
          <a:prstGeom prst="rect">
            <a:avLst/>
          </a:prstGeom>
          <a:noFill/>
          <a:ln/>
        </p:spPr>
        <p:txBody>
          <a:bodyPr wrap="square" lIns="0" tIns="0" rIns="0" bIns="0" rtlCol="0" anchor="ctr"/>
          <a:lstStyle/>
          <a:p>
            <a:pPr marL="0" indent="0">
              <a:buNone/>
            </a:pPr>
            <a:r>
              <a:rPr lang="en-US" sz="800" b="1" kern="0" spc="100">
                <a:solidFill>
                  <a:srgbClr val="FEE123"/>
                </a:solidFill>
                <a:latin typeface="Calibri" pitchFamily="34" charset="0"/>
                <a:ea typeface="Calibri" pitchFamily="34" charset="-122"/>
                <a:cs typeface="Calibri" pitchFamily="34" charset="-120"/>
              </a:rPr>
              <a:t>CURRENT STAGE</a:t>
            </a:r>
            <a:endParaRPr lang="en-US" sz="800"/>
          </a:p>
        </p:txBody>
      </p:sp>
      <p:sp>
        <p:nvSpPr>
          <p:cNvPr id="24" name="Text 21"/>
          <p:cNvSpPr/>
          <p:nvPr/>
        </p:nvSpPr>
        <p:spPr>
          <a:xfrm>
            <a:off x="4434840" y="4142232"/>
            <a:ext cx="1920240" cy="292608"/>
          </a:xfrm>
          <a:prstGeom prst="rect">
            <a:avLst/>
          </a:prstGeom>
          <a:noFill/>
          <a:ln/>
        </p:spPr>
        <p:txBody>
          <a:bodyPr wrap="square" lIns="0" tIns="0" rIns="0" bIns="0" rtlCol="0" anchor="ctr"/>
          <a:lstStyle/>
          <a:p>
            <a:pPr marL="0" indent="0">
              <a:buNone/>
            </a:pPr>
            <a:r>
              <a:rPr lang="en-US" sz="850" i="1">
                <a:solidFill>
                  <a:srgbClr val="FFFFFF"/>
                </a:solidFill>
                <a:latin typeface="Calibri" pitchFamily="34" charset="0"/>
                <a:ea typeface="Calibri" pitchFamily="34" charset="-122"/>
                <a:cs typeface="Calibri" pitchFamily="34" charset="-120"/>
              </a:rPr>
              <a:t>Select: Exploration / Applied Research /</a:t>
            </a:r>
            <a:endParaRPr lang="en-US" sz="850"/>
          </a:p>
          <a:p>
            <a:pPr marL="0" indent="0">
              <a:buNone/>
            </a:pPr>
            <a:r>
              <a:rPr lang="en-US" sz="850" i="1">
                <a:solidFill>
                  <a:srgbClr val="FFFFFF"/>
                </a:solidFill>
                <a:latin typeface="Calibri" pitchFamily="34" charset="0"/>
                <a:ea typeface="Calibri" pitchFamily="34" charset="-122"/>
                <a:cs typeface="Calibri" pitchFamily="34" charset="-120"/>
              </a:rPr>
              <a:t>Prototyping / Customer Validation / etc. see Notes</a:t>
            </a:r>
            <a:endParaRPr lang="en-US" sz="850"/>
          </a:p>
        </p:txBody>
      </p:sp>
      <p:sp>
        <p:nvSpPr>
          <p:cNvPr id="25" name="Shape 22"/>
          <p:cNvSpPr/>
          <p:nvPr/>
        </p:nvSpPr>
        <p:spPr>
          <a:xfrm>
            <a:off x="6583680" y="3913632"/>
            <a:ext cx="2194560" cy="566928"/>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6" name="Text 23"/>
          <p:cNvSpPr/>
          <p:nvPr/>
        </p:nvSpPr>
        <p:spPr>
          <a:xfrm>
            <a:off x="6675120" y="3950208"/>
            <a:ext cx="2011680" cy="201168"/>
          </a:xfrm>
          <a:prstGeom prst="rect">
            <a:avLst/>
          </a:prstGeom>
          <a:noFill/>
          <a:ln/>
        </p:spPr>
        <p:txBody>
          <a:bodyPr wrap="square" lIns="0" tIns="0" rIns="0" bIns="0" rtlCol="0" anchor="ctr"/>
          <a:lstStyle/>
          <a:p>
            <a:pPr marL="0" indent="0">
              <a:buNone/>
            </a:pPr>
            <a:r>
              <a:rPr lang="en-US" sz="800" b="1" kern="0" spc="50">
                <a:solidFill>
                  <a:srgbClr val="154733"/>
                </a:solidFill>
                <a:latin typeface="Calibri" pitchFamily="34" charset="0"/>
                <a:ea typeface="Calibri" pitchFamily="34" charset="-122"/>
                <a:cs typeface="Calibri" pitchFamily="34" charset="-120"/>
              </a:rPr>
              <a:t>INNOVATION DISCLOSURE #</a:t>
            </a:r>
            <a:endParaRPr lang="en-US" sz="800"/>
          </a:p>
        </p:txBody>
      </p:sp>
      <p:sp>
        <p:nvSpPr>
          <p:cNvPr id="27" name="Text 24"/>
          <p:cNvSpPr/>
          <p:nvPr/>
        </p:nvSpPr>
        <p:spPr>
          <a:xfrm>
            <a:off x="6675120" y="4142232"/>
            <a:ext cx="2011680" cy="292608"/>
          </a:xfrm>
          <a:prstGeom prst="rect">
            <a:avLst/>
          </a:prstGeom>
          <a:noFill/>
          <a:ln/>
        </p:spPr>
        <p:txBody>
          <a:bodyPr wrap="square" lIns="0" tIns="0" rIns="0" bIns="0" rtlCol="0" anchor="ctr"/>
          <a:lstStyle/>
          <a:p>
            <a:pPr marL="0" indent="0">
              <a:buNone/>
            </a:pPr>
            <a:r>
              <a:rPr lang="en-US" sz="850" i="1">
                <a:solidFill>
                  <a:srgbClr val="888888"/>
                </a:solidFill>
                <a:latin typeface="Calibri" pitchFamily="34" charset="0"/>
                <a:ea typeface="Calibri" pitchFamily="34" charset="-122"/>
                <a:cs typeface="Calibri" pitchFamily="34" charset="-120"/>
              </a:rPr>
              <a:t>[IIT disclosure number or 'in progress']</a:t>
            </a:r>
            <a:endParaRPr lang="en-US" sz="85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WHO WILL USE THIS &amp; WHAT DO THEY SAY?</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Customer and market validation — even early evidence matters</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6 / 9</a:t>
            </a:r>
            <a:endParaRPr lang="en-US" sz="900"/>
          </a:p>
        </p:txBody>
      </p:sp>
      <p:pic>
        <p:nvPicPr>
          <p:cNvPr id="9" name="Image 0" descr="preencoded.png"/>
          <p:cNvPicPr>
            <a:picLocks noChangeAspect="1"/>
          </p:cNvPicPr>
          <p:nvPr/>
        </p:nvPicPr>
        <p:blipFill>
          <a:blip r:embed="rId4"/>
          <a:stretch>
            <a:fillRect/>
          </a:stretch>
        </p:blipFill>
        <p:spPr>
          <a:xfrm>
            <a:off x="274320" y="1024128"/>
            <a:ext cx="594360" cy="594360"/>
          </a:xfrm>
          <a:prstGeom prst="rect">
            <a:avLst/>
          </a:prstGeom>
        </p:spPr>
      </p:pic>
      <p:sp>
        <p:nvSpPr>
          <p:cNvPr id="10" name="Shape 7"/>
          <p:cNvSpPr/>
          <p:nvPr/>
        </p:nvSpPr>
        <p:spPr>
          <a:xfrm>
            <a:off x="320040" y="1691640"/>
            <a:ext cx="2971800" cy="118872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691640"/>
            <a:ext cx="64008" cy="1188720"/>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48056" y="1783080"/>
            <a:ext cx="274320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Who is your end user or customer?</a:t>
            </a:r>
            <a:endParaRPr lang="en-US" sz="1100"/>
          </a:p>
        </p:txBody>
      </p:sp>
      <p:sp>
        <p:nvSpPr>
          <p:cNvPr id="13" name="Text 10"/>
          <p:cNvSpPr/>
          <p:nvPr/>
        </p:nvSpPr>
        <p:spPr>
          <a:xfrm>
            <a:off x="448056" y="2020824"/>
            <a:ext cx="2743200" cy="685800"/>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Be specific: a type of organization, practitioner, community, or sector. 'Everyone' is not an answer. E.g.: rural school districts, oncology practices, municipal water utilities, independent game studios.</a:t>
            </a:r>
            <a:endParaRPr lang="en-US" sz="950"/>
          </a:p>
        </p:txBody>
      </p:sp>
      <p:sp>
        <p:nvSpPr>
          <p:cNvPr id="14" name="Shape 11"/>
          <p:cNvSpPr/>
          <p:nvPr/>
        </p:nvSpPr>
        <p:spPr>
          <a:xfrm>
            <a:off x="448056" y="2752344"/>
            <a:ext cx="2715768" cy="9144"/>
          </a:xfrm>
          <a:prstGeom prst="rect">
            <a:avLst/>
          </a:prstGeom>
          <a:solidFill>
            <a:srgbClr val="E2E2DC"/>
          </a:solidFill>
          <a:ln w="12700">
            <a:solidFill>
              <a:srgbClr val="E2E2DC"/>
            </a:solidFill>
            <a:prstDash val="solid"/>
          </a:ln>
        </p:spPr>
        <p:txBody>
          <a:bodyPr/>
          <a:lstStyle/>
          <a:p>
            <a:endParaRPr lang="en-US"/>
          </a:p>
        </p:txBody>
      </p:sp>
      <p:sp>
        <p:nvSpPr>
          <p:cNvPr id="15" name="Shape 12"/>
          <p:cNvSpPr/>
          <p:nvPr/>
        </p:nvSpPr>
        <p:spPr>
          <a:xfrm>
            <a:off x="320040" y="2971800"/>
            <a:ext cx="2971800" cy="1325880"/>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6" name="Shape 13"/>
          <p:cNvSpPr/>
          <p:nvPr/>
        </p:nvSpPr>
        <p:spPr>
          <a:xfrm>
            <a:off x="320040" y="2971800"/>
            <a:ext cx="64008" cy="1325880"/>
          </a:xfrm>
          <a:prstGeom prst="rect">
            <a:avLst/>
          </a:prstGeom>
          <a:solidFill>
            <a:srgbClr val="2A6049"/>
          </a:solidFill>
          <a:ln w="12700">
            <a:solidFill>
              <a:srgbClr val="2A6049"/>
            </a:solidFill>
            <a:prstDash val="solid"/>
          </a:ln>
        </p:spPr>
        <p:txBody>
          <a:bodyPr/>
          <a:lstStyle/>
          <a:p>
            <a:endParaRPr lang="en-US"/>
          </a:p>
        </p:txBody>
      </p:sp>
      <p:sp>
        <p:nvSpPr>
          <p:cNvPr id="17" name="Text 14"/>
          <p:cNvSpPr/>
          <p:nvPr/>
        </p:nvSpPr>
        <p:spPr>
          <a:xfrm>
            <a:off x="448056" y="3063240"/>
            <a:ext cx="274320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Estimated market or adoption potential</a:t>
            </a:r>
            <a:endParaRPr lang="en-US" sz="1100"/>
          </a:p>
        </p:txBody>
      </p:sp>
      <p:sp>
        <p:nvSpPr>
          <p:cNvPr id="18" name="Text 15"/>
          <p:cNvSpPr/>
          <p:nvPr/>
        </p:nvSpPr>
        <p:spPr>
          <a:xfrm>
            <a:off x="448056" y="3300984"/>
            <a:ext cx="2743200" cy="822960"/>
          </a:xfrm>
          <a:prstGeom prst="rect">
            <a:avLst/>
          </a:prstGeom>
          <a:noFill/>
          <a:ln/>
        </p:spPr>
        <p:txBody>
          <a:bodyPr wrap="square" lIns="0" tIns="0" rIns="0" bIns="0" rtlCol="0" anchor="ctr"/>
          <a:lstStyle/>
          <a:p>
            <a:pPr marL="0" indent="0">
              <a:buNone/>
            </a:pPr>
            <a:r>
              <a:rPr lang="en-US" sz="950" i="1" dirty="0">
                <a:solidFill>
                  <a:srgbClr val="888888"/>
                </a:solidFill>
                <a:latin typeface="Calibri" pitchFamily="34" charset="0"/>
                <a:ea typeface="Calibri" pitchFamily="34" charset="-122"/>
                <a:cs typeface="Calibri" pitchFamily="34" charset="-120"/>
              </a:rPr>
              <a:t>How many users or organizations could benefit? Use AI with valid citations to gather and synthesize market research.</a:t>
            </a:r>
            <a:endParaRPr lang="en-US" sz="950" dirty="0"/>
          </a:p>
        </p:txBody>
      </p:sp>
      <p:sp>
        <p:nvSpPr>
          <p:cNvPr id="19" name="Shape 16"/>
          <p:cNvSpPr/>
          <p:nvPr/>
        </p:nvSpPr>
        <p:spPr>
          <a:xfrm>
            <a:off x="448056" y="4169664"/>
            <a:ext cx="2715768" cy="9144"/>
          </a:xfrm>
          <a:prstGeom prst="rect">
            <a:avLst/>
          </a:prstGeom>
          <a:solidFill>
            <a:srgbClr val="E2E2DC"/>
          </a:solidFill>
          <a:ln w="12700">
            <a:solidFill>
              <a:srgbClr val="E2E2DC"/>
            </a:solidFill>
            <a:prstDash val="solid"/>
          </a:ln>
        </p:spPr>
        <p:txBody>
          <a:bodyPr/>
          <a:lstStyle/>
          <a:p>
            <a:endParaRPr lang="en-US"/>
          </a:p>
        </p:txBody>
      </p:sp>
      <p:sp>
        <p:nvSpPr>
          <p:cNvPr id="20" name="Shape 17"/>
          <p:cNvSpPr/>
          <p:nvPr/>
        </p:nvSpPr>
        <p:spPr>
          <a:xfrm>
            <a:off x="3474720" y="1691640"/>
            <a:ext cx="5349240" cy="2606040"/>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lIns="91440" tIns="45720" rIns="91440" bIns="45720" anchor="t"/>
          <a:lstStyle/>
          <a:p>
            <a:endParaRPr lang="en-US">
              <a:ea typeface="Calibri"/>
              <a:cs typeface="Calibri"/>
            </a:endParaRPr>
          </a:p>
        </p:txBody>
      </p:sp>
      <p:sp>
        <p:nvSpPr>
          <p:cNvPr id="21" name="Shape 18"/>
          <p:cNvSpPr/>
          <p:nvPr/>
        </p:nvSpPr>
        <p:spPr>
          <a:xfrm>
            <a:off x="3474720" y="1691640"/>
            <a:ext cx="64008" cy="2606040"/>
          </a:xfrm>
          <a:prstGeom prst="rect">
            <a:avLst/>
          </a:prstGeom>
          <a:solidFill>
            <a:srgbClr val="FEE123"/>
          </a:solidFill>
          <a:ln w="12700">
            <a:solidFill>
              <a:srgbClr val="FEE123"/>
            </a:solidFill>
            <a:prstDash val="solid"/>
          </a:ln>
        </p:spPr>
        <p:txBody>
          <a:bodyPr/>
          <a:lstStyle/>
          <a:p>
            <a:endParaRPr lang="en-US"/>
          </a:p>
        </p:txBody>
      </p:sp>
      <p:sp>
        <p:nvSpPr>
          <p:cNvPr id="22" name="Text 19"/>
          <p:cNvSpPr/>
          <p:nvPr/>
        </p:nvSpPr>
        <p:spPr>
          <a:xfrm>
            <a:off x="3630168" y="1764792"/>
            <a:ext cx="5029200" cy="256032"/>
          </a:xfrm>
          <a:prstGeom prst="rect">
            <a:avLst/>
          </a:prstGeom>
          <a:noFill/>
          <a:ln/>
        </p:spPr>
        <p:txBody>
          <a:bodyPr wrap="square" lIns="0" tIns="0" rIns="0" bIns="0" rtlCol="0" anchor="ctr"/>
          <a:lstStyle/>
          <a:p>
            <a:r>
              <a:rPr lang="en-US" sz="900" b="1" kern="0" spc="100" dirty="0">
                <a:solidFill>
                  <a:srgbClr val="154733"/>
                </a:solidFill>
                <a:latin typeface="Calibri"/>
                <a:ea typeface="Calibri"/>
                <a:cs typeface="Calibri"/>
              </a:rPr>
              <a:t>EVIDENCE OF INTEREST OR DEMAND</a:t>
            </a:r>
            <a:endParaRPr lang="en-US" sz="900" dirty="0"/>
          </a:p>
        </p:txBody>
      </p:sp>
      <p:sp>
        <p:nvSpPr>
          <p:cNvPr id="23" name="Shape 20"/>
          <p:cNvSpPr/>
          <p:nvPr/>
        </p:nvSpPr>
        <p:spPr>
          <a:xfrm>
            <a:off x="3630168" y="2075688"/>
            <a:ext cx="5029200" cy="621792"/>
          </a:xfrm>
          <a:prstGeom prst="rect">
            <a:avLst/>
          </a:prstGeom>
          <a:solidFill>
            <a:srgbClr val="F5F5F0"/>
          </a:solidFill>
          <a:ln w="12700">
            <a:solidFill>
              <a:srgbClr val="E2E2DC"/>
            </a:solidFill>
            <a:prstDash val="solid"/>
          </a:ln>
        </p:spPr>
        <p:txBody>
          <a:bodyPr/>
          <a:lstStyle/>
          <a:p>
            <a:endParaRPr lang="en-US"/>
          </a:p>
        </p:txBody>
      </p:sp>
      <p:sp>
        <p:nvSpPr>
          <p:cNvPr id="24" name="Text 21"/>
          <p:cNvSpPr/>
          <p:nvPr/>
        </p:nvSpPr>
        <p:spPr>
          <a:xfrm>
            <a:off x="3721608" y="2130552"/>
            <a:ext cx="4846320" cy="201168"/>
          </a:xfrm>
          <a:prstGeom prst="rect">
            <a:avLst/>
          </a:prstGeom>
          <a:noFill/>
          <a:ln/>
        </p:spPr>
        <p:txBody>
          <a:bodyPr wrap="square" lIns="0" tIns="0" rIns="0" bIns="0" rtlCol="0" anchor="ctr"/>
          <a:lstStyle/>
          <a:p>
            <a:pPr marL="0" indent="0">
              <a:buNone/>
            </a:pPr>
            <a:r>
              <a:rPr lang="en-US" sz="950" b="1">
                <a:solidFill>
                  <a:srgbClr val="4A4A4A"/>
                </a:solidFill>
                <a:latin typeface="Calibri" pitchFamily="34" charset="0"/>
                <a:ea typeface="Calibri" pitchFamily="34" charset="-122"/>
                <a:cs typeface="Calibri" pitchFamily="34" charset="-120"/>
              </a:rPr>
              <a:t>Customer discovery conversations</a:t>
            </a:r>
            <a:endParaRPr lang="en-US" sz="950"/>
          </a:p>
        </p:txBody>
      </p:sp>
      <p:sp>
        <p:nvSpPr>
          <p:cNvPr id="25" name="Text 22"/>
          <p:cNvSpPr/>
          <p:nvPr/>
        </p:nvSpPr>
        <p:spPr>
          <a:xfrm>
            <a:off x="3721608" y="2331720"/>
            <a:ext cx="4846320" cy="310896"/>
          </a:xfrm>
          <a:prstGeom prst="rect">
            <a:avLst/>
          </a:prstGeom>
          <a:noFill/>
          <a:ln/>
        </p:spPr>
        <p:txBody>
          <a:bodyPr wrap="square" lIns="0" tIns="0" rIns="0" bIns="0" rtlCol="0" anchor="ctr"/>
          <a:lstStyle/>
          <a:p>
            <a:pPr marL="0" indent="0">
              <a:buNone/>
            </a:pPr>
            <a:r>
              <a:rPr lang="en-US" sz="900" i="1">
                <a:solidFill>
                  <a:srgbClr val="888888"/>
                </a:solidFill>
                <a:latin typeface="Calibri" pitchFamily="34" charset="0"/>
                <a:ea typeface="Calibri" pitchFamily="34" charset="-122"/>
                <a:cs typeface="Calibri" pitchFamily="34" charset="-120"/>
              </a:rPr>
              <a:t>Ex: '8 of 10 school counselors we interviewed said they would pay for a tool that does X.'</a:t>
            </a:r>
            <a:endParaRPr lang="en-US" sz="900"/>
          </a:p>
        </p:txBody>
      </p:sp>
      <p:sp>
        <p:nvSpPr>
          <p:cNvPr id="26" name="Shape 23"/>
          <p:cNvSpPr/>
          <p:nvPr/>
        </p:nvSpPr>
        <p:spPr>
          <a:xfrm>
            <a:off x="3630168" y="2779776"/>
            <a:ext cx="5029200" cy="621792"/>
          </a:xfrm>
          <a:prstGeom prst="rect">
            <a:avLst/>
          </a:prstGeom>
          <a:solidFill>
            <a:srgbClr val="F5F5F0"/>
          </a:solidFill>
          <a:ln w="12700">
            <a:solidFill>
              <a:srgbClr val="E2E2DC"/>
            </a:solidFill>
            <a:prstDash val="solid"/>
          </a:ln>
        </p:spPr>
        <p:txBody>
          <a:bodyPr/>
          <a:lstStyle/>
          <a:p>
            <a:endParaRPr lang="en-US"/>
          </a:p>
        </p:txBody>
      </p:sp>
      <p:sp>
        <p:nvSpPr>
          <p:cNvPr id="27" name="Text 24"/>
          <p:cNvSpPr/>
          <p:nvPr/>
        </p:nvSpPr>
        <p:spPr>
          <a:xfrm>
            <a:off x="3721608" y="2834640"/>
            <a:ext cx="4846320" cy="201168"/>
          </a:xfrm>
          <a:prstGeom prst="rect">
            <a:avLst/>
          </a:prstGeom>
          <a:noFill/>
          <a:ln/>
        </p:spPr>
        <p:txBody>
          <a:bodyPr wrap="square" lIns="0" tIns="0" rIns="0" bIns="0" rtlCol="0" anchor="ctr"/>
          <a:lstStyle/>
          <a:p>
            <a:pPr marL="0" indent="0">
              <a:buNone/>
            </a:pPr>
            <a:r>
              <a:rPr lang="en-US" sz="950" b="1">
                <a:solidFill>
                  <a:srgbClr val="4A4A4A"/>
                </a:solidFill>
                <a:latin typeface="Calibri" pitchFamily="34" charset="0"/>
                <a:ea typeface="Calibri" pitchFamily="34" charset="-122"/>
                <a:cs typeface="Calibri" pitchFamily="34" charset="-120"/>
              </a:rPr>
              <a:t>Letters of support / industry feedback</a:t>
            </a:r>
            <a:endParaRPr lang="en-US" sz="950"/>
          </a:p>
        </p:txBody>
      </p:sp>
      <p:sp>
        <p:nvSpPr>
          <p:cNvPr id="28" name="Text 25"/>
          <p:cNvSpPr/>
          <p:nvPr/>
        </p:nvSpPr>
        <p:spPr>
          <a:xfrm>
            <a:off x="3721608" y="3035808"/>
            <a:ext cx="4846320" cy="310896"/>
          </a:xfrm>
          <a:prstGeom prst="rect">
            <a:avLst/>
          </a:prstGeom>
          <a:noFill/>
          <a:ln/>
        </p:spPr>
        <p:txBody>
          <a:bodyPr wrap="square" lIns="0" tIns="0" rIns="0" bIns="0" rtlCol="0" anchor="ctr"/>
          <a:lstStyle/>
          <a:p>
            <a:pPr marL="0" indent="0">
              <a:buNone/>
            </a:pPr>
            <a:r>
              <a:rPr lang="en-US" sz="900" i="1">
                <a:solidFill>
                  <a:srgbClr val="888888"/>
                </a:solidFill>
                <a:latin typeface="Calibri" pitchFamily="34" charset="0"/>
                <a:ea typeface="Calibri" pitchFamily="34" charset="-122"/>
                <a:cs typeface="Calibri" pitchFamily="34" charset="-120"/>
              </a:rPr>
              <a:t>Ex: Quote from a potential partner, investor, or end user. Letters can be included in an appendix.</a:t>
            </a:r>
            <a:endParaRPr lang="en-US" sz="900"/>
          </a:p>
        </p:txBody>
      </p:sp>
      <p:sp>
        <p:nvSpPr>
          <p:cNvPr id="29" name="Shape 26"/>
          <p:cNvSpPr/>
          <p:nvPr/>
        </p:nvSpPr>
        <p:spPr>
          <a:xfrm>
            <a:off x="3630168" y="3483864"/>
            <a:ext cx="5029200" cy="621792"/>
          </a:xfrm>
          <a:prstGeom prst="rect">
            <a:avLst/>
          </a:prstGeom>
          <a:solidFill>
            <a:srgbClr val="F5F5F0"/>
          </a:solidFill>
          <a:ln w="12700">
            <a:solidFill>
              <a:srgbClr val="E2E2DC"/>
            </a:solidFill>
            <a:prstDash val="solid"/>
          </a:ln>
        </p:spPr>
        <p:txBody>
          <a:bodyPr/>
          <a:lstStyle/>
          <a:p>
            <a:endParaRPr lang="en-US"/>
          </a:p>
        </p:txBody>
      </p:sp>
      <p:sp>
        <p:nvSpPr>
          <p:cNvPr id="30" name="Text 27"/>
          <p:cNvSpPr/>
          <p:nvPr/>
        </p:nvSpPr>
        <p:spPr>
          <a:xfrm>
            <a:off x="3721608" y="3538728"/>
            <a:ext cx="4846320" cy="201168"/>
          </a:xfrm>
          <a:prstGeom prst="rect">
            <a:avLst/>
          </a:prstGeom>
          <a:noFill/>
          <a:ln/>
        </p:spPr>
        <p:txBody>
          <a:bodyPr wrap="square" lIns="0" tIns="0" rIns="0" bIns="0" rtlCol="0" anchor="ctr"/>
          <a:lstStyle/>
          <a:p>
            <a:pPr marL="0" indent="0">
              <a:buNone/>
            </a:pPr>
            <a:r>
              <a:rPr lang="en-US" sz="950" b="1">
                <a:solidFill>
                  <a:srgbClr val="4A4A4A"/>
                </a:solidFill>
                <a:latin typeface="Calibri" pitchFamily="34" charset="0"/>
                <a:ea typeface="Calibri" pitchFamily="34" charset="-122"/>
                <a:cs typeface="Calibri" pitchFamily="34" charset="-120"/>
              </a:rPr>
              <a:t>Market data or published research</a:t>
            </a:r>
            <a:endParaRPr lang="en-US" sz="950"/>
          </a:p>
        </p:txBody>
      </p:sp>
      <p:sp>
        <p:nvSpPr>
          <p:cNvPr id="31" name="Text 28"/>
          <p:cNvSpPr/>
          <p:nvPr/>
        </p:nvSpPr>
        <p:spPr>
          <a:xfrm>
            <a:off x="3721608" y="3739896"/>
            <a:ext cx="4846320" cy="310896"/>
          </a:xfrm>
          <a:prstGeom prst="rect">
            <a:avLst/>
          </a:prstGeom>
          <a:noFill/>
          <a:ln/>
        </p:spPr>
        <p:txBody>
          <a:bodyPr wrap="square" lIns="0" tIns="0" rIns="0" bIns="0" rtlCol="0" anchor="ctr"/>
          <a:lstStyle/>
          <a:p>
            <a:pPr marL="0" indent="0">
              <a:buNone/>
            </a:pPr>
            <a:r>
              <a:rPr lang="en-US" sz="900" i="1">
                <a:solidFill>
                  <a:srgbClr val="888888"/>
                </a:solidFill>
                <a:latin typeface="Calibri" pitchFamily="34" charset="0"/>
                <a:ea typeface="Calibri" pitchFamily="34" charset="-122"/>
                <a:cs typeface="Calibri" pitchFamily="34" charset="-120"/>
              </a:rPr>
              <a:t>Ex: Market reports, peer-reviewed studies, or secondary sources that confirm demand. Hyperlink if possible.</a:t>
            </a:r>
            <a:endParaRPr lang="en-US" sz="900"/>
          </a:p>
        </p:txBody>
      </p:sp>
    </p:spTree>
  </p:cSld>
  <p:clrMapOvr>
    <a:masterClrMapping/>
  </p:clrMapOvr>
  <p:extLst>
    <p:ext uri="{6950BFC3-D8DA-4A85-94F7-54DA5524770B}">
      <p188:commentRel xmlns:p188="http://schemas.microsoft.com/office/powerpoint/2018/8/main" r:id="rId3"/>
    </p:ext>
  </p:extLst>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PROPOSED WORK &amp; MILESTONES</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What will you do with this funding, and what will it prove or produce?</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7 / 9</a:t>
            </a:r>
            <a:endParaRPr lang="en-US" sz="900"/>
          </a:p>
        </p:txBody>
      </p:sp>
      <p:pic>
        <p:nvPicPr>
          <p:cNvPr id="9" name="Image 0" descr="preencoded.png"/>
          <p:cNvPicPr>
            <a:picLocks noChangeAspect="1"/>
          </p:cNvPicPr>
          <p:nvPr/>
        </p:nvPicPr>
        <p:blipFill>
          <a:blip r:embed="rId3"/>
          <a:stretch>
            <a:fillRect/>
          </a:stretch>
        </p:blipFill>
        <p:spPr>
          <a:xfrm>
            <a:off x="274320" y="1024128"/>
            <a:ext cx="594360" cy="594360"/>
          </a:xfrm>
          <a:prstGeom prst="rect">
            <a:avLst/>
          </a:prstGeom>
        </p:spPr>
      </p:pic>
      <p:sp>
        <p:nvSpPr>
          <p:cNvPr id="10" name="Shape 7"/>
          <p:cNvSpPr/>
          <p:nvPr/>
        </p:nvSpPr>
        <p:spPr>
          <a:xfrm>
            <a:off x="320040" y="1691640"/>
            <a:ext cx="8503920" cy="749808"/>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691640"/>
            <a:ext cx="64008" cy="749808"/>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48056" y="1783080"/>
            <a:ext cx="827532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Summary of proposed work</a:t>
            </a:r>
            <a:endParaRPr lang="en-US" sz="1100"/>
          </a:p>
        </p:txBody>
      </p:sp>
      <p:sp>
        <p:nvSpPr>
          <p:cNvPr id="13" name="Text 10"/>
          <p:cNvSpPr/>
          <p:nvPr/>
        </p:nvSpPr>
        <p:spPr>
          <a:xfrm>
            <a:off x="448056" y="2020824"/>
            <a:ext cx="8275320" cy="246888"/>
          </a:xfrm>
          <a:prstGeom prst="rect">
            <a:avLst/>
          </a:prstGeom>
          <a:noFill/>
          <a:ln/>
        </p:spPr>
        <p:txBody>
          <a:bodyPr wrap="square" lIns="0" tIns="0" rIns="0" bIns="0" rtlCol="0" anchor="ctr"/>
          <a:lstStyle/>
          <a:p>
            <a:pPr marL="0" indent="0">
              <a:buNone/>
            </a:pPr>
            <a:r>
              <a:rPr lang="en-US" sz="950" i="1">
                <a:solidFill>
                  <a:srgbClr val="888888"/>
                </a:solidFill>
                <a:latin typeface="Calibri" pitchFamily="34" charset="0"/>
                <a:ea typeface="Calibri" pitchFamily="34" charset="-122"/>
                <a:cs typeface="Calibri" pitchFamily="34" charset="-120"/>
              </a:rPr>
              <a:t>In 2–3 sentences: what will you do during the performance period? Focus on activities that advance commercialization — not basic research. What does this funding enable that you cannot do with existing support?</a:t>
            </a:r>
            <a:endParaRPr lang="en-US" sz="950"/>
          </a:p>
        </p:txBody>
      </p:sp>
      <p:sp>
        <p:nvSpPr>
          <p:cNvPr id="14" name="Shape 11"/>
          <p:cNvSpPr/>
          <p:nvPr/>
        </p:nvSpPr>
        <p:spPr>
          <a:xfrm>
            <a:off x="448056" y="2313432"/>
            <a:ext cx="8247888" cy="9144"/>
          </a:xfrm>
          <a:prstGeom prst="rect">
            <a:avLst/>
          </a:prstGeom>
          <a:solidFill>
            <a:srgbClr val="E2E2DC"/>
          </a:solidFill>
          <a:ln w="12700">
            <a:solidFill>
              <a:srgbClr val="E2E2DC"/>
            </a:solidFill>
            <a:prstDash val="solid"/>
          </a:ln>
        </p:spPr>
        <p:txBody>
          <a:bodyPr/>
          <a:lstStyle/>
          <a:p>
            <a:endParaRPr lang="en-US"/>
          </a:p>
        </p:txBody>
      </p:sp>
      <p:sp>
        <p:nvSpPr>
          <p:cNvPr id="15" name="Text 12"/>
          <p:cNvSpPr/>
          <p:nvPr/>
        </p:nvSpPr>
        <p:spPr>
          <a:xfrm>
            <a:off x="320040" y="2532888"/>
            <a:ext cx="2743200" cy="228600"/>
          </a:xfrm>
          <a:prstGeom prst="rect">
            <a:avLst/>
          </a:prstGeom>
          <a:noFill/>
          <a:ln/>
        </p:spPr>
        <p:txBody>
          <a:bodyPr wrap="square" lIns="0" tIns="0" rIns="0" bIns="0" rtlCol="0" anchor="ctr"/>
          <a:lstStyle/>
          <a:p>
            <a:pPr marL="0" indent="0">
              <a:buNone/>
            </a:pPr>
            <a:r>
              <a:rPr lang="en-US" sz="900" b="1" kern="0" spc="150">
                <a:solidFill>
                  <a:srgbClr val="154733"/>
                </a:solidFill>
                <a:latin typeface="Calibri" pitchFamily="34" charset="0"/>
                <a:ea typeface="Calibri" pitchFamily="34" charset="-122"/>
                <a:cs typeface="Calibri" pitchFamily="34" charset="-120"/>
              </a:rPr>
              <a:t>MILESTONE TIMELINE</a:t>
            </a:r>
            <a:endParaRPr lang="en-US" sz="900"/>
          </a:p>
        </p:txBody>
      </p:sp>
      <p:sp>
        <p:nvSpPr>
          <p:cNvPr id="16" name="Text 13"/>
          <p:cNvSpPr/>
          <p:nvPr/>
        </p:nvSpPr>
        <p:spPr>
          <a:xfrm>
            <a:off x="3200400" y="2532888"/>
            <a:ext cx="5623560" cy="228600"/>
          </a:xfrm>
          <a:prstGeom prst="rect">
            <a:avLst/>
          </a:prstGeom>
          <a:noFill/>
          <a:ln/>
        </p:spPr>
        <p:txBody>
          <a:bodyPr wrap="square" lIns="0" tIns="0" rIns="0" bIns="0" rtlCol="0" anchor="ctr"/>
          <a:lstStyle/>
          <a:p>
            <a:pPr marL="0" indent="0">
              <a:buNone/>
            </a:pPr>
            <a:r>
              <a:rPr lang="en-US" sz="850" i="1">
                <a:solidFill>
                  <a:srgbClr val="888888"/>
                </a:solidFill>
                <a:latin typeface="Calibri" pitchFamily="34" charset="0"/>
                <a:ea typeface="Calibri" pitchFamily="34" charset="-122"/>
                <a:cs typeface="Calibri" pitchFamily="34" charset="-120"/>
              </a:rPr>
              <a:t>Milestones must be objectively measurable, commercially relevant, and tied to go/no-go decision points.</a:t>
            </a:r>
            <a:endParaRPr lang="en-US" sz="850"/>
          </a:p>
        </p:txBody>
      </p:sp>
      <p:graphicFrame>
        <p:nvGraphicFramePr>
          <p:cNvPr id="17" name="Table 0"/>
          <p:cNvGraphicFramePr>
            <a:graphicFrameLocks noGrp="1"/>
          </p:cNvGraphicFramePr>
          <p:nvPr>
            <p:extLst>
              <p:ext uri="{D42A27DB-BD31-4B8C-83A1-F6EECF244321}">
                <p14:modId xmlns:p14="http://schemas.microsoft.com/office/powerpoint/2010/main" val="2791227804"/>
              </p:ext>
            </p:extLst>
          </p:nvPr>
        </p:nvGraphicFramePr>
        <p:xfrm>
          <a:off x="320040" y="2798064"/>
          <a:ext cx="8503921" cy="1938530"/>
        </p:xfrm>
        <a:graphic>
          <a:graphicData uri="http://schemas.openxmlformats.org/drawingml/2006/table">
            <a:tbl>
              <a:tblPr/>
              <a:tblGrid>
                <a:gridCol w="503191">
                  <a:extLst>
                    <a:ext uri="{9D8B030D-6E8A-4147-A177-3AD203B41FA5}">
                      <a16:colId xmlns:a16="http://schemas.microsoft.com/office/drawing/2014/main" val="20000"/>
                    </a:ext>
                  </a:extLst>
                </a:gridCol>
                <a:gridCol w="2666910">
                  <a:extLst>
                    <a:ext uri="{9D8B030D-6E8A-4147-A177-3AD203B41FA5}">
                      <a16:colId xmlns:a16="http://schemas.microsoft.com/office/drawing/2014/main" val="20001"/>
                    </a:ext>
                  </a:extLst>
                </a:gridCol>
                <a:gridCol w="1660529">
                  <a:extLst>
                    <a:ext uri="{9D8B030D-6E8A-4147-A177-3AD203B41FA5}">
                      <a16:colId xmlns:a16="http://schemas.microsoft.com/office/drawing/2014/main" val="20002"/>
                    </a:ext>
                  </a:extLst>
                </a:gridCol>
                <a:gridCol w="2616591">
                  <a:extLst>
                    <a:ext uri="{9D8B030D-6E8A-4147-A177-3AD203B41FA5}">
                      <a16:colId xmlns:a16="http://schemas.microsoft.com/office/drawing/2014/main" val="20003"/>
                    </a:ext>
                  </a:extLst>
                </a:gridCol>
                <a:gridCol w="1056700">
                  <a:extLst>
                    <a:ext uri="{9D8B030D-6E8A-4147-A177-3AD203B41FA5}">
                      <a16:colId xmlns:a16="http://schemas.microsoft.com/office/drawing/2014/main" val="20004"/>
                    </a:ext>
                  </a:extLst>
                </a:gridCol>
              </a:tblGrid>
              <a:tr h="387706">
                <a:tc>
                  <a:txBody>
                    <a:bodyPr/>
                    <a:lstStyle/>
                    <a:p>
                      <a:pPr marL="0" indent="0">
                        <a:buNone/>
                      </a:pPr>
                      <a:r>
                        <a:rPr lang="en-US" sz="850" b="1">
                          <a:solidFill>
                            <a:srgbClr val="FFFFFF"/>
                          </a:solidFill>
                          <a:latin typeface="Calibri" pitchFamily="34" charset="0"/>
                          <a:ea typeface="Calibri" pitchFamily="34" charset="-122"/>
                          <a:cs typeface="Calibri" pitchFamily="34" charset="-120"/>
                        </a:rPr>
                        <a:t>Milestone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50" b="1">
                          <a:solidFill>
                            <a:srgbClr val="FFFFFF"/>
                          </a:solidFill>
                          <a:latin typeface="Calibri" pitchFamily="34" charset="0"/>
                          <a:ea typeface="Calibri" pitchFamily="34" charset="-122"/>
                          <a:cs typeface="Calibri" pitchFamily="34" charset="-120"/>
                        </a:rPr>
                        <a:t>Key Activity / Deliverable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50" b="1">
                          <a:solidFill>
                            <a:srgbClr val="FFFFFF"/>
                          </a:solidFill>
                          <a:latin typeface="Calibri" pitchFamily="34" charset="0"/>
                          <a:ea typeface="Calibri" pitchFamily="34" charset="-122"/>
                          <a:cs typeface="Calibri" pitchFamily="34" charset="-120"/>
                        </a:rPr>
                        <a:t>Who</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50" b="1">
                          <a:solidFill>
                            <a:srgbClr val="FFFFFF"/>
                          </a:solidFill>
                          <a:latin typeface="Calibri" pitchFamily="34" charset="0"/>
                          <a:ea typeface="Calibri" pitchFamily="34" charset="-122"/>
                          <a:cs typeface="Calibri" pitchFamily="34" charset="-120"/>
                        </a:rPr>
                        <a:t>Success looks like…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850" b="1">
                          <a:solidFill>
                            <a:srgbClr val="FFFFFF"/>
                          </a:solidFill>
                          <a:latin typeface="Calibri" pitchFamily="34" charset="0"/>
                          <a:ea typeface="Calibri" pitchFamily="34" charset="-122"/>
                          <a:cs typeface="Calibri" pitchFamily="34" charset="-120"/>
                        </a:rPr>
                        <a:t>Month(s)</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extLst>
                  <a:ext uri="{0D108BD9-81ED-4DB2-BD59-A6C34878D82A}">
                    <a16:rowId xmlns:a16="http://schemas.microsoft.com/office/drawing/2014/main" val="10000"/>
                  </a:ext>
                </a:extLst>
              </a:tr>
              <a:tr h="387706">
                <a:tc>
                  <a:txBody>
                    <a:bodyPr/>
                    <a:lstStyle/>
                    <a:p>
                      <a:pPr marL="0" indent="0">
                        <a:buNone/>
                      </a:pPr>
                      <a:r>
                        <a:rPr lang="en-US" sz="850" b="1">
                          <a:solidFill>
                            <a:srgbClr val="154733"/>
                          </a:solidFill>
                          <a:latin typeface="Calibri" pitchFamily="34" charset="0"/>
                          <a:ea typeface="Calibri" pitchFamily="34" charset="-122"/>
                          <a:cs typeface="Calibri" pitchFamily="34" charset="-120"/>
                        </a:rPr>
                        <a:t>1</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[Describe activity] Ex. Define requirements with vendor ABC</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[PI / Postdoc / Vendor]</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[Measurable outcome]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lgn="ctr">
                        <a:buNone/>
                      </a:pPr>
                      <a:r>
                        <a:rPr lang="en-US" sz="850">
                          <a:solidFill>
                            <a:schemeClr val="accent3"/>
                          </a:solidFill>
                          <a:latin typeface="Calibri" pitchFamily="34" charset="0"/>
                          <a:ea typeface="Calibri" pitchFamily="34" charset="-122"/>
                          <a:cs typeface="Calibri" pitchFamily="34" charset="-120"/>
                        </a:rPr>
                        <a:t>1–2</a:t>
                      </a:r>
                      <a:endParaRPr lang="en-US" sz="850">
                        <a:solidFill>
                          <a:schemeClr val="accent3"/>
                        </a:solidFill>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387706">
                <a:tc>
                  <a:txBody>
                    <a:bodyPr/>
                    <a:lstStyle/>
                    <a:p>
                      <a:pPr marL="0" indent="0">
                        <a:buNone/>
                      </a:pPr>
                      <a:r>
                        <a:rPr lang="en-US" sz="850" b="1">
                          <a:solidFill>
                            <a:srgbClr val="154733"/>
                          </a:solidFill>
                          <a:latin typeface="Calibri" pitchFamily="34" charset="0"/>
                          <a:ea typeface="Calibri" pitchFamily="34" charset="-122"/>
                          <a:cs typeface="Calibri" pitchFamily="34" charset="-120"/>
                        </a:rPr>
                        <a:t>2</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[Describe activity] Ex: Design and prototype by Vendor ABC</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[PI / Postdoc / Vendor]</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[Measurable outcome]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lgn="ctr">
                        <a:buNone/>
                      </a:pPr>
                      <a:r>
                        <a:rPr lang="en-US" sz="850">
                          <a:solidFill>
                            <a:schemeClr val="accent3"/>
                          </a:solidFill>
                          <a:latin typeface="Calibri" pitchFamily="34" charset="0"/>
                          <a:ea typeface="Calibri" pitchFamily="34" charset="-122"/>
                          <a:cs typeface="Calibri" pitchFamily="34" charset="-120"/>
                        </a:rPr>
                        <a:t>2–4</a:t>
                      </a:r>
                      <a:endParaRPr lang="en-US" sz="850">
                        <a:solidFill>
                          <a:schemeClr val="accent3"/>
                        </a:solidFill>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extLst>
                  <a:ext uri="{0D108BD9-81ED-4DB2-BD59-A6C34878D82A}">
                    <a16:rowId xmlns:a16="http://schemas.microsoft.com/office/drawing/2014/main" val="10002"/>
                  </a:ext>
                </a:extLst>
              </a:tr>
              <a:tr h="387706">
                <a:tc>
                  <a:txBody>
                    <a:bodyPr/>
                    <a:lstStyle/>
                    <a:p>
                      <a:pPr marL="0" indent="0">
                        <a:buNone/>
                      </a:pPr>
                      <a:r>
                        <a:rPr lang="en-US" sz="850" b="1">
                          <a:solidFill>
                            <a:srgbClr val="154733"/>
                          </a:solidFill>
                          <a:latin typeface="Calibri" pitchFamily="34" charset="0"/>
                          <a:ea typeface="Calibri" pitchFamily="34" charset="-122"/>
                          <a:cs typeface="Calibri" pitchFamily="34" charset="-120"/>
                        </a:rPr>
                        <a:t>3</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[Describe activity] Ex: User testing by XYZ. </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[PI / Postdoc / Vendor]</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[Measurable outcome]</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lgn="ctr">
                        <a:buNone/>
                      </a:pPr>
                      <a:r>
                        <a:rPr lang="en-US" sz="850">
                          <a:solidFill>
                            <a:schemeClr val="accent3"/>
                          </a:solidFill>
                          <a:latin typeface="Calibri" pitchFamily="34" charset="0"/>
                          <a:ea typeface="Calibri" pitchFamily="34" charset="-122"/>
                          <a:cs typeface="Calibri" pitchFamily="34" charset="-120"/>
                        </a:rPr>
                        <a:t>4–6</a:t>
                      </a:r>
                      <a:endParaRPr lang="en-US" sz="850">
                        <a:solidFill>
                          <a:schemeClr val="accent3"/>
                        </a:solidFill>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387706">
                <a:tc>
                  <a:txBody>
                    <a:bodyPr/>
                    <a:lstStyle/>
                    <a:p>
                      <a:pPr marL="0" indent="0">
                        <a:buNone/>
                      </a:pPr>
                      <a:r>
                        <a:rPr lang="en-US" sz="850" b="1">
                          <a:solidFill>
                            <a:srgbClr val="154733"/>
                          </a:solidFill>
                          <a:latin typeface="Calibri" pitchFamily="34" charset="0"/>
                          <a:ea typeface="Calibri" pitchFamily="34" charset="-122"/>
                          <a:cs typeface="Calibri" pitchFamily="34" charset="-120"/>
                        </a:rPr>
                        <a:t>4</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a:txBody>
                    <a:bodyPr/>
                    <a:lstStyle/>
                    <a:p>
                      <a:pPr marL="0" indent="0">
                        <a:buNone/>
                      </a:pPr>
                      <a:r>
                        <a:rPr lang="en-US" sz="850" i="1">
                          <a:solidFill>
                            <a:srgbClr val="AAAAAA"/>
                          </a:solidFill>
                          <a:latin typeface="Calibri" pitchFamily="34" charset="0"/>
                          <a:ea typeface="Calibri" pitchFamily="34" charset="-122"/>
                          <a:cs typeface="Calibri" pitchFamily="34" charset="-120"/>
                        </a:rPr>
                        <a:t>[Add or delete rows as needed]</a:t>
                      </a: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lgn="ctr">
                        <a:buNone/>
                      </a:pPr>
                      <a:endParaRPr lang="en-US" sz="85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extLst>
                  <a:ext uri="{0D108BD9-81ED-4DB2-BD59-A6C34878D82A}">
                    <a16:rowId xmlns:a16="http://schemas.microsoft.com/office/drawing/2014/main" val="10004"/>
                  </a:ext>
                </a:extLst>
              </a:tr>
            </a:tbl>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a:solidFill>
                  <a:srgbClr val="FFFFFF"/>
                </a:solidFill>
                <a:latin typeface="Calibri" pitchFamily="34" charset="0"/>
                <a:ea typeface="Calibri" pitchFamily="34" charset="-122"/>
                <a:cs typeface="Calibri" pitchFamily="34" charset="-120"/>
              </a:rPr>
              <a:t>TEAM</a:t>
            </a:r>
            <a:endParaRPr lang="en-US" sz="220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Who will do this work, and what makes them the right people to do it?</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8 / 9</a:t>
            </a:r>
            <a:endParaRPr lang="en-US" sz="900"/>
          </a:p>
        </p:txBody>
      </p:sp>
      <p:pic>
        <p:nvPicPr>
          <p:cNvPr id="9" name="Image 0" descr="preencoded.png"/>
          <p:cNvPicPr>
            <a:picLocks noChangeAspect="1"/>
          </p:cNvPicPr>
          <p:nvPr/>
        </p:nvPicPr>
        <p:blipFill>
          <a:blip r:embed="rId4"/>
          <a:stretch>
            <a:fillRect/>
          </a:stretch>
        </p:blipFill>
        <p:spPr>
          <a:xfrm>
            <a:off x="274320" y="1024128"/>
            <a:ext cx="594360" cy="594360"/>
          </a:xfrm>
          <a:prstGeom prst="rect">
            <a:avLst/>
          </a:prstGeom>
        </p:spPr>
      </p:pic>
      <p:sp>
        <p:nvSpPr>
          <p:cNvPr id="10" name="Shape 7"/>
          <p:cNvSpPr/>
          <p:nvPr/>
        </p:nvSpPr>
        <p:spPr>
          <a:xfrm>
            <a:off x="320040" y="1691640"/>
            <a:ext cx="2743200" cy="2606040"/>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1" name="Shape 8"/>
          <p:cNvSpPr/>
          <p:nvPr/>
        </p:nvSpPr>
        <p:spPr>
          <a:xfrm>
            <a:off x="320040" y="1691640"/>
            <a:ext cx="2743200" cy="347472"/>
          </a:xfrm>
          <a:prstGeom prst="rect">
            <a:avLst/>
          </a:prstGeom>
          <a:solidFill>
            <a:srgbClr val="154733"/>
          </a:solidFill>
          <a:ln w="12700">
            <a:solidFill>
              <a:srgbClr val="154733"/>
            </a:solidFill>
            <a:prstDash val="solid"/>
          </a:ln>
        </p:spPr>
        <p:txBody>
          <a:bodyPr/>
          <a:lstStyle/>
          <a:p>
            <a:endParaRPr lang="en-US"/>
          </a:p>
        </p:txBody>
      </p:sp>
      <p:sp>
        <p:nvSpPr>
          <p:cNvPr id="12" name="Text 9"/>
          <p:cNvSpPr/>
          <p:nvPr/>
        </p:nvSpPr>
        <p:spPr>
          <a:xfrm>
            <a:off x="429768" y="1709928"/>
            <a:ext cx="2560320" cy="310896"/>
          </a:xfrm>
          <a:prstGeom prst="rect">
            <a:avLst/>
          </a:prstGeom>
          <a:noFill/>
          <a:ln/>
        </p:spPr>
        <p:txBody>
          <a:bodyPr wrap="square" lIns="0" tIns="0" rIns="0" bIns="0" rtlCol="0" anchor="ctr"/>
          <a:lstStyle/>
          <a:p>
            <a:pPr marL="0" indent="0">
              <a:buNone/>
            </a:pPr>
            <a:r>
              <a:rPr lang="en-US" sz="900" b="1" kern="0" spc="50">
                <a:solidFill>
                  <a:srgbClr val="FFFFFF"/>
                </a:solidFill>
                <a:latin typeface="Calibri" pitchFamily="34" charset="0"/>
                <a:ea typeface="Calibri" pitchFamily="34" charset="-122"/>
                <a:cs typeface="Calibri" pitchFamily="34" charset="-120"/>
              </a:rPr>
              <a:t>PI / LEAD APPLICANT</a:t>
            </a:r>
            <a:endParaRPr lang="en-US" sz="900"/>
          </a:p>
        </p:txBody>
      </p:sp>
      <p:sp>
        <p:nvSpPr>
          <p:cNvPr id="13" name="Shape 10"/>
          <p:cNvSpPr/>
          <p:nvPr/>
        </p:nvSpPr>
        <p:spPr>
          <a:xfrm>
            <a:off x="1234440" y="2148840"/>
            <a:ext cx="914400" cy="914400"/>
          </a:xfrm>
          <a:prstGeom prst="line">
            <a:avLst/>
          </a:prstGeom>
          <a:solidFill>
            <a:srgbClr val="E2E2DC"/>
          </a:solidFill>
          <a:ln w="12700">
            <a:solidFill>
              <a:srgbClr val="E2E2DC"/>
            </a:solidFill>
            <a:prstDash val="solid"/>
          </a:ln>
        </p:spPr>
        <p:txBody>
          <a:bodyPr/>
          <a:lstStyle/>
          <a:p>
            <a:endParaRPr lang="en-US"/>
          </a:p>
        </p:txBody>
      </p:sp>
      <p:sp>
        <p:nvSpPr>
          <p:cNvPr id="14" name="Text 11"/>
          <p:cNvSpPr/>
          <p:nvPr/>
        </p:nvSpPr>
        <p:spPr>
          <a:xfrm>
            <a:off x="1234440" y="2377440"/>
            <a:ext cx="914400" cy="457200"/>
          </a:xfrm>
          <a:prstGeom prst="rect">
            <a:avLst/>
          </a:prstGeom>
          <a:noFill/>
          <a:ln/>
        </p:spPr>
        <p:txBody>
          <a:bodyPr wrap="square" lIns="0" tIns="0" rIns="0" bIns="0" rtlCol="0" anchor="ctr"/>
          <a:lstStyle/>
          <a:p>
            <a:pPr marL="0" indent="0" algn="ctr">
              <a:buNone/>
            </a:pPr>
            <a:r>
              <a:rPr lang="en-US" sz="800">
                <a:solidFill>
                  <a:srgbClr val="AAAAAA"/>
                </a:solidFill>
                <a:latin typeface="Calibri" pitchFamily="34" charset="0"/>
                <a:ea typeface="Calibri" pitchFamily="34" charset="-122"/>
                <a:cs typeface="Calibri" pitchFamily="34" charset="-120"/>
              </a:rPr>
              <a:t>PHOTO</a:t>
            </a:r>
            <a:endParaRPr lang="en-US" sz="800"/>
          </a:p>
          <a:p>
            <a:pPr marL="0" indent="0" algn="ctr">
              <a:buNone/>
            </a:pPr>
            <a:r>
              <a:rPr lang="en-US" sz="800">
                <a:solidFill>
                  <a:srgbClr val="AAAAAA"/>
                </a:solidFill>
                <a:latin typeface="Calibri" pitchFamily="34" charset="0"/>
                <a:ea typeface="Calibri" pitchFamily="34" charset="-122"/>
                <a:cs typeface="Calibri" pitchFamily="34" charset="-120"/>
              </a:rPr>
              <a:t>(optional)</a:t>
            </a:r>
            <a:endParaRPr lang="en-US" sz="800"/>
          </a:p>
        </p:txBody>
      </p:sp>
      <p:sp>
        <p:nvSpPr>
          <p:cNvPr id="15" name="Text 12"/>
          <p:cNvSpPr/>
          <p:nvPr/>
        </p:nvSpPr>
        <p:spPr>
          <a:xfrm>
            <a:off x="429768" y="3154680"/>
            <a:ext cx="2560320" cy="1005840"/>
          </a:xfrm>
          <a:prstGeom prst="rect">
            <a:avLst/>
          </a:prstGeom>
          <a:noFill/>
          <a:ln/>
        </p:spPr>
        <p:txBody>
          <a:bodyPr wrap="square" lIns="0" tIns="0" rIns="0" bIns="0" rtlCol="0" anchor="ctr"/>
          <a:lstStyle/>
          <a:p>
            <a:pPr marL="0" indent="0">
              <a:buNone/>
            </a:pPr>
            <a:r>
              <a:rPr lang="en-US" sz="850" i="1">
                <a:solidFill>
                  <a:srgbClr val="888888"/>
                </a:solidFill>
                <a:latin typeface="Calibri" pitchFamily="34" charset="0"/>
                <a:ea typeface="Calibri" pitchFamily="34" charset="-122"/>
                <a:cs typeface="Calibri" pitchFamily="34" charset="-120"/>
              </a:rPr>
              <a:t>Name, title, department.</a:t>
            </a:r>
            <a:endParaRPr lang="en-US" sz="850"/>
          </a:p>
          <a:p>
            <a:pPr marL="0" indent="0">
              <a:buNone/>
            </a:pPr>
            <a:r>
              <a:rPr lang="en-US" sz="850" i="1">
                <a:solidFill>
                  <a:srgbClr val="888888"/>
                </a:solidFill>
                <a:latin typeface="Calibri" pitchFamily="34" charset="0"/>
                <a:ea typeface="Calibri" pitchFamily="34" charset="-122"/>
                <a:cs typeface="Calibri" pitchFamily="34" charset="-120"/>
              </a:rPr>
              <a:t>Describe relevant experience and your specific role in advancing this innovation toward commercial application.</a:t>
            </a:r>
            <a:endParaRPr lang="en-US" sz="850"/>
          </a:p>
          <a:p>
            <a:pPr marL="0" indent="0">
              <a:buNone/>
            </a:pPr>
            <a:endParaRPr lang="en-US" sz="850"/>
          </a:p>
          <a:p>
            <a:pPr marL="0" indent="0">
              <a:buNone/>
            </a:pPr>
            <a:r>
              <a:rPr lang="en-US" sz="850" i="1">
                <a:solidFill>
                  <a:srgbClr val="888888"/>
                </a:solidFill>
                <a:latin typeface="Calibri" pitchFamily="34" charset="0"/>
                <a:ea typeface="Calibri" pitchFamily="34" charset="-122"/>
                <a:cs typeface="Calibri" pitchFamily="34" charset="-120"/>
              </a:rPr>
              <a:t>Note: Hyperlink name to LinkedIn or faculty page if desired.</a:t>
            </a:r>
            <a:endParaRPr lang="en-US" sz="850"/>
          </a:p>
        </p:txBody>
      </p:sp>
      <p:sp>
        <p:nvSpPr>
          <p:cNvPr id="16" name="Shape 13"/>
          <p:cNvSpPr/>
          <p:nvPr/>
        </p:nvSpPr>
        <p:spPr>
          <a:xfrm>
            <a:off x="3227832" y="1691640"/>
            <a:ext cx="2743200" cy="2606040"/>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7" name="Shape 14"/>
          <p:cNvSpPr/>
          <p:nvPr/>
        </p:nvSpPr>
        <p:spPr>
          <a:xfrm>
            <a:off x="3227832" y="1691640"/>
            <a:ext cx="2743200" cy="347472"/>
          </a:xfrm>
          <a:prstGeom prst="rect">
            <a:avLst/>
          </a:prstGeom>
          <a:solidFill>
            <a:srgbClr val="154733"/>
          </a:solidFill>
          <a:ln w="12700">
            <a:solidFill>
              <a:srgbClr val="154733"/>
            </a:solidFill>
            <a:prstDash val="solid"/>
          </a:ln>
        </p:spPr>
        <p:txBody>
          <a:bodyPr/>
          <a:lstStyle/>
          <a:p>
            <a:endParaRPr lang="en-US"/>
          </a:p>
        </p:txBody>
      </p:sp>
      <p:sp>
        <p:nvSpPr>
          <p:cNvPr id="18" name="Text 15"/>
          <p:cNvSpPr/>
          <p:nvPr/>
        </p:nvSpPr>
        <p:spPr>
          <a:xfrm>
            <a:off x="3337560" y="1709928"/>
            <a:ext cx="2560320" cy="310896"/>
          </a:xfrm>
          <a:prstGeom prst="rect">
            <a:avLst/>
          </a:prstGeom>
          <a:noFill/>
          <a:ln/>
        </p:spPr>
        <p:txBody>
          <a:bodyPr wrap="square" lIns="0" tIns="0" rIns="0" bIns="0" rtlCol="0" anchor="ctr"/>
          <a:lstStyle/>
          <a:p>
            <a:pPr marL="0" indent="0">
              <a:buNone/>
            </a:pPr>
            <a:r>
              <a:rPr lang="en-US" sz="900" b="1" kern="0" spc="50">
                <a:solidFill>
                  <a:srgbClr val="FFFFFF"/>
                </a:solidFill>
                <a:latin typeface="Calibri" pitchFamily="34" charset="0"/>
                <a:ea typeface="Calibri" pitchFamily="34" charset="-122"/>
                <a:cs typeface="Calibri" pitchFamily="34" charset="-120"/>
              </a:rPr>
              <a:t>CO-INVESTIGATOR / KEY PERSONNEL</a:t>
            </a:r>
            <a:endParaRPr lang="en-US" sz="900"/>
          </a:p>
        </p:txBody>
      </p:sp>
      <p:sp>
        <p:nvSpPr>
          <p:cNvPr id="19" name="Shape 16"/>
          <p:cNvSpPr/>
          <p:nvPr/>
        </p:nvSpPr>
        <p:spPr>
          <a:xfrm>
            <a:off x="4142232" y="2148840"/>
            <a:ext cx="914400" cy="914400"/>
          </a:xfrm>
          <a:prstGeom prst="line">
            <a:avLst/>
          </a:prstGeom>
          <a:solidFill>
            <a:srgbClr val="E2E2DC"/>
          </a:solidFill>
          <a:ln w="12700">
            <a:solidFill>
              <a:srgbClr val="E2E2DC"/>
            </a:solidFill>
            <a:prstDash val="solid"/>
          </a:ln>
        </p:spPr>
        <p:txBody>
          <a:bodyPr/>
          <a:lstStyle/>
          <a:p>
            <a:endParaRPr lang="en-US"/>
          </a:p>
        </p:txBody>
      </p:sp>
      <p:sp>
        <p:nvSpPr>
          <p:cNvPr id="20" name="Text 17"/>
          <p:cNvSpPr/>
          <p:nvPr/>
        </p:nvSpPr>
        <p:spPr>
          <a:xfrm>
            <a:off x="4142232" y="2377440"/>
            <a:ext cx="914400" cy="457200"/>
          </a:xfrm>
          <a:prstGeom prst="rect">
            <a:avLst/>
          </a:prstGeom>
          <a:noFill/>
          <a:ln/>
        </p:spPr>
        <p:txBody>
          <a:bodyPr wrap="square" lIns="0" tIns="0" rIns="0" bIns="0" rtlCol="0" anchor="ctr"/>
          <a:lstStyle/>
          <a:p>
            <a:pPr marL="0" indent="0" algn="ctr">
              <a:buNone/>
            </a:pPr>
            <a:r>
              <a:rPr lang="en-US" sz="800">
                <a:solidFill>
                  <a:srgbClr val="AAAAAA"/>
                </a:solidFill>
                <a:latin typeface="Calibri" pitchFamily="34" charset="0"/>
                <a:ea typeface="Calibri" pitchFamily="34" charset="-122"/>
                <a:cs typeface="Calibri" pitchFamily="34" charset="-120"/>
              </a:rPr>
              <a:t>PHOTO</a:t>
            </a:r>
            <a:endParaRPr lang="en-US" sz="800"/>
          </a:p>
          <a:p>
            <a:pPr marL="0" indent="0" algn="ctr">
              <a:buNone/>
            </a:pPr>
            <a:r>
              <a:rPr lang="en-US" sz="800">
                <a:solidFill>
                  <a:srgbClr val="AAAAAA"/>
                </a:solidFill>
                <a:latin typeface="Calibri" pitchFamily="34" charset="0"/>
                <a:ea typeface="Calibri" pitchFamily="34" charset="-122"/>
                <a:cs typeface="Calibri" pitchFamily="34" charset="-120"/>
              </a:rPr>
              <a:t>(optional)</a:t>
            </a:r>
            <a:endParaRPr lang="en-US" sz="800"/>
          </a:p>
        </p:txBody>
      </p:sp>
      <p:sp>
        <p:nvSpPr>
          <p:cNvPr id="21" name="Text 18"/>
          <p:cNvSpPr/>
          <p:nvPr/>
        </p:nvSpPr>
        <p:spPr>
          <a:xfrm>
            <a:off x="3337560" y="3154680"/>
            <a:ext cx="2560320" cy="1005840"/>
          </a:xfrm>
          <a:prstGeom prst="rect">
            <a:avLst/>
          </a:prstGeom>
          <a:noFill/>
          <a:ln/>
        </p:spPr>
        <p:txBody>
          <a:bodyPr wrap="square" lIns="0" tIns="0" rIns="0" bIns="0" rtlCol="0" anchor="ctr"/>
          <a:lstStyle/>
          <a:p>
            <a:pPr marL="0" indent="0">
              <a:buNone/>
            </a:pPr>
            <a:r>
              <a:rPr lang="en-US" sz="850" i="1">
                <a:solidFill>
                  <a:srgbClr val="888888"/>
                </a:solidFill>
                <a:latin typeface="Calibri" pitchFamily="34" charset="0"/>
                <a:ea typeface="Calibri" pitchFamily="34" charset="-122"/>
                <a:cs typeface="Calibri" pitchFamily="34" charset="-120"/>
              </a:rPr>
              <a:t>Name, title, and affiliation (or 'Seeking — [describe role needed]').</a:t>
            </a:r>
            <a:endParaRPr lang="en-US" sz="850"/>
          </a:p>
          <a:p>
            <a:pPr marL="0" indent="0">
              <a:buNone/>
            </a:pPr>
            <a:r>
              <a:rPr lang="en-US" sz="850" i="1">
                <a:solidFill>
                  <a:srgbClr val="888888"/>
                </a:solidFill>
                <a:latin typeface="Calibri" pitchFamily="34" charset="0"/>
                <a:ea typeface="Calibri" pitchFamily="34" charset="-122"/>
                <a:cs typeface="Calibri" pitchFamily="34" charset="-120"/>
              </a:rPr>
              <a:t>Describe their role on the project and relevant expertise.</a:t>
            </a:r>
            <a:endParaRPr lang="en-US" sz="850"/>
          </a:p>
          <a:p>
            <a:pPr marL="0" indent="0">
              <a:buNone/>
            </a:pPr>
            <a:endParaRPr lang="en-US" sz="850"/>
          </a:p>
          <a:p>
            <a:pPr marL="0" indent="0">
              <a:buNone/>
            </a:pPr>
            <a:r>
              <a:rPr lang="en-US" sz="850" i="1">
                <a:solidFill>
                  <a:srgbClr val="888888"/>
                </a:solidFill>
                <a:latin typeface="Calibri" pitchFamily="34" charset="0"/>
                <a:ea typeface="Calibri" pitchFamily="34" charset="-122"/>
                <a:cs typeface="Calibri" pitchFamily="34" charset="-120"/>
              </a:rPr>
              <a:t>Add a third card by duplicating if needed.</a:t>
            </a:r>
            <a:endParaRPr lang="en-US" sz="850"/>
          </a:p>
        </p:txBody>
      </p:sp>
      <p:sp>
        <p:nvSpPr>
          <p:cNvPr id="22" name="Shape 19"/>
          <p:cNvSpPr/>
          <p:nvPr/>
        </p:nvSpPr>
        <p:spPr>
          <a:xfrm>
            <a:off x="6135624" y="1691640"/>
            <a:ext cx="2743200" cy="2606040"/>
          </a:xfrm>
          <a:prstGeom prst="rect">
            <a:avLst/>
          </a:prstGeom>
          <a:solidFill>
            <a:srgbClr val="FFFFFF"/>
          </a:solidFill>
          <a:ln w="12700">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23" name="Shape 20"/>
          <p:cNvSpPr/>
          <p:nvPr/>
        </p:nvSpPr>
        <p:spPr>
          <a:xfrm>
            <a:off x="6135624" y="1691640"/>
            <a:ext cx="2743200" cy="347472"/>
          </a:xfrm>
          <a:prstGeom prst="rect">
            <a:avLst/>
          </a:prstGeom>
          <a:solidFill>
            <a:srgbClr val="154733"/>
          </a:solidFill>
          <a:ln w="12700">
            <a:solidFill>
              <a:srgbClr val="154733"/>
            </a:solidFill>
            <a:prstDash val="solid"/>
          </a:ln>
        </p:spPr>
        <p:txBody>
          <a:bodyPr/>
          <a:lstStyle/>
          <a:p>
            <a:endParaRPr lang="en-US"/>
          </a:p>
        </p:txBody>
      </p:sp>
      <p:sp>
        <p:nvSpPr>
          <p:cNvPr id="24" name="Text 21"/>
          <p:cNvSpPr/>
          <p:nvPr/>
        </p:nvSpPr>
        <p:spPr>
          <a:xfrm>
            <a:off x="6245352" y="1709928"/>
            <a:ext cx="2560320" cy="310896"/>
          </a:xfrm>
          <a:prstGeom prst="rect">
            <a:avLst/>
          </a:prstGeom>
          <a:noFill/>
          <a:ln/>
        </p:spPr>
        <p:txBody>
          <a:bodyPr wrap="square" lIns="0" tIns="0" rIns="0" bIns="0" rtlCol="0" anchor="ctr"/>
          <a:lstStyle/>
          <a:p>
            <a:pPr marL="0" indent="0">
              <a:buNone/>
            </a:pPr>
            <a:r>
              <a:rPr lang="en-US" sz="900" b="1" kern="0" spc="50">
                <a:solidFill>
                  <a:srgbClr val="FFFFFF"/>
                </a:solidFill>
                <a:latin typeface="Calibri" pitchFamily="34" charset="0"/>
                <a:ea typeface="Calibri" pitchFamily="34" charset="-122"/>
                <a:cs typeface="Calibri" pitchFamily="34" charset="-120"/>
              </a:rPr>
              <a:t>ECOSYSTEM / ADVISORY SUPPORT</a:t>
            </a:r>
            <a:endParaRPr lang="en-US" sz="900"/>
          </a:p>
        </p:txBody>
      </p:sp>
      <p:sp>
        <p:nvSpPr>
          <p:cNvPr id="25" name="Shape 22"/>
          <p:cNvSpPr/>
          <p:nvPr/>
        </p:nvSpPr>
        <p:spPr>
          <a:xfrm>
            <a:off x="7050024" y="2148840"/>
            <a:ext cx="914400" cy="914400"/>
          </a:xfrm>
          <a:prstGeom prst="line">
            <a:avLst/>
          </a:prstGeom>
          <a:solidFill>
            <a:srgbClr val="E2E2DC"/>
          </a:solidFill>
          <a:ln w="12700">
            <a:solidFill>
              <a:srgbClr val="E2E2DC"/>
            </a:solidFill>
            <a:prstDash val="solid"/>
          </a:ln>
        </p:spPr>
        <p:txBody>
          <a:bodyPr/>
          <a:lstStyle/>
          <a:p>
            <a:endParaRPr lang="en-US"/>
          </a:p>
        </p:txBody>
      </p:sp>
      <p:sp>
        <p:nvSpPr>
          <p:cNvPr id="26" name="Text 23"/>
          <p:cNvSpPr/>
          <p:nvPr/>
        </p:nvSpPr>
        <p:spPr>
          <a:xfrm>
            <a:off x="7050024" y="2377440"/>
            <a:ext cx="914400" cy="457200"/>
          </a:xfrm>
          <a:prstGeom prst="rect">
            <a:avLst/>
          </a:prstGeom>
          <a:noFill/>
          <a:ln/>
        </p:spPr>
        <p:txBody>
          <a:bodyPr wrap="square" lIns="0" tIns="0" rIns="0" bIns="0" rtlCol="0" anchor="ctr"/>
          <a:lstStyle/>
          <a:p>
            <a:pPr marL="0" indent="0" algn="ctr">
              <a:buNone/>
            </a:pPr>
            <a:r>
              <a:rPr lang="en-US" sz="800">
                <a:solidFill>
                  <a:srgbClr val="AAAAAA"/>
                </a:solidFill>
                <a:latin typeface="Calibri" pitchFamily="34" charset="0"/>
                <a:ea typeface="Calibri" pitchFamily="34" charset="-122"/>
                <a:cs typeface="Calibri" pitchFamily="34" charset="-120"/>
              </a:rPr>
              <a:t>PHOTO</a:t>
            </a:r>
            <a:endParaRPr lang="en-US" sz="800"/>
          </a:p>
          <a:p>
            <a:pPr marL="0" indent="0" algn="ctr">
              <a:buNone/>
            </a:pPr>
            <a:r>
              <a:rPr lang="en-US" sz="800">
                <a:solidFill>
                  <a:srgbClr val="AAAAAA"/>
                </a:solidFill>
                <a:latin typeface="Calibri" pitchFamily="34" charset="0"/>
                <a:ea typeface="Calibri" pitchFamily="34" charset="-122"/>
                <a:cs typeface="Calibri" pitchFamily="34" charset="-120"/>
              </a:rPr>
              <a:t>(optional)</a:t>
            </a:r>
            <a:endParaRPr lang="en-US" sz="800"/>
          </a:p>
        </p:txBody>
      </p:sp>
      <p:sp>
        <p:nvSpPr>
          <p:cNvPr id="27" name="Text 24"/>
          <p:cNvSpPr/>
          <p:nvPr/>
        </p:nvSpPr>
        <p:spPr>
          <a:xfrm>
            <a:off x="6245352" y="3154680"/>
            <a:ext cx="2560320" cy="1005840"/>
          </a:xfrm>
          <a:prstGeom prst="rect">
            <a:avLst/>
          </a:prstGeom>
          <a:noFill/>
          <a:ln/>
        </p:spPr>
        <p:txBody>
          <a:bodyPr wrap="square" lIns="0" tIns="0" rIns="0" bIns="0" rtlCol="0" anchor="ctr"/>
          <a:lstStyle/>
          <a:p>
            <a:pPr marL="0" indent="0">
              <a:buNone/>
            </a:pPr>
            <a:r>
              <a:rPr lang="en-US" sz="850" i="1">
                <a:solidFill>
                  <a:srgbClr val="888888"/>
                </a:solidFill>
                <a:latin typeface="Calibri" pitchFamily="34" charset="0"/>
                <a:ea typeface="Calibri" pitchFamily="34" charset="-122"/>
                <a:cs typeface="Calibri" pitchFamily="34" charset="-120"/>
              </a:rPr>
              <a:t>Any mentors, industry advisors, accelerator connections, or IIT staff who are supporting the project.</a:t>
            </a:r>
            <a:endParaRPr lang="en-US" sz="850"/>
          </a:p>
          <a:p>
            <a:pPr marL="0" indent="0">
              <a:buNone/>
            </a:pPr>
            <a:endParaRPr lang="en-US" sz="850"/>
          </a:p>
          <a:p>
            <a:pPr marL="0" indent="0">
              <a:buNone/>
            </a:pPr>
            <a:r>
              <a:rPr lang="en-US" sz="850" i="1">
                <a:solidFill>
                  <a:srgbClr val="888888"/>
                </a:solidFill>
                <a:latin typeface="Calibri" pitchFamily="34" charset="0"/>
                <a:ea typeface="Calibri" pitchFamily="34" charset="-122"/>
                <a:cs typeface="Calibri" pitchFamily="34" charset="-120"/>
              </a:rPr>
              <a:t>Note: IIT can help connect you with mentors and advisors — flag gaps here.</a:t>
            </a:r>
            <a:endParaRPr lang="en-US" sz="850"/>
          </a:p>
        </p:txBody>
      </p:sp>
      <p:sp>
        <p:nvSpPr>
          <p:cNvPr id="28" name="Shape 25"/>
          <p:cNvSpPr/>
          <p:nvPr/>
        </p:nvSpPr>
        <p:spPr>
          <a:xfrm>
            <a:off x="320040" y="4389120"/>
            <a:ext cx="8503920" cy="384048"/>
          </a:xfrm>
          <a:prstGeom prst="rect">
            <a:avLst/>
          </a:prstGeom>
          <a:solidFill>
            <a:srgbClr val="154733"/>
          </a:solidFill>
          <a:ln w="12700">
            <a:solidFill>
              <a:srgbClr val="154733"/>
            </a:solidFill>
            <a:prstDash val="solid"/>
          </a:ln>
        </p:spPr>
        <p:txBody>
          <a:bodyPr/>
          <a:lstStyle/>
          <a:p>
            <a:endParaRPr lang="en-US"/>
          </a:p>
        </p:txBody>
      </p:sp>
      <p:sp>
        <p:nvSpPr>
          <p:cNvPr id="29" name="Text 26"/>
          <p:cNvSpPr/>
          <p:nvPr/>
        </p:nvSpPr>
        <p:spPr>
          <a:xfrm>
            <a:off x="457200" y="4389120"/>
            <a:ext cx="8321040" cy="384048"/>
          </a:xfrm>
          <a:prstGeom prst="rect">
            <a:avLst/>
          </a:prstGeom>
          <a:noFill/>
          <a:ln/>
        </p:spPr>
        <p:txBody>
          <a:bodyPr wrap="square" lIns="0" tIns="0" rIns="0" bIns="0" rtlCol="0" anchor="ctr"/>
          <a:lstStyle/>
          <a:p>
            <a:pPr marL="0" indent="0">
              <a:buNone/>
            </a:pPr>
            <a:r>
              <a:rPr lang="en-US" sz="850" b="1">
                <a:solidFill>
                  <a:srgbClr val="FEE123"/>
                </a:solidFill>
                <a:latin typeface="Calibri" pitchFamily="34" charset="0"/>
                <a:ea typeface="Calibri" pitchFamily="34" charset="-122"/>
                <a:cs typeface="Calibri" pitchFamily="34" charset="-120"/>
              </a:rPr>
              <a:t>Other resources &amp; planned next steps: </a:t>
            </a:r>
            <a:r>
              <a:rPr lang="en-US" sz="850">
                <a:solidFill>
                  <a:srgbClr val="FFFFFF"/>
                </a:solidFill>
                <a:latin typeface="Calibri" pitchFamily="34" charset="0"/>
                <a:ea typeface="Calibri" pitchFamily="34" charset="-122"/>
                <a:cs typeface="Calibri" pitchFamily="34" charset="-120"/>
              </a:rPr>
              <a:t>Note any other funding you're pursuing (SBIR/STTR, sponsored research), programs you're engaged with (I-Corps, Lens of the Market), or ecosystem connections (accelerators, Launch Oregon, industry partners).</a:t>
            </a:r>
            <a:endParaRPr lang="en-US" sz="850"/>
          </a:p>
        </p:txBody>
      </p:sp>
    </p:spTree>
  </p:cSld>
  <p:clrMapOvr>
    <a:masterClrMapping/>
  </p:clrMapOvr>
  <p:extLst>
    <p:ext uri="{6950BFC3-D8DA-4A85-94F7-54DA5524770B}">
      <p188:commentRel xmlns:p188="http://schemas.microsoft.com/office/powerpoint/2018/8/main" r:id="rId3"/>
    </p:ext>
  </p:extLst>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F5F5F0"/>
        </a:solidFill>
        <a:effectLst/>
      </p:bgPr>
    </p:bg>
    <p:spTree>
      <p:nvGrpSpPr>
        <p:cNvPr id="1" name=""/>
        <p:cNvGrpSpPr/>
        <p:nvPr/>
      </p:nvGrpSpPr>
      <p:grpSpPr>
        <a:xfrm>
          <a:off x="0" y="0"/>
          <a:ext cx="0" cy="0"/>
          <a:chOff x="0" y="0"/>
          <a:chExt cx="0" cy="0"/>
        </a:xfrm>
      </p:grpSpPr>
      <p:sp>
        <p:nvSpPr>
          <p:cNvPr id="2" name="Shape 0"/>
          <p:cNvSpPr/>
          <p:nvPr/>
        </p:nvSpPr>
        <p:spPr>
          <a:xfrm>
            <a:off x="0" y="0"/>
            <a:ext cx="9144000" cy="960120"/>
          </a:xfrm>
          <a:prstGeom prst="rect">
            <a:avLst/>
          </a:prstGeom>
          <a:solidFill>
            <a:srgbClr val="154733"/>
          </a:solidFill>
          <a:ln w="12700">
            <a:solidFill>
              <a:srgbClr val="154733"/>
            </a:solidFill>
            <a:prstDash val="solid"/>
          </a:ln>
        </p:spPr>
        <p:txBody>
          <a:bodyPr/>
          <a:lstStyle/>
          <a:p>
            <a:endParaRPr lang="en-US"/>
          </a:p>
        </p:txBody>
      </p:sp>
      <p:sp>
        <p:nvSpPr>
          <p:cNvPr id="3" name="Shape 1"/>
          <p:cNvSpPr/>
          <p:nvPr/>
        </p:nvSpPr>
        <p:spPr>
          <a:xfrm>
            <a:off x="0" y="0"/>
            <a:ext cx="9144000" cy="64008"/>
          </a:xfrm>
          <a:prstGeom prst="rect">
            <a:avLst/>
          </a:prstGeom>
          <a:solidFill>
            <a:srgbClr val="FEE123"/>
          </a:solidFill>
          <a:ln w="12700">
            <a:solidFill>
              <a:srgbClr val="FEE123"/>
            </a:solidFill>
            <a:prstDash val="solid"/>
          </a:ln>
        </p:spPr>
        <p:txBody>
          <a:bodyPr/>
          <a:lstStyle/>
          <a:p>
            <a:endParaRPr lang="en-US"/>
          </a:p>
        </p:txBody>
      </p:sp>
      <p:sp>
        <p:nvSpPr>
          <p:cNvPr id="4" name="Text 2"/>
          <p:cNvSpPr/>
          <p:nvPr/>
        </p:nvSpPr>
        <p:spPr>
          <a:xfrm>
            <a:off x="411480" y="109728"/>
            <a:ext cx="7772400" cy="502920"/>
          </a:xfrm>
          <a:prstGeom prst="rect">
            <a:avLst/>
          </a:prstGeom>
          <a:noFill/>
          <a:ln/>
        </p:spPr>
        <p:txBody>
          <a:bodyPr wrap="square" lIns="0" tIns="0" rIns="0" bIns="0" rtlCol="0" anchor="ctr"/>
          <a:lstStyle/>
          <a:p>
            <a:pPr marL="0" indent="0">
              <a:buNone/>
            </a:pPr>
            <a:r>
              <a:rPr lang="en-US" sz="2200" b="1" kern="0" spc="200" dirty="0">
                <a:solidFill>
                  <a:srgbClr val="FFFFFF"/>
                </a:solidFill>
                <a:latin typeface="Calibri" pitchFamily="34" charset="0"/>
                <a:ea typeface="Calibri" pitchFamily="34" charset="-122"/>
                <a:cs typeface="Calibri" pitchFamily="34" charset="-120"/>
              </a:rPr>
              <a:t>USE OF FUNDING – at a glance</a:t>
            </a:r>
            <a:endParaRPr lang="en-US" sz="2200" dirty="0"/>
          </a:p>
        </p:txBody>
      </p:sp>
      <p:sp>
        <p:nvSpPr>
          <p:cNvPr id="5" name="Text 3"/>
          <p:cNvSpPr/>
          <p:nvPr/>
        </p:nvSpPr>
        <p:spPr>
          <a:xfrm>
            <a:off x="411480" y="566928"/>
            <a:ext cx="7772400" cy="320040"/>
          </a:xfrm>
          <a:prstGeom prst="rect">
            <a:avLst/>
          </a:prstGeom>
          <a:noFill/>
          <a:ln/>
        </p:spPr>
        <p:txBody>
          <a:bodyPr wrap="square" lIns="0" tIns="0" rIns="0" bIns="0" rtlCol="0" anchor="ctr"/>
          <a:lstStyle/>
          <a:p>
            <a:pPr marL="0" indent="0">
              <a:buNone/>
            </a:pPr>
            <a:r>
              <a:rPr lang="en-US" sz="1200" i="1">
                <a:solidFill>
                  <a:srgbClr val="FEE123"/>
                </a:solidFill>
                <a:latin typeface="Calibri" pitchFamily="34" charset="0"/>
                <a:ea typeface="Calibri" pitchFamily="34" charset="-122"/>
                <a:cs typeface="Calibri" pitchFamily="34" charset="-120"/>
              </a:rPr>
              <a:t>What will you spend, on what, and why is it necessary?</a:t>
            </a:r>
            <a:endParaRPr lang="en-US" sz="1200"/>
          </a:p>
        </p:txBody>
      </p:sp>
      <p:sp>
        <p:nvSpPr>
          <p:cNvPr id="6" name="Shape 4"/>
          <p:cNvSpPr/>
          <p:nvPr/>
        </p:nvSpPr>
        <p:spPr>
          <a:xfrm>
            <a:off x="0" y="4924044"/>
            <a:ext cx="9144000" cy="219456"/>
          </a:xfrm>
          <a:prstGeom prst="rect">
            <a:avLst/>
          </a:prstGeom>
          <a:solidFill>
            <a:srgbClr val="154733"/>
          </a:solidFill>
          <a:ln w="12700">
            <a:solidFill>
              <a:srgbClr val="154733"/>
            </a:solidFill>
            <a:prstDash val="solid"/>
          </a:ln>
        </p:spPr>
        <p:txBody>
          <a:bodyPr/>
          <a:lstStyle/>
          <a:p>
            <a:endParaRPr lang="en-US"/>
          </a:p>
        </p:txBody>
      </p:sp>
      <p:sp>
        <p:nvSpPr>
          <p:cNvPr id="7" name="Text 5"/>
          <p:cNvSpPr/>
          <p:nvPr/>
        </p:nvSpPr>
        <p:spPr>
          <a:xfrm>
            <a:off x="274320" y="4924044"/>
            <a:ext cx="8229600" cy="219456"/>
          </a:xfrm>
          <a:prstGeom prst="rect">
            <a:avLst/>
          </a:prstGeom>
          <a:noFill/>
          <a:ln/>
        </p:spPr>
        <p:txBody>
          <a:bodyPr wrap="square" lIns="0" tIns="0" rIns="0" bIns="0" rtlCol="0" anchor="ctr"/>
          <a:lstStyle/>
          <a:p>
            <a:pPr marL="0" indent="0">
              <a:buNone/>
            </a:pPr>
            <a:r>
              <a:rPr lang="en-US" sz="750" kern="0" spc="50">
                <a:solidFill>
                  <a:srgbClr val="AACCBB"/>
                </a:solidFill>
                <a:latin typeface="Calibri" pitchFamily="34" charset="0"/>
                <a:ea typeface="Calibri" pitchFamily="34" charset="-122"/>
                <a:cs typeface="Calibri" pitchFamily="34" charset="-120"/>
              </a:rPr>
              <a:t>TRANSLATIONAL OPPORTUNITY PROGRAM  |  INDUSTRY, INNOVATION &amp; TRANSLATION  |  UNIVERSITY OF OREGON</a:t>
            </a:r>
            <a:endParaRPr lang="en-US" sz="750"/>
          </a:p>
        </p:txBody>
      </p:sp>
      <p:sp>
        <p:nvSpPr>
          <p:cNvPr id="8" name="Text 6"/>
          <p:cNvSpPr/>
          <p:nvPr/>
        </p:nvSpPr>
        <p:spPr>
          <a:xfrm>
            <a:off x="8138160" y="4869180"/>
            <a:ext cx="822960" cy="201168"/>
          </a:xfrm>
          <a:prstGeom prst="rect">
            <a:avLst/>
          </a:prstGeom>
          <a:noFill/>
          <a:ln/>
        </p:spPr>
        <p:txBody>
          <a:bodyPr wrap="square" lIns="0" tIns="0" rIns="0" bIns="0" rtlCol="0" anchor="ctr"/>
          <a:lstStyle/>
          <a:p>
            <a:pPr marL="0" indent="0" algn="r">
              <a:buNone/>
            </a:pPr>
            <a:r>
              <a:rPr lang="en-US" sz="900">
                <a:solidFill>
                  <a:srgbClr val="AAAAAA"/>
                </a:solidFill>
                <a:latin typeface="Calibri" pitchFamily="34" charset="0"/>
                <a:ea typeface="Calibri" pitchFamily="34" charset="-122"/>
                <a:cs typeface="Calibri" pitchFamily="34" charset="-120"/>
              </a:rPr>
              <a:t>9 / 9</a:t>
            </a:r>
            <a:endParaRPr lang="en-US" sz="900"/>
          </a:p>
        </p:txBody>
      </p:sp>
      <p:pic>
        <p:nvPicPr>
          <p:cNvPr id="9" name="Image 0" descr="preencoded.png"/>
          <p:cNvPicPr>
            <a:picLocks noChangeAspect="1"/>
          </p:cNvPicPr>
          <p:nvPr/>
        </p:nvPicPr>
        <p:blipFill>
          <a:blip r:embed="rId4"/>
          <a:stretch>
            <a:fillRect/>
          </a:stretch>
        </p:blipFill>
        <p:spPr>
          <a:xfrm>
            <a:off x="274320" y="1024128"/>
            <a:ext cx="594360" cy="594360"/>
          </a:xfrm>
          <a:prstGeom prst="rect">
            <a:avLst/>
          </a:prstGeom>
        </p:spPr>
      </p:pic>
      <p:graphicFrame>
        <p:nvGraphicFramePr>
          <p:cNvPr id="10" name="Table 0"/>
          <p:cNvGraphicFramePr>
            <a:graphicFrameLocks noGrp="1"/>
          </p:cNvGraphicFramePr>
          <p:nvPr>
            <p:extLst>
              <p:ext uri="{D42A27DB-BD31-4B8C-83A1-F6EECF244321}">
                <p14:modId xmlns:p14="http://schemas.microsoft.com/office/powerpoint/2010/main" val="3204752106"/>
              </p:ext>
            </p:extLst>
          </p:nvPr>
        </p:nvGraphicFramePr>
        <p:xfrm>
          <a:off x="320040" y="1691640"/>
          <a:ext cx="5715000" cy="2148840"/>
        </p:xfrm>
        <a:graphic>
          <a:graphicData uri="http://schemas.openxmlformats.org/drawingml/2006/table">
            <a:tbl>
              <a:tblPr/>
              <a:tblGrid>
                <a:gridCol w="594360">
                  <a:extLst>
                    <a:ext uri="{9D8B030D-6E8A-4147-A177-3AD203B41FA5}">
                      <a16:colId xmlns:a16="http://schemas.microsoft.com/office/drawing/2014/main" val="20000"/>
                    </a:ext>
                  </a:extLst>
                </a:gridCol>
                <a:gridCol w="1417320">
                  <a:extLst>
                    <a:ext uri="{9D8B030D-6E8A-4147-A177-3AD203B41FA5}">
                      <a16:colId xmlns:a16="http://schemas.microsoft.com/office/drawing/2014/main" val="20001"/>
                    </a:ext>
                  </a:extLst>
                </a:gridCol>
                <a:gridCol w="2606040">
                  <a:extLst>
                    <a:ext uri="{9D8B030D-6E8A-4147-A177-3AD203B41FA5}">
                      <a16:colId xmlns:a16="http://schemas.microsoft.com/office/drawing/2014/main" val="20002"/>
                    </a:ext>
                  </a:extLst>
                </a:gridCol>
                <a:gridCol w="1097280">
                  <a:extLst>
                    <a:ext uri="{9D8B030D-6E8A-4147-A177-3AD203B41FA5}">
                      <a16:colId xmlns:a16="http://schemas.microsoft.com/office/drawing/2014/main" val="20003"/>
                    </a:ext>
                  </a:extLst>
                </a:gridCol>
              </a:tblGrid>
              <a:tr h="283464">
                <a:tc>
                  <a:txBody>
                    <a:bodyPr/>
                    <a:lstStyle/>
                    <a:p>
                      <a:pPr marL="0" indent="0">
                        <a:buNone/>
                      </a:pPr>
                      <a:r>
                        <a:rPr lang="en-US" sz="900" b="1">
                          <a:solidFill>
                            <a:srgbClr val="FFFFFF"/>
                          </a:solidFill>
                          <a:latin typeface="Calibri" pitchFamily="34" charset="0"/>
                          <a:ea typeface="Calibri" pitchFamily="34" charset="-122"/>
                          <a:cs typeface="Calibri" pitchFamily="34" charset="-120"/>
                        </a:rPr>
                        <a:t>Milestone #</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900" b="1">
                          <a:solidFill>
                            <a:srgbClr val="FFFFFF"/>
                          </a:solidFill>
                          <a:latin typeface="Calibri" pitchFamily="34" charset="0"/>
                          <a:ea typeface="Calibri" pitchFamily="34" charset="-122"/>
                          <a:cs typeface="Calibri" pitchFamily="34" charset="-120"/>
                        </a:rPr>
                        <a:t>Cost Category</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900" b="1" dirty="0">
                          <a:solidFill>
                            <a:srgbClr val="FFFFFF"/>
                          </a:solidFill>
                          <a:latin typeface="Calibri" pitchFamily="34" charset="0"/>
                          <a:ea typeface="Calibri" pitchFamily="34" charset="-122"/>
                          <a:cs typeface="Calibri" pitchFamily="34" charset="-120"/>
                        </a:rPr>
                        <a:t>Line Item / Description</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tc>
                  <a:txBody>
                    <a:bodyPr/>
                    <a:lstStyle/>
                    <a:p>
                      <a:pPr marL="0" indent="0">
                        <a:buNone/>
                      </a:pPr>
                      <a:r>
                        <a:rPr lang="en-US" sz="900" b="1">
                          <a:solidFill>
                            <a:srgbClr val="FFFFFF"/>
                          </a:solidFill>
                          <a:latin typeface="Calibri" pitchFamily="34" charset="0"/>
                          <a:ea typeface="Calibri" pitchFamily="34" charset="-122"/>
                          <a:cs typeface="Calibri" pitchFamily="34" charset="-120"/>
                        </a:rPr>
                        <a:t>TOP Request ($)</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154733"/>
                    </a:solidFill>
                  </a:tcPr>
                </a:tc>
                <a:extLst>
                  <a:ext uri="{0D108BD9-81ED-4DB2-BD59-A6C34878D82A}">
                    <a16:rowId xmlns:a16="http://schemas.microsoft.com/office/drawing/2014/main" val="10000"/>
                  </a:ext>
                </a:extLst>
              </a:tr>
              <a:tr h="283464">
                <a:tc>
                  <a:txBody>
                    <a:bodyPr/>
                    <a:lstStyle/>
                    <a:p>
                      <a:pPr marL="0" indent="0">
                        <a:buNone/>
                      </a:pPr>
                      <a:r>
                        <a:rPr lang="en-US" sz="900">
                          <a:solidFill>
                            <a:srgbClr val="4A4A4A"/>
                          </a:solidFill>
                          <a:latin typeface="Calibri" pitchFamily="34" charset="0"/>
                          <a:ea typeface="Calibri" pitchFamily="34" charset="-122"/>
                          <a:cs typeface="Calibri" pitchFamily="34" charset="-120"/>
                        </a:rPr>
                        <a:t>1</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a:solidFill>
                            <a:srgbClr val="4A4A4A"/>
                          </a:solidFill>
                          <a:latin typeface="Calibri" pitchFamily="34" charset="0"/>
                          <a:ea typeface="Calibri" pitchFamily="34" charset="-122"/>
                          <a:cs typeface="Calibri" pitchFamily="34" charset="-120"/>
                        </a:rPr>
                        <a:t>Personnel</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i="1" dirty="0">
                          <a:solidFill>
                            <a:srgbClr val="AAAAAA"/>
                          </a:solidFill>
                          <a:latin typeface="Calibri" pitchFamily="34" charset="0"/>
                          <a:ea typeface="Calibri" pitchFamily="34" charset="-122"/>
                          <a:cs typeface="Calibri" pitchFamily="34" charset="-120"/>
                        </a:rPr>
                        <a:t>e.g., Grad student — 25% effort, 6 </a:t>
                      </a:r>
                      <a:r>
                        <a:rPr lang="en-US" sz="900" i="1" dirty="0" err="1">
                          <a:solidFill>
                            <a:srgbClr val="AAAAAA"/>
                          </a:solidFill>
                          <a:latin typeface="Calibri" pitchFamily="34" charset="0"/>
                          <a:ea typeface="Calibri" pitchFamily="34" charset="-122"/>
                          <a:cs typeface="Calibri" pitchFamily="34" charset="-120"/>
                        </a:rPr>
                        <a:t>mo</a:t>
                      </a:r>
                      <a:r>
                        <a:rPr lang="en-US" sz="900" i="1" dirty="0">
                          <a:solidFill>
                            <a:srgbClr val="AAAAAA"/>
                          </a:solidFill>
                          <a:latin typeface="Calibri" pitchFamily="34" charset="0"/>
                          <a:ea typeface="Calibri" pitchFamily="34" charset="-122"/>
                          <a:cs typeface="Calibri" pitchFamily="34" charset="-120"/>
                        </a:rPr>
                        <a:t>, $22K salary + fringe</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lgn="r">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extLst>
                  <a:ext uri="{0D108BD9-81ED-4DB2-BD59-A6C34878D82A}">
                    <a16:rowId xmlns:a16="http://schemas.microsoft.com/office/drawing/2014/main" val="10001"/>
                  </a:ext>
                </a:extLst>
              </a:tr>
              <a:tr h="283464">
                <a:tc>
                  <a:txBody>
                    <a:bodyPr/>
                    <a:lstStyle/>
                    <a:p>
                      <a:pPr marL="0" indent="0">
                        <a:buNone/>
                      </a:pPr>
                      <a:r>
                        <a:rPr lang="en-US" sz="900">
                          <a:solidFill>
                            <a:srgbClr val="4A4A4A"/>
                          </a:solidFill>
                          <a:latin typeface="Calibri" pitchFamily="34" charset="0"/>
                          <a:ea typeface="Calibri" pitchFamily="34" charset="-122"/>
                          <a:cs typeface="Calibri" pitchFamily="34" charset="-120"/>
                        </a:rPr>
                        <a:t>1,2</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900">
                          <a:solidFill>
                            <a:srgbClr val="4A4A4A"/>
                          </a:solidFill>
                          <a:latin typeface="Calibri" pitchFamily="34" charset="0"/>
                          <a:ea typeface="Calibri" pitchFamily="34" charset="-122"/>
                          <a:cs typeface="Calibri" pitchFamily="34" charset="-120"/>
                        </a:rPr>
                        <a:t>Contracted services</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900" i="1" dirty="0">
                          <a:solidFill>
                            <a:srgbClr val="AAAAAA"/>
                          </a:solidFill>
                          <a:latin typeface="Calibri" pitchFamily="34" charset="0"/>
                          <a:ea typeface="Calibri" pitchFamily="34" charset="-122"/>
                          <a:cs typeface="Calibri" pitchFamily="34" charset="-120"/>
                        </a:rPr>
                        <a:t>e.g., Vendor X prototype build — quote attached</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lgn="r">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extLst>
                  <a:ext uri="{0D108BD9-81ED-4DB2-BD59-A6C34878D82A}">
                    <a16:rowId xmlns:a16="http://schemas.microsoft.com/office/drawing/2014/main" val="10002"/>
                  </a:ext>
                </a:extLst>
              </a:tr>
              <a:tr h="283464">
                <a:tc>
                  <a:txBody>
                    <a:bodyPr/>
                    <a:lstStyle/>
                    <a:p>
                      <a:pPr marL="0" indent="0">
                        <a:buNone/>
                      </a:pPr>
                      <a:r>
                        <a:rPr lang="en-US" sz="900">
                          <a:solidFill>
                            <a:srgbClr val="4A4A4A"/>
                          </a:solidFill>
                          <a:latin typeface="Calibri" pitchFamily="34" charset="0"/>
                          <a:ea typeface="Calibri" pitchFamily="34" charset="-122"/>
                          <a:cs typeface="Calibri" pitchFamily="34" charset="-120"/>
                        </a:rPr>
                        <a:t>2</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a:solidFill>
                            <a:srgbClr val="4A4A4A"/>
                          </a:solidFill>
                          <a:latin typeface="Calibri" pitchFamily="34" charset="0"/>
                          <a:ea typeface="Calibri" pitchFamily="34" charset="-122"/>
                          <a:cs typeface="Calibri" pitchFamily="34" charset="-120"/>
                        </a:rPr>
                        <a:t>Supplies / materials</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i="1" dirty="0">
                          <a:solidFill>
                            <a:srgbClr val="AAAAAA"/>
                          </a:solidFill>
                          <a:latin typeface="Calibri" pitchFamily="34" charset="0"/>
                          <a:ea typeface="Calibri" pitchFamily="34" charset="-122"/>
                          <a:cs typeface="Calibri" pitchFamily="34" charset="-120"/>
                        </a:rPr>
                        <a:t>e.g., Lab consumables for validation testing</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lgn="r">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extLst>
                  <a:ext uri="{0D108BD9-81ED-4DB2-BD59-A6C34878D82A}">
                    <a16:rowId xmlns:a16="http://schemas.microsoft.com/office/drawing/2014/main" val="10003"/>
                  </a:ext>
                </a:extLst>
              </a:tr>
              <a:tr h="283464">
                <a:tc>
                  <a:txBody>
                    <a:bodyPr/>
                    <a:lstStyle/>
                    <a:p>
                      <a:pPr marL="0" indent="0">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900">
                          <a:solidFill>
                            <a:srgbClr val="4A4A4A"/>
                          </a:solidFill>
                          <a:latin typeface="Calibri" pitchFamily="34" charset="0"/>
                          <a:ea typeface="Calibri" pitchFamily="34" charset="-122"/>
                          <a:cs typeface="Calibri" pitchFamily="34" charset="-120"/>
                        </a:rPr>
                        <a:t>Travel</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buNone/>
                      </a:pPr>
                      <a:r>
                        <a:rPr lang="en-US" sz="900" i="1" dirty="0">
                          <a:solidFill>
                            <a:srgbClr val="AAAAAA"/>
                          </a:solidFill>
                          <a:latin typeface="Calibri" pitchFamily="34" charset="0"/>
                          <a:ea typeface="Calibri" pitchFamily="34" charset="-122"/>
                          <a:cs typeface="Calibri" pitchFamily="34" charset="-120"/>
                        </a:rPr>
                        <a:t>Only if critical to project success</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tc>
                  <a:txBody>
                    <a:bodyPr/>
                    <a:lstStyle/>
                    <a:p>
                      <a:pPr marL="0" indent="0" algn="r">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5F5F0"/>
                    </a:solidFill>
                  </a:tcPr>
                </a:tc>
                <a:extLst>
                  <a:ext uri="{0D108BD9-81ED-4DB2-BD59-A6C34878D82A}">
                    <a16:rowId xmlns:a16="http://schemas.microsoft.com/office/drawing/2014/main" val="10004"/>
                  </a:ext>
                </a:extLst>
              </a:tr>
              <a:tr h="283464">
                <a:tc>
                  <a:txBody>
                    <a:bodyPr/>
                    <a:lstStyle/>
                    <a:p>
                      <a:pPr marL="0" indent="0">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a:solidFill>
                            <a:srgbClr val="4A4A4A"/>
                          </a:solidFill>
                          <a:latin typeface="Calibri" pitchFamily="34" charset="0"/>
                          <a:ea typeface="Calibri" pitchFamily="34" charset="-122"/>
                          <a:cs typeface="Calibri" pitchFamily="34" charset="-120"/>
                        </a:rPr>
                        <a:t>Other</a:t>
                      </a: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buNone/>
                      </a:pPr>
                      <a:r>
                        <a:rPr lang="en-US" sz="900" i="1" dirty="0">
                          <a:solidFill>
                            <a:srgbClr val="AAAAAA"/>
                          </a:solidFill>
                          <a:latin typeface="Calibri" pitchFamily="34" charset="0"/>
                          <a:ea typeface="Calibri" pitchFamily="34" charset="-122"/>
                          <a:cs typeface="Calibri" pitchFamily="34" charset="-120"/>
                        </a:rPr>
                        <a:t>[Describe]</a:t>
                      </a:r>
                      <a:endParaRPr lang="en-US" sz="9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tc>
                  <a:txBody>
                    <a:bodyPr/>
                    <a:lstStyle/>
                    <a:p>
                      <a:pPr marL="0" indent="0" algn="r">
                        <a:buNone/>
                      </a:pPr>
                      <a:endParaRPr lang="en-US" sz="9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FFFFF"/>
                    </a:solidFill>
                  </a:tcPr>
                </a:tc>
                <a:extLst>
                  <a:ext uri="{0D108BD9-81ED-4DB2-BD59-A6C34878D82A}">
                    <a16:rowId xmlns:a16="http://schemas.microsoft.com/office/drawing/2014/main" val="10005"/>
                  </a:ext>
                </a:extLst>
              </a:tr>
              <a:tr h="283464">
                <a:tc gridSpan="3">
                  <a:txBody>
                    <a:bodyPr/>
                    <a:lstStyle/>
                    <a:p>
                      <a:pPr marL="0" indent="0">
                        <a:buNone/>
                      </a:pPr>
                      <a:r>
                        <a:rPr lang="en-US" sz="1000" b="1">
                          <a:solidFill>
                            <a:srgbClr val="154733"/>
                          </a:solidFill>
                          <a:latin typeface="Calibri" pitchFamily="34" charset="0"/>
                          <a:ea typeface="Calibri" pitchFamily="34" charset="-122"/>
                          <a:cs typeface="Calibri" pitchFamily="34" charset="-120"/>
                        </a:rPr>
                        <a:t>TOTAL</a:t>
                      </a:r>
                      <a:endParaRPr lang="en-US" sz="100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tc hMerge="1">
                  <a:txBody>
                    <a:bodyPr/>
                    <a:lstStyle/>
                    <a:p>
                      <a:endParaRPr lang="en-US"/>
                    </a:p>
                  </a:txBody>
                  <a:tcPr/>
                </a:tc>
                <a:tc hMerge="1">
                  <a:txBody>
                    <a:bodyPr/>
                    <a:lstStyle/>
                    <a:p>
                      <a:endParaRPr lang="en-US"/>
                    </a:p>
                  </a:txBody>
                  <a:tcPr/>
                </a:tc>
                <a:tc>
                  <a:txBody>
                    <a:bodyPr/>
                    <a:lstStyle/>
                    <a:p>
                      <a:pPr marL="0" indent="0" algn="r">
                        <a:buNone/>
                      </a:pPr>
                      <a:r>
                        <a:rPr lang="en-US" sz="1000" b="1" dirty="0">
                          <a:solidFill>
                            <a:srgbClr val="154733"/>
                          </a:solidFill>
                          <a:latin typeface="Calibri" pitchFamily="34" charset="0"/>
                          <a:ea typeface="Calibri" pitchFamily="34" charset="-122"/>
                          <a:cs typeface="Calibri" pitchFamily="34" charset="-120"/>
                        </a:rPr>
                        <a:t>$</a:t>
                      </a:r>
                      <a:endParaRPr lang="en-US" sz="1000" dirty="0">
                        <a:latin typeface="Calibri" charset="0"/>
                        <a:ea typeface="Calibri" charset="0"/>
                        <a:cs typeface="Calibri" charset="0"/>
                      </a:endParaRPr>
                    </a:p>
                  </a:txBody>
                  <a:tcPr>
                    <a:lnL w="6350" cap="flat" cmpd="sng" algn="ctr">
                      <a:solidFill>
                        <a:srgbClr val="E2E2DC"/>
                      </a:solidFill>
                      <a:prstDash val="solid"/>
                      <a:round/>
                      <a:headEnd type="none" w="med" len="med"/>
                      <a:tailEnd type="none" w="med" len="med"/>
                    </a:lnL>
                    <a:lnR w="6350" cap="flat" cmpd="sng" algn="ctr">
                      <a:solidFill>
                        <a:srgbClr val="E2E2DC"/>
                      </a:solidFill>
                      <a:prstDash val="solid"/>
                      <a:round/>
                      <a:headEnd type="none" w="med" len="med"/>
                      <a:tailEnd type="none" w="med" len="med"/>
                    </a:lnR>
                    <a:lnT w="6350" cap="flat" cmpd="sng" algn="ctr">
                      <a:solidFill>
                        <a:srgbClr val="E2E2DC"/>
                      </a:solidFill>
                      <a:prstDash val="solid"/>
                      <a:round/>
                      <a:headEnd type="none" w="med" len="med"/>
                      <a:tailEnd type="none" w="med" len="med"/>
                    </a:lnT>
                    <a:lnB w="6350" cap="flat" cmpd="sng" algn="ctr">
                      <a:solidFill>
                        <a:srgbClr val="E2E2DC"/>
                      </a:solidFill>
                      <a:prstDash val="solid"/>
                      <a:round/>
                      <a:headEnd type="none" w="med" len="med"/>
                      <a:tailEnd type="none" w="med" len="med"/>
                    </a:lnB>
                    <a:solidFill>
                      <a:srgbClr val="FEE123"/>
                    </a:solidFill>
                  </a:tcPr>
                </a:tc>
                <a:extLst>
                  <a:ext uri="{0D108BD9-81ED-4DB2-BD59-A6C34878D82A}">
                    <a16:rowId xmlns:a16="http://schemas.microsoft.com/office/drawing/2014/main" val="10006"/>
                  </a:ext>
                </a:extLst>
              </a:tr>
            </a:tbl>
          </a:graphicData>
        </a:graphic>
      </p:graphicFrame>
      <p:sp>
        <p:nvSpPr>
          <p:cNvPr id="11" name="Shape 7"/>
          <p:cNvSpPr/>
          <p:nvPr/>
        </p:nvSpPr>
        <p:spPr>
          <a:xfrm>
            <a:off x="320040" y="4005072"/>
            <a:ext cx="8503920" cy="768096"/>
          </a:xfrm>
          <a:prstGeom prst="rect">
            <a:avLst/>
          </a:prstGeom>
          <a:solidFill>
            <a:srgbClr val="FFFFFF"/>
          </a:solidFill>
          <a:ln w="9525">
            <a:solidFill>
              <a:srgbClr val="E2E2DC"/>
            </a:solidFill>
            <a:prstDash val="solid"/>
          </a:ln>
          <a:effectLst>
            <a:outerShdw blurRad="101600" dist="38100" dir="8100000" algn="bl" rotWithShape="0">
              <a:srgbClr val="000000">
                <a:alpha val="12000"/>
              </a:srgbClr>
            </a:outerShdw>
          </a:effectLst>
        </p:spPr>
        <p:txBody>
          <a:bodyPr/>
          <a:lstStyle/>
          <a:p>
            <a:endParaRPr lang="en-US"/>
          </a:p>
        </p:txBody>
      </p:sp>
      <p:sp>
        <p:nvSpPr>
          <p:cNvPr id="12" name="Shape 8"/>
          <p:cNvSpPr/>
          <p:nvPr/>
        </p:nvSpPr>
        <p:spPr>
          <a:xfrm>
            <a:off x="320040" y="4005072"/>
            <a:ext cx="64008" cy="768096"/>
          </a:xfrm>
          <a:prstGeom prst="rect">
            <a:avLst/>
          </a:prstGeom>
          <a:solidFill>
            <a:srgbClr val="2A6049"/>
          </a:solidFill>
          <a:ln w="12700">
            <a:solidFill>
              <a:srgbClr val="2A6049"/>
            </a:solidFill>
            <a:prstDash val="solid"/>
          </a:ln>
        </p:spPr>
        <p:txBody>
          <a:bodyPr/>
          <a:lstStyle/>
          <a:p>
            <a:endParaRPr lang="en-US"/>
          </a:p>
        </p:txBody>
      </p:sp>
      <p:sp>
        <p:nvSpPr>
          <p:cNvPr id="13" name="Text 9"/>
          <p:cNvSpPr/>
          <p:nvPr/>
        </p:nvSpPr>
        <p:spPr>
          <a:xfrm>
            <a:off x="448056" y="4096512"/>
            <a:ext cx="8275320" cy="256032"/>
          </a:xfrm>
          <a:prstGeom prst="rect">
            <a:avLst/>
          </a:prstGeom>
          <a:noFill/>
          <a:ln/>
        </p:spPr>
        <p:txBody>
          <a:bodyPr wrap="square" lIns="0" tIns="0" rIns="0" bIns="0" rtlCol="0" anchor="ctr"/>
          <a:lstStyle/>
          <a:p>
            <a:pPr marL="0" indent="0">
              <a:buNone/>
            </a:pPr>
            <a:r>
              <a:rPr lang="en-US" sz="1100" b="1">
                <a:solidFill>
                  <a:srgbClr val="154733"/>
                </a:solidFill>
                <a:latin typeface="Calibri" pitchFamily="34" charset="0"/>
                <a:ea typeface="Calibri" pitchFamily="34" charset="-122"/>
                <a:cs typeface="Calibri" pitchFamily="34" charset="-120"/>
              </a:rPr>
              <a:t>Budget notes</a:t>
            </a:r>
            <a:endParaRPr lang="en-US" sz="1100"/>
          </a:p>
        </p:txBody>
      </p:sp>
      <p:sp>
        <p:nvSpPr>
          <p:cNvPr id="14" name="Text 10"/>
          <p:cNvSpPr/>
          <p:nvPr/>
        </p:nvSpPr>
        <p:spPr>
          <a:xfrm>
            <a:off x="448056" y="4334256"/>
            <a:ext cx="8275320" cy="265176"/>
          </a:xfrm>
          <a:prstGeom prst="rect">
            <a:avLst/>
          </a:prstGeom>
          <a:noFill/>
          <a:ln/>
        </p:spPr>
        <p:txBody>
          <a:bodyPr wrap="square" lIns="0" tIns="0" rIns="0" bIns="0" rtlCol="0" anchor="ctr"/>
          <a:lstStyle/>
          <a:p>
            <a:pPr marL="0" indent="0">
              <a:buNone/>
            </a:pPr>
            <a:r>
              <a:rPr lang="en-US" sz="950" i="1" dirty="0">
                <a:solidFill>
                  <a:srgbClr val="888888"/>
                </a:solidFill>
                <a:latin typeface="Calibri" pitchFamily="34" charset="0"/>
                <a:ea typeface="Calibri" pitchFamily="34" charset="-122"/>
                <a:cs typeface="Calibri" pitchFamily="34" charset="-120"/>
              </a:rPr>
              <a:t>The formal budget template must also be completed. This slide is meant to show reviewers ”at a glance” what TOP funding will </a:t>
            </a:r>
            <a:r>
              <a:rPr lang="en-US" sz="950" i="1">
                <a:solidFill>
                  <a:srgbClr val="888888"/>
                </a:solidFill>
                <a:latin typeface="Calibri" pitchFamily="34" charset="0"/>
                <a:ea typeface="Calibri" pitchFamily="34" charset="-122"/>
                <a:cs typeface="Calibri" pitchFamily="34" charset="-120"/>
              </a:rPr>
              <a:t>support.</a:t>
            </a:r>
          </a:p>
          <a:p>
            <a:pPr marL="0" indent="0">
              <a:buNone/>
            </a:pPr>
            <a:r>
              <a:rPr lang="en-US" sz="950" i="1">
                <a:solidFill>
                  <a:srgbClr val="888888"/>
                </a:solidFill>
                <a:latin typeface="Calibri" pitchFamily="34" charset="0"/>
                <a:ea typeface="Calibri" pitchFamily="34" charset="-122"/>
                <a:cs typeface="Calibri" pitchFamily="34" charset="-120"/>
              </a:rPr>
              <a:t>Note</a:t>
            </a:r>
            <a:r>
              <a:rPr lang="en-US" sz="950" i="1" dirty="0">
                <a:solidFill>
                  <a:srgbClr val="888888"/>
                </a:solidFill>
                <a:latin typeface="Calibri" pitchFamily="34" charset="0"/>
                <a:ea typeface="Calibri" pitchFamily="34" charset="-122"/>
                <a:cs typeface="Calibri" pitchFamily="34" charset="-120"/>
              </a:rPr>
              <a:t>: overhead/indirect costs not required. Patent fees covered separately by IIT.</a:t>
            </a:r>
            <a:endParaRPr lang="en-US" sz="950" dirty="0"/>
          </a:p>
        </p:txBody>
      </p:sp>
      <p:sp>
        <p:nvSpPr>
          <p:cNvPr id="15" name="Shape 11"/>
          <p:cNvSpPr/>
          <p:nvPr/>
        </p:nvSpPr>
        <p:spPr>
          <a:xfrm>
            <a:off x="448056" y="4645152"/>
            <a:ext cx="8247888" cy="9144"/>
          </a:xfrm>
          <a:prstGeom prst="rect">
            <a:avLst/>
          </a:prstGeom>
          <a:solidFill>
            <a:srgbClr val="E2E2DC"/>
          </a:solidFill>
          <a:ln w="12700">
            <a:solidFill>
              <a:srgbClr val="E2E2DC"/>
            </a:solidFill>
            <a:prstDash val="solid"/>
          </a:ln>
        </p:spPr>
        <p:txBody>
          <a:bodyPr/>
          <a:lstStyle/>
          <a:p>
            <a:endParaRPr lang="en-US"/>
          </a:p>
        </p:txBody>
      </p:sp>
    </p:spTree>
  </p:cSld>
  <p:clrMapOvr>
    <a:masterClrMapping/>
  </p:clrMapOvr>
  <p:extLst>
    <p:ext uri="{6950BFC3-D8DA-4A85-94F7-54DA5524770B}">
      <p188:commentRel xmlns:p188="http://schemas.microsoft.com/office/powerpoint/2018/8/main" r:id="rId3"/>
    </p:ext>
  </p:extLst>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60</TotalTime>
  <Words>2754</Words>
  <Application>Microsoft Macintosh PowerPoint</Application>
  <PresentationFormat>On-screen Show (16:9)</PresentationFormat>
  <Paragraphs>302</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 Application Template</dc:title>
  <dc:subject>PptxGenJS Presentation</dc:subject>
  <dc:creator>University of Oregon IIT</dc:creator>
  <cp:lastModifiedBy>Drew Worden</cp:lastModifiedBy>
  <cp:revision>2</cp:revision>
  <dcterms:created xsi:type="dcterms:W3CDTF">2026-03-02T21:41:24Z</dcterms:created>
  <dcterms:modified xsi:type="dcterms:W3CDTF">2026-04-07T21:13:12Z</dcterms:modified>
</cp:coreProperties>
</file>