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338" r:id="rId3"/>
    <p:sldId id="340" r:id="rId4"/>
    <p:sldId id="345" r:id="rId5"/>
    <p:sldId id="343" r:id="rId6"/>
    <p:sldId id="346" r:id="rId7"/>
    <p:sldId id="342" r:id="rId8"/>
    <p:sldId id="344" r:id="rId9"/>
    <p:sldId id="341" r:id="rId10"/>
    <p:sldId id="350" r:id="rId11"/>
    <p:sldId id="347" r:id="rId12"/>
    <p:sldId id="348" r:id="rId13"/>
    <p:sldId id="351" r:id="rId14"/>
    <p:sldId id="352" r:id="rId15"/>
    <p:sldId id="34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Jarmin Miller" initials="CJM" lastIdx="2" clrIdx="0">
    <p:extLst>
      <p:ext uri="{19B8F6BF-5375-455C-9EA6-DF929625EA0E}">
        <p15:presenceInfo xmlns:p15="http://schemas.microsoft.com/office/powerpoint/2012/main" userId="S::cjarmin2@uoregon.edu::c944de48-74bc-4f5b-87bd-e2abd09a1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70F"/>
    <a:srgbClr val="154733"/>
    <a:srgbClr val="005493"/>
    <a:srgbClr val="3A50A0"/>
    <a:srgbClr val="000000"/>
    <a:srgbClr val="E1E000"/>
    <a:srgbClr val="FEE123"/>
    <a:srgbClr val="007935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9" autoAdjust="0"/>
    <p:restoredTop sz="77017"/>
  </p:normalViewPr>
  <p:slideViewPr>
    <p:cSldViewPr snapToGrid="0">
      <p:cViewPr varScale="1">
        <p:scale>
          <a:sx n="85" d="100"/>
          <a:sy n="85" d="100"/>
        </p:scale>
        <p:origin x="162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1ACB28F-6C39-49BA-B3EC-2BF63634E402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456F49B-E802-4257-8311-9C956D15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090F01C-A826-4640-A04E-D4DC6DFA424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C53D979-AAE2-CB4C-A642-5CFCB6B5C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Fund a wide variety of projects that do not normally have a lot of external grant funding</a:t>
            </a:r>
          </a:p>
          <a:p>
            <a:r>
              <a:rPr lang="en-US" dirty="0">
                <a:cs typeface="Calibri"/>
              </a:rPr>
              <a:t>Well suited for art and design, humanities and humanities related social science projects</a:t>
            </a:r>
          </a:p>
          <a:p>
            <a:r>
              <a:rPr lang="en-US" dirty="0">
                <a:cs typeface="Calibri"/>
              </a:rPr>
              <a:t>Not like the OVPRI seed grants but can be leveraged to apply for larger grants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You can find a list of prior awardees and their project title on RDS website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4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Review committee includes faculty across all disciplines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9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0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6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Strategy of 3 year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7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1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OPE = other payroll expenses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5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7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Templates online</a:t>
            </a:r>
          </a:p>
          <a:p>
            <a:r>
              <a:rPr lang="en-US" dirty="0">
                <a:cs typeface="Calibri"/>
              </a:rPr>
              <a:t>Budget justification not needed if stipends are the only line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4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D979-AAE2-CB4C-A642-5CFCB6B5C4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85833"/>
            <a:ext cx="7772400" cy="1470025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slide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2"/>
          <a:stretch/>
        </p:blipFill>
        <p:spPr>
          <a:xfrm flipV="1">
            <a:off x="1" y="3291816"/>
            <a:ext cx="7086599" cy="128084"/>
          </a:xfrm>
          <a:prstGeom prst="rect">
            <a:avLst/>
          </a:prstGeom>
        </p:spPr>
      </p:pic>
      <p:pic>
        <p:nvPicPr>
          <p:cNvPr id="4" name="Picture 3" descr="UOSignature-343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80" y="6093460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85833"/>
            <a:ext cx="7772400" cy="1470025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247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slide subtitle</a:t>
            </a:r>
          </a:p>
        </p:txBody>
      </p:sp>
      <p:pic>
        <p:nvPicPr>
          <p:cNvPr id="11" name="Picture 10" descr="UO-Logo-343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430" y="6022340"/>
            <a:ext cx="698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2"/>
          <a:stretch/>
        </p:blipFill>
        <p:spPr>
          <a:xfrm flipV="1">
            <a:off x="1" y="3291816"/>
            <a:ext cx="7086599" cy="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926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accent1"/>
                </a:solidFill>
                <a:latin typeface="Helvetica"/>
                <a:cs typeface="Helvetica"/>
              </a:defRPr>
            </a:lvl1pPr>
            <a:lvl2pPr>
              <a:defRPr b="0" i="0">
                <a:solidFill>
                  <a:schemeClr val="accent1"/>
                </a:solidFill>
                <a:latin typeface="Helvetica"/>
                <a:cs typeface="Helvetica"/>
              </a:defRPr>
            </a:lvl2pPr>
            <a:lvl3pPr>
              <a:defRPr b="0" i="0">
                <a:solidFill>
                  <a:schemeClr val="accent1"/>
                </a:solidFill>
                <a:latin typeface="Helvetica"/>
                <a:cs typeface="Helvetica"/>
              </a:defRPr>
            </a:lvl3pPr>
            <a:lvl4pPr>
              <a:defRPr b="0" i="0">
                <a:solidFill>
                  <a:schemeClr val="accent1"/>
                </a:solidFill>
                <a:latin typeface="Helvetica"/>
                <a:cs typeface="Helvetica"/>
              </a:defRPr>
            </a:lvl4pPr>
            <a:lvl5pPr>
              <a:defRPr b="0" i="0">
                <a:solidFill>
                  <a:schemeClr val="accent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UO-Logo-343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320" y="6022340"/>
            <a:ext cx="698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2"/>
          <a:stretch/>
        </p:blipFill>
        <p:spPr>
          <a:xfrm flipV="1">
            <a:off x="0" y="1353596"/>
            <a:ext cx="7086599" cy="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21480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1481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UO-Logo-343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6022340"/>
            <a:ext cx="6985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2"/>
          <a:stretch/>
        </p:blipFill>
        <p:spPr>
          <a:xfrm flipV="1">
            <a:off x="0" y="1353596"/>
            <a:ext cx="7086599" cy="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"/>
            <a:ext cx="4038600" cy="5648961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1"/>
            <a:ext cx="4038600" cy="5648960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UO-Logo-343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6022340"/>
            <a:ext cx="698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UO-Logo-343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6022340"/>
            <a:ext cx="6985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2"/>
          <a:stretch/>
        </p:blipFill>
        <p:spPr>
          <a:xfrm flipV="1">
            <a:off x="0" y="1353596"/>
            <a:ext cx="7086599" cy="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53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43979"/>
            <a:ext cx="73214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489864"/>
            <a:ext cx="7321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0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9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61" r:id="rId5"/>
    <p:sldLayoutId id="2147483654" r:id="rId6"/>
    <p:sldLayoutId id="214748366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10"/>
        </a:buBlip>
        <a:defRPr sz="3200" b="0" i="0" kern="1200">
          <a:solidFill>
            <a:srgbClr val="124734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10"/>
        </a:buBlip>
        <a:defRPr sz="2800" b="0" i="0" kern="1200">
          <a:solidFill>
            <a:srgbClr val="124734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10"/>
        </a:buBlip>
        <a:defRPr sz="2400" b="0" i="0" kern="1200">
          <a:solidFill>
            <a:srgbClr val="124734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10"/>
        </a:buBlip>
        <a:defRPr sz="2000" b="0" i="0" kern="1200">
          <a:solidFill>
            <a:srgbClr val="124734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10"/>
        </a:buBlip>
        <a:defRPr sz="2000" b="0" i="0" kern="1200">
          <a:solidFill>
            <a:srgbClr val="124734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2" y="1090894"/>
            <a:ext cx="731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2" y="2502790"/>
            <a:ext cx="7317975" cy="378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930" y="6283199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3" y="0"/>
            <a:ext cx="913013" cy="774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89" y="6090010"/>
            <a:ext cx="1811398" cy="7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1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ds.uoregon.edu/content/faculty-research-awar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mailto:rds@uorego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1" y="299556"/>
            <a:ext cx="8005958" cy="91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853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AD442-B1C8-7A4B-A23F-35F000BB67F0}"/>
              </a:ext>
            </a:extLst>
          </p:cNvPr>
          <p:cNvSpPr txBox="1"/>
          <p:nvPr/>
        </p:nvSpPr>
        <p:spPr>
          <a:xfrm>
            <a:off x="0" y="1714500"/>
            <a:ext cx="91440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/>
              <a:t>Faculty Research Awards</a:t>
            </a:r>
          </a:p>
          <a:p>
            <a:r>
              <a:rPr lang="en-US" sz="3000" b="1" dirty="0"/>
              <a:t>Deadline: January 10, 2020 at 5 pm</a:t>
            </a:r>
          </a:p>
        </p:txBody>
      </p:sp>
    </p:spTree>
    <p:extLst>
      <p:ext uri="{BB962C8B-B14F-4D97-AF65-F5344CB8AC3E}">
        <p14:creationId xmlns:p14="http://schemas.microsoft.com/office/powerpoint/2010/main" val="29938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Statement of Work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Project 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Timeline &amp; milestones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Expected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Expected future research, scholarship, or creative work that will result from this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5336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Review Process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Initial review: compliance with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Primary review: faculty committee appointed by the Faculty Senate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Notification of awards in Spring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Feedback for proposals will available upon request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69474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487680" y="365125"/>
            <a:ext cx="8027670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Review Criteria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487680" y="1108517"/>
            <a:ext cx="80276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Significance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Clarity of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Well-justified 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Contribution to discipline/field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Realistic and feasible budget and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Project's scholarly/creative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Connection of project to faculty's past and future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81565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487680" y="365125"/>
            <a:ext cx="8027670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RDS Friendly Suggestions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487680" y="1108517"/>
            <a:ext cx="80276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Write for a scholarly audience, but not disciplinary peers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Develop a persuasive argument for your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 typos or grammatical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RDS can provide feedback to your proposal prior to the deadline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69370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325120" y="365125"/>
            <a:ext cx="8190230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Critical Information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325120" y="1108517"/>
            <a:ext cx="85045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Deadline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: 5 pm, Friday, January 10,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All instructions on RDS website: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https://rds.uoregon.edu/content/faculty-research-awards</a:t>
            </a:r>
            <a:endParaRPr lang="en-US" sz="24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Reach out to RDS with questions: 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rds@uoregon.edu</a:t>
            </a: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223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396240" y="365125"/>
            <a:ext cx="8119110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Eligible Projects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396240" y="1108517"/>
            <a:ext cx="8310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Book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Performances in major national or int’l venues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Creative work for exhibition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Research to obtain pilot data, demonstrate feasibility of an approach/method, contribute to prototype development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Travel to conduct fieldwork or research at archives/special collections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402356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Eligible Applicants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345323"/>
            <a:ext cx="7602337" cy="411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Faculty from all disciplines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Assistant, Associate and Full Professors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NTTF with 1.0 FTE &amp; research responsibilities who have been employed at UO for 3 years and will hold appointment in AY 2020-2021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Note: 1 application per faculty per cycle</a:t>
            </a:r>
          </a:p>
          <a:p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8769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Ineligible Applicants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366345"/>
            <a:ext cx="7916662" cy="40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Emeritus, Courtesy, Visiting, and Adjunct Faculty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Recipients from the past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Those who have not filed final reports from prior award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04068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Scope of Award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587061"/>
            <a:ext cx="7602337" cy="387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Maximum of $7,000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12-month project period, 7/1/20-6/30/21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Final report due 7/31/21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 cost extension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8979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Budget: Allowable Expenses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Contractual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Core/shared facility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Graduate or undergraduate student effort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Summer stipend (subject to OPE)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712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Budget: Unallowable Costs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Replacement or funding of tenure-line faculty salary during the academic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Stipend during the academic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Instructional release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Construction or facility renovation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Curriculum or career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02265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Application Components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Online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Application Materials – template</a:t>
            </a:r>
          </a:p>
          <a:p>
            <a:pPr marL="1371600" lvl="2" indent="-457200" algn="l">
              <a:buFont typeface="Wingdings" pitchFamily="2" charset="2"/>
              <a:buChar char="ü"/>
            </a:pPr>
            <a:r>
              <a:rPr lang="en-US" sz="1600" i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Statement of Work (3 pages)</a:t>
            </a:r>
          </a:p>
          <a:p>
            <a:pPr marL="1371600" lvl="2" indent="-457200" algn="l">
              <a:buFont typeface="Wingdings" pitchFamily="2" charset="2"/>
              <a:buChar char="ü"/>
            </a:pPr>
            <a:r>
              <a:rPr lang="en-US" sz="1600" i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Curriculum Vitae (2 pages)</a:t>
            </a:r>
          </a:p>
          <a:p>
            <a:pPr marL="1371600" lvl="2" indent="-457200" algn="l">
              <a:buFont typeface="Wingdings" pitchFamily="2" charset="2"/>
              <a:buChar char="ü"/>
            </a:pPr>
            <a:r>
              <a:rPr lang="en-US" sz="1600" i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Current and Pending Support (1-page)</a:t>
            </a:r>
          </a:p>
          <a:p>
            <a:pPr marL="1371600" lvl="2" indent="-457200" algn="l">
              <a:buFont typeface="Wingdings" pitchFamily="2" charset="2"/>
              <a:buChar char="ü"/>
            </a:pPr>
            <a:r>
              <a:rPr lang="en-US" sz="1600" i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Budget Justification (1-page template)*</a:t>
            </a: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Budget (1-page template)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Other Support, Compliance, and Signature Form (PDF form)</a:t>
            </a:r>
          </a:p>
          <a:p>
            <a:endParaRPr lang="en-US" sz="20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* Budget Justification not needed if only requesting stipend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78129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FF528A0-5F03-4642-A846-A8D07151BC73}"/>
              </a:ext>
            </a:extLst>
          </p:cNvPr>
          <p:cNvSpPr txBox="1">
            <a:spLocks/>
          </p:cNvSpPr>
          <p:nvPr/>
        </p:nvSpPr>
        <p:spPr>
          <a:xfrm>
            <a:off x="913012" y="365125"/>
            <a:ext cx="7602338" cy="59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Formatting &amp; Other Instructions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F76D5F-7AC5-F54F-B30C-46733CB8E2F6}"/>
              </a:ext>
            </a:extLst>
          </p:cNvPr>
          <p:cNvSpPr txBox="1">
            <a:spLocks/>
          </p:cNvSpPr>
          <p:nvPr/>
        </p:nvSpPr>
        <p:spPr>
          <a:xfrm>
            <a:off x="913012" y="1108517"/>
            <a:ext cx="7602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3200" b="0" i="0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Tx/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Font: Times New Roman, 11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Margins: 1” margins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Stay within required page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Upload each document to the online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 need to combine into one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C0C8D-E0EF-4447-85E0-7F152D96A83C}"/>
              </a:ext>
            </a:extLst>
          </p:cNvPr>
          <p:cNvSpPr/>
          <p:nvPr/>
        </p:nvSpPr>
        <p:spPr>
          <a:xfrm>
            <a:off x="0" y="5984182"/>
            <a:ext cx="9144000" cy="874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1" y="6128195"/>
            <a:ext cx="5888423" cy="586959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962743068"/>
      </p:ext>
    </p:extLst>
  </p:cSld>
  <p:clrMapOvr>
    <a:masterClrMapping/>
  </p:clrMapOvr>
</p:sld>
</file>

<file path=ppt/theme/theme1.xml><?xml version="1.0" encoding="utf-8"?>
<a:theme xmlns:a="http://schemas.openxmlformats.org/drawingml/2006/main" name="Geo-white-Helvetica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 Generic (arial)" id="{CA790736-E1C9-9242-B4B7-763063607428}" vid="{3E4FCA7A-1CCD-F84D-A1E7-6F107E1607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573</Words>
  <Application>Microsoft Macintosh PowerPoint</Application>
  <PresentationFormat>On-screen Show (4:3)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Open Sans</vt:lpstr>
      <vt:lpstr>Wingdings</vt:lpstr>
      <vt:lpstr>Geo-white-Helvetica</vt:lpstr>
      <vt:lpstr>Black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Khaila Ganick</dc:creator>
  <cp:lastModifiedBy>Catherine Jarmin Miller</cp:lastModifiedBy>
  <cp:revision>285</cp:revision>
  <cp:lastPrinted>2018-10-10T19:19:01Z</cp:lastPrinted>
  <dcterms:created xsi:type="dcterms:W3CDTF">1601-01-01T00:00:00Z</dcterms:created>
  <dcterms:modified xsi:type="dcterms:W3CDTF">2019-11-19T16:06:57Z</dcterms:modified>
</cp:coreProperties>
</file>