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4" r:id="rId4"/>
    <p:sldMasterId id="2147483767" r:id="rId5"/>
    <p:sldMasterId id="2147483788" r:id="rId6"/>
    <p:sldMasterId id="2147483802" r:id="rId7"/>
    <p:sldMasterId id="2147483820" r:id="rId8"/>
    <p:sldMasterId id="2147483832" r:id="rId9"/>
    <p:sldMasterId id="2147483836" r:id="rId10"/>
  </p:sldMasterIdLst>
  <p:notesMasterIdLst>
    <p:notesMasterId r:id="rId44"/>
  </p:notesMasterIdLst>
  <p:sldIdLst>
    <p:sldId id="478" r:id="rId11"/>
    <p:sldId id="487" r:id="rId12"/>
    <p:sldId id="551" r:id="rId13"/>
    <p:sldId id="493" r:id="rId14"/>
    <p:sldId id="422" r:id="rId15"/>
    <p:sldId id="472" r:id="rId16"/>
    <p:sldId id="473" r:id="rId17"/>
    <p:sldId id="539" r:id="rId18"/>
    <p:sldId id="533" r:id="rId19"/>
    <p:sldId id="534" r:id="rId20"/>
    <p:sldId id="499" r:id="rId21"/>
    <p:sldId id="500" r:id="rId22"/>
    <p:sldId id="489" r:id="rId23"/>
    <p:sldId id="476" r:id="rId24"/>
    <p:sldId id="479" r:id="rId25"/>
    <p:sldId id="490" r:id="rId26"/>
    <p:sldId id="502" r:id="rId27"/>
    <p:sldId id="474" r:id="rId28"/>
    <p:sldId id="527" r:id="rId29"/>
    <p:sldId id="528" r:id="rId30"/>
    <p:sldId id="543" r:id="rId31"/>
    <p:sldId id="544" r:id="rId32"/>
    <p:sldId id="545" r:id="rId33"/>
    <p:sldId id="546" r:id="rId34"/>
    <p:sldId id="547" r:id="rId35"/>
    <p:sldId id="548" r:id="rId36"/>
    <p:sldId id="549" r:id="rId37"/>
    <p:sldId id="475" r:id="rId38"/>
    <p:sldId id="550" r:id="rId39"/>
    <p:sldId id="520" r:id="rId40"/>
    <p:sldId id="521" r:id="rId41"/>
    <p:sldId id="522" r:id="rId42"/>
    <p:sldId id="523" r:id="rId4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CC3300"/>
    <a:srgbClr val="FF9933"/>
    <a:srgbClr val="D39338"/>
    <a:srgbClr val="008080"/>
    <a:srgbClr val="009999"/>
    <a:srgbClr val="1092A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93642E-0485-464D-8C8E-B4B6F7F8EFB1}" v="1" dt="2021-10-24T22:41:39.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03" autoAdjust="0"/>
    <p:restoredTop sz="65379" autoAdjust="0"/>
  </p:normalViewPr>
  <p:slideViewPr>
    <p:cSldViewPr snapToGrid="0">
      <p:cViewPr varScale="1">
        <p:scale>
          <a:sx n="83" d="100"/>
          <a:sy n="83" d="100"/>
        </p:scale>
        <p:origin x="1392" y="192"/>
      </p:cViewPr>
      <p:guideLst/>
    </p:cSldViewPr>
  </p:slideViewPr>
  <p:outlineViewPr>
    <p:cViewPr>
      <p:scale>
        <a:sx n="33" d="100"/>
        <a:sy n="33" d="100"/>
      </p:scale>
      <p:origin x="0" y="-2572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66300775573829"/>
          <c:y val="0.19791225226036779"/>
          <c:w val="0.35629403473838761"/>
          <c:h val="0.69770364844618926"/>
        </c:manualLayout>
      </c:layout>
      <c:pieChart>
        <c:varyColors val="1"/>
        <c:ser>
          <c:idx val="0"/>
          <c:order val="0"/>
          <c:tx>
            <c:strRef>
              <c:f>Sheet1!$B$1</c:f>
              <c:strCache>
                <c:ptCount val="1"/>
                <c:pt idx="0">
                  <c:v>Percent Effort</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05F-4010-ADA5-27C09080310D}"/>
              </c:ext>
            </c:extLst>
          </c:dPt>
          <c:dPt>
            <c:idx val="1"/>
            <c:bubble3D val="0"/>
            <c:spPr>
              <a:solidFill>
                <a:schemeClr val="accent6">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05F-4010-ADA5-27C09080310D}"/>
              </c:ext>
            </c:extLst>
          </c:dPt>
          <c:dPt>
            <c:idx val="2"/>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05F-4010-ADA5-27C09080310D}"/>
              </c:ext>
            </c:extLst>
          </c:dPt>
          <c:dLbls>
            <c:dLbl>
              <c:idx val="0"/>
              <c:delete val="1"/>
              <c:extLst>
                <c:ext xmlns:c15="http://schemas.microsoft.com/office/drawing/2012/chart" uri="{CE6537A1-D6FC-4f65-9D91-7224C49458BB}"/>
                <c:ext xmlns:c16="http://schemas.microsoft.com/office/drawing/2014/chart" uri="{C3380CC4-5D6E-409C-BE32-E72D297353CC}">
                  <c16:uniqueId val="{00000001-D05F-4010-ADA5-27C09080310D}"/>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K Award</c:v>
                </c:pt>
                <c:pt idx="1">
                  <c:v>Other</c:v>
                </c:pt>
                <c:pt idx="2">
                  <c:v>K Award</c:v>
                </c:pt>
              </c:strCache>
            </c:strRef>
          </c:cat>
          <c:val>
            <c:numRef>
              <c:f>Sheet1!$B$2:$B$4</c:f>
              <c:numCache>
                <c:formatCode>General</c:formatCode>
                <c:ptCount val="3"/>
                <c:pt idx="0">
                  <c:v>0</c:v>
                </c:pt>
                <c:pt idx="1">
                  <c:v>25</c:v>
                </c:pt>
                <c:pt idx="2">
                  <c:v>75</c:v>
                </c:pt>
              </c:numCache>
            </c:numRef>
          </c:val>
          <c:extLst>
            <c:ext xmlns:c16="http://schemas.microsoft.com/office/drawing/2014/chart" uri="{C3380CC4-5D6E-409C-BE32-E72D297353CC}">
              <c16:uniqueId val="{00000006-D05F-4010-ADA5-27C09080310D}"/>
            </c:ext>
          </c:extLst>
        </c:ser>
        <c:dLbls>
          <c:dLblPos val="ctr"/>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 Effort</c:v>
                </c:pt>
              </c:strCache>
            </c:strRef>
          </c:tx>
          <c:dPt>
            <c:idx val="0"/>
            <c:bubble3D val="0"/>
            <c:spPr>
              <a:solidFill>
                <a:schemeClr val="accent6">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DAF-4FD0-BF04-A1AFBB63BD09}"/>
              </c:ext>
            </c:extLst>
          </c:dPt>
          <c:dPt>
            <c:idx val="1"/>
            <c:bubble3D val="0"/>
            <c:spPr>
              <a:solidFill>
                <a:schemeClr val="accent1">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DAF-4FD0-BF04-A1AFBB63BD09}"/>
              </c:ext>
            </c:extLst>
          </c:dPt>
          <c:dPt>
            <c:idx val="2"/>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DAF-4FD0-BF04-A1AFBB63BD09}"/>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numRef>
              <c:f>Sheet1!$B$2:$B$4</c:f>
              <c:numCache>
                <c:formatCode>General</c:formatCode>
                <c:ptCount val="3"/>
                <c:pt idx="0">
                  <c:v>25</c:v>
                </c:pt>
                <c:pt idx="1">
                  <c:v>25</c:v>
                </c:pt>
                <c:pt idx="2">
                  <c:v>50</c:v>
                </c:pt>
              </c:numCache>
            </c:numRef>
          </c:cat>
          <c:val>
            <c:numRef>
              <c:f>Sheet1!$B$2:$B$4</c:f>
              <c:numCache>
                <c:formatCode>General</c:formatCode>
                <c:ptCount val="3"/>
                <c:pt idx="0">
                  <c:v>25</c:v>
                </c:pt>
                <c:pt idx="1">
                  <c:v>25</c:v>
                </c:pt>
                <c:pt idx="2">
                  <c:v>50</c:v>
                </c:pt>
              </c:numCache>
            </c:numRef>
          </c:val>
          <c:extLst>
            <c:ext xmlns:c16="http://schemas.microsoft.com/office/drawing/2014/chart" uri="{C3380CC4-5D6E-409C-BE32-E72D297353CC}">
              <c16:uniqueId val="{00000006-2DAF-4FD0-BF04-A1AFBB63BD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0.0125</cdr:x>
      <cdr:y>0.32905</cdr:y>
    </cdr:from>
    <cdr:to>
      <cdr:x>0.3119</cdr:x>
      <cdr:y>0.703</cdr:y>
    </cdr:to>
    <cdr:sp macro="" textlink="">
      <cdr:nvSpPr>
        <cdr:cNvPr id="3" name="Rectangle 2"/>
        <cdr:cNvSpPr/>
      </cdr:nvSpPr>
      <cdr:spPr>
        <a:xfrm xmlns:a="http://schemas.openxmlformats.org/drawingml/2006/main">
          <a:off x="152400" y="1494278"/>
          <a:ext cx="3650343" cy="1698177"/>
        </a:xfrm>
        <a:prstGeom xmlns:a="http://schemas.openxmlformats.org/drawingml/2006/main" prst="rect">
          <a:avLst/>
        </a:prstGeom>
        <a:solidFill xmlns:a="http://schemas.openxmlformats.org/drawingml/2006/main">
          <a:schemeClr val="accent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2400" b="1" dirty="0">
              <a:solidFill>
                <a:sysClr val="windowText" lastClr="000000"/>
              </a:solidFill>
              <a:effectLst/>
            </a:rPr>
            <a:t>Minimum K effort:</a:t>
          </a:r>
        </a:p>
        <a:p xmlns:a="http://schemas.openxmlformats.org/drawingml/2006/main">
          <a:r>
            <a:rPr lang="en-US" sz="2400" b="1" dirty="0">
              <a:solidFill>
                <a:sysClr val="windowText" lastClr="000000"/>
              </a:solidFill>
              <a:effectLst/>
            </a:rPr>
            <a:t>Salary </a:t>
          </a:r>
          <a:r>
            <a:rPr lang="en-US" sz="2400" b="1" i="1" u="sng" dirty="0">
              <a:solidFill>
                <a:sysClr val="windowText" lastClr="000000"/>
              </a:solidFill>
              <a:effectLst/>
            </a:rPr>
            <a:t>supplementation</a:t>
          </a:r>
          <a:r>
            <a:rPr lang="en-US" sz="2400" b="1" i="1" dirty="0">
              <a:solidFill>
                <a:sysClr val="windowText" lastClr="000000"/>
              </a:solidFill>
              <a:effectLst/>
            </a:rPr>
            <a:t> </a:t>
          </a:r>
          <a:r>
            <a:rPr lang="en-US" sz="2400" b="1" dirty="0">
              <a:solidFill>
                <a:sysClr val="windowText" lastClr="000000"/>
              </a:solidFill>
              <a:effectLst/>
            </a:rPr>
            <a:t>from non-Federal sources only</a:t>
          </a:r>
          <a:endParaRPr lang="en-US" sz="2400" b="1" dirty="0">
            <a:solidFill>
              <a:sysClr val="windowText" lastClr="000000"/>
            </a:solidFill>
          </a:endParaRPr>
        </a:p>
      </cdr:txBody>
    </cdr:sp>
  </cdr:relSizeAnchor>
  <cdr:relSizeAnchor xmlns:cdr="http://schemas.openxmlformats.org/drawingml/2006/chartDrawing">
    <cdr:from>
      <cdr:x>0.62959</cdr:x>
      <cdr:y>0.22429</cdr:y>
    </cdr:from>
    <cdr:to>
      <cdr:x>1</cdr:x>
      <cdr:y>0.57543</cdr:y>
    </cdr:to>
    <cdr:sp macro="" textlink="">
      <cdr:nvSpPr>
        <cdr:cNvPr id="4" name="Rectangle 3"/>
        <cdr:cNvSpPr/>
      </cdr:nvSpPr>
      <cdr:spPr>
        <a:xfrm xmlns:a="http://schemas.openxmlformats.org/drawingml/2006/main">
          <a:off x="7675961" y="1018543"/>
          <a:ext cx="4516038" cy="1594580"/>
        </a:xfrm>
        <a:prstGeom xmlns:a="http://schemas.openxmlformats.org/drawingml/2006/main" prst="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2400" b="1" dirty="0">
              <a:solidFill>
                <a:sysClr val="windowText" lastClr="000000"/>
              </a:solidFill>
            </a:rPr>
            <a:t>Effort not devoted to K: </a:t>
          </a:r>
        </a:p>
        <a:p xmlns:a="http://schemas.openxmlformats.org/drawingml/2006/main">
          <a:r>
            <a:rPr lang="en-US" sz="2400" b="1" dirty="0">
              <a:solidFill>
                <a:sysClr val="windowText" lastClr="000000"/>
              </a:solidFill>
            </a:rPr>
            <a:t>S</a:t>
          </a:r>
          <a:r>
            <a:rPr lang="en-US" sz="2400" b="1" dirty="0">
              <a:solidFill>
                <a:sysClr val="windowText" lastClr="000000"/>
              </a:solidFill>
              <a:effectLst/>
            </a:rPr>
            <a:t>alary</a:t>
          </a:r>
          <a:r>
            <a:rPr lang="en-US" sz="2400" b="1" i="1" dirty="0">
              <a:solidFill>
                <a:sysClr val="windowText" lastClr="000000"/>
              </a:solidFill>
              <a:effectLst/>
            </a:rPr>
            <a:t> </a:t>
          </a:r>
          <a:r>
            <a:rPr lang="en-US" sz="2400" b="1" i="1" u="sng" dirty="0">
              <a:solidFill>
                <a:sysClr val="windowText" lastClr="000000"/>
              </a:solidFill>
              <a:effectLst/>
            </a:rPr>
            <a:t>compensation</a:t>
          </a:r>
          <a:r>
            <a:rPr lang="en-US" sz="2400" b="1" i="1" dirty="0">
              <a:solidFill>
                <a:sysClr val="windowText" lastClr="000000"/>
              </a:solidFill>
              <a:effectLst/>
            </a:rPr>
            <a:t> </a:t>
          </a:r>
          <a:r>
            <a:rPr lang="en-US" sz="2400" b="1" dirty="0">
              <a:solidFill>
                <a:sysClr val="windowText" lastClr="000000"/>
              </a:solidFill>
              <a:effectLst/>
            </a:rPr>
            <a:t>from Federal or non-Federal source</a:t>
          </a:r>
          <a:endParaRPr lang="en-US" sz="2400" b="1" dirty="0">
            <a:solidFill>
              <a:sysClr val="windowText" lastClr="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0.06522</cdr:x>
      <cdr:y>0.44462</cdr:y>
    </cdr:from>
    <cdr:to>
      <cdr:x>0.29899</cdr:x>
      <cdr:y>0.55538</cdr:y>
    </cdr:to>
    <cdr:sp macro="" textlink="">
      <cdr:nvSpPr>
        <cdr:cNvPr id="2" name="Rectangle 1"/>
        <cdr:cNvSpPr/>
      </cdr:nvSpPr>
      <cdr:spPr>
        <a:xfrm xmlns:a="http://schemas.openxmlformats.org/drawingml/2006/main">
          <a:off x="795135" y="1770141"/>
          <a:ext cx="2850107" cy="440986"/>
        </a:xfrm>
        <a:prstGeom xmlns:a="http://schemas.openxmlformats.org/drawingml/2006/main" prst="rect">
          <a:avLst/>
        </a:prstGeom>
        <a:solidFill xmlns:a="http://schemas.openxmlformats.org/drawingml/2006/main">
          <a:schemeClr val="accent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2400" b="1" dirty="0">
              <a:solidFill>
                <a:sysClr val="windowText" lastClr="000000"/>
              </a:solidFill>
            </a:rPr>
            <a:t>M</a:t>
          </a:r>
          <a:r>
            <a:rPr lang="en-US" sz="2400" b="1" dirty="0">
              <a:solidFill>
                <a:sysClr val="windowText" lastClr="000000"/>
              </a:solidFill>
              <a:effectLst/>
            </a:rPr>
            <a:t>inimum K effort</a:t>
          </a:r>
          <a:endParaRPr lang="en-US" sz="2400" b="1" dirty="0"/>
        </a:p>
      </cdr:txBody>
    </cdr:sp>
  </cdr:relSizeAnchor>
  <cdr:relSizeAnchor xmlns:cdr="http://schemas.openxmlformats.org/drawingml/2006/chartDrawing">
    <cdr:from>
      <cdr:x>0.67208</cdr:x>
      <cdr:y>0.19963</cdr:y>
    </cdr:from>
    <cdr:to>
      <cdr:x>0.96284</cdr:x>
      <cdr:y>0.3095</cdr:y>
    </cdr:to>
    <cdr:sp macro="" textlink="">
      <cdr:nvSpPr>
        <cdr:cNvPr id="3" name="Rectangle 2"/>
        <cdr:cNvSpPr/>
      </cdr:nvSpPr>
      <cdr:spPr>
        <a:xfrm xmlns:a="http://schemas.openxmlformats.org/drawingml/2006/main">
          <a:off x="8194032" y="794799"/>
          <a:ext cx="3544885" cy="437385"/>
        </a:xfrm>
        <a:prstGeom xmlns:a="http://schemas.openxmlformats.org/drawingml/2006/main" prst="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2400" b="1" dirty="0">
              <a:solidFill>
                <a:sysClr val="windowText" lastClr="000000"/>
              </a:solidFill>
            </a:rPr>
            <a:t>Effort not devoted to K</a:t>
          </a:r>
          <a:endParaRPr lang="en-US" sz="2400" b="1" dirty="0"/>
        </a:p>
      </cdr:txBody>
    </cdr:sp>
  </cdr:relSizeAnchor>
  <cdr:relSizeAnchor xmlns:cdr="http://schemas.openxmlformats.org/drawingml/2006/chartDrawing">
    <cdr:from>
      <cdr:x>0.6746</cdr:x>
      <cdr:y>0.6687</cdr:y>
    </cdr:from>
    <cdr:to>
      <cdr:x>0.89245</cdr:x>
      <cdr:y>0.77898</cdr:y>
    </cdr:to>
    <cdr:sp macro="" textlink="">
      <cdr:nvSpPr>
        <cdr:cNvPr id="4" name="Rectangle 3"/>
        <cdr:cNvSpPr/>
      </cdr:nvSpPr>
      <cdr:spPr>
        <a:xfrm xmlns:a="http://schemas.openxmlformats.org/drawingml/2006/main">
          <a:off x="8224743" y="2662283"/>
          <a:ext cx="2656027" cy="439054"/>
        </a:xfrm>
        <a:prstGeom xmlns:a="http://schemas.openxmlformats.org/drawingml/2006/main" prst="rect">
          <a:avLst/>
        </a:prstGeom>
        <a:solidFill xmlns:a="http://schemas.openxmlformats.org/drawingml/2006/main">
          <a:schemeClr val="accent1">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2400" b="1" dirty="0">
              <a:solidFill>
                <a:sysClr val="windowText" lastClr="000000"/>
              </a:solidFill>
              <a:effectLst/>
            </a:rPr>
            <a:t>Research Award</a:t>
          </a:r>
        </a:p>
        <a:p xmlns:a="http://schemas.openxmlformats.org/drawingml/2006/main">
          <a:endParaRPr lang="en-US" sz="2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83D81BF-1A35-4606-8DD6-2FA1EB45397B}" type="datetimeFigureOut">
              <a:rPr lang="en-US" smtClean="0"/>
              <a:t>11/1/21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B013721-A7B7-40E6-AB32-5783DBF3279B}" type="slidenum">
              <a:rPr lang="en-US" smtClean="0"/>
              <a:t>‹#›</a:t>
            </a:fld>
            <a:endParaRPr lang="en-US"/>
          </a:p>
        </p:txBody>
      </p:sp>
    </p:spTree>
    <p:extLst>
      <p:ext uri="{BB962C8B-B14F-4D97-AF65-F5344CB8AC3E}">
        <p14:creationId xmlns:p14="http://schemas.microsoft.com/office/powerpoint/2010/main" val="1719357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79483" indent="-299801">
              <a:defRPr>
                <a:solidFill>
                  <a:schemeClr val="tx1"/>
                </a:solidFill>
                <a:latin typeface="Arial" charset="0"/>
              </a:defRPr>
            </a:lvl2pPr>
            <a:lvl3pPr marL="1199206" indent="-239841">
              <a:defRPr>
                <a:solidFill>
                  <a:schemeClr val="tx1"/>
                </a:solidFill>
                <a:latin typeface="Arial" charset="0"/>
              </a:defRPr>
            </a:lvl3pPr>
            <a:lvl4pPr marL="1678888" indent="-239841">
              <a:defRPr>
                <a:solidFill>
                  <a:schemeClr val="tx1"/>
                </a:solidFill>
                <a:latin typeface="Arial" charset="0"/>
              </a:defRPr>
            </a:lvl4pPr>
            <a:lvl5pPr marL="2158571" indent="-239841">
              <a:defRPr>
                <a:solidFill>
                  <a:schemeClr val="tx1"/>
                </a:solidFill>
                <a:latin typeface="Arial" charset="0"/>
              </a:defRPr>
            </a:lvl5pPr>
            <a:lvl6pPr marL="2638252" indent="-239841" eaLnBrk="0" fontAlgn="base" hangingPunct="0">
              <a:spcBef>
                <a:spcPct val="0"/>
              </a:spcBef>
              <a:spcAft>
                <a:spcPct val="0"/>
              </a:spcAft>
              <a:defRPr>
                <a:solidFill>
                  <a:schemeClr val="tx1"/>
                </a:solidFill>
                <a:latin typeface="Arial" charset="0"/>
              </a:defRPr>
            </a:lvl6pPr>
            <a:lvl7pPr marL="3117933" indent="-239841" eaLnBrk="0" fontAlgn="base" hangingPunct="0">
              <a:spcBef>
                <a:spcPct val="0"/>
              </a:spcBef>
              <a:spcAft>
                <a:spcPct val="0"/>
              </a:spcAft>
              <a:defRPr>
                <a:solidFill>
                  <a:schemeClr val="tx1"/>
                </a:solidFill>
                <a:latin typeface="Arial" charset="0"/>
              </a:defRPr>
            </a:lvl7pPr>
            <a:lvl8pPr marL="3597617" indent="-239841" eaLnBrk="0" fontAlgn="base" hangingPunct="0">
              <a:spcBef>
                <a:spcPct val="0"/>
              </a:spcBef>
              <a:spcAft>
                <a:spcPct val="0"/>
              </a:spcAft>
              <a:defRPr>
                <a:solidFill>
                  <a:schemeClr val="tx1"/>
                </a:solidFill>
                <a:latin typeface="Arial" charset="0"/>
              </a:defRPr>
            </a:lvl8pPr>
            <a:lvl9pPr marL="4077299" indent="-239841" eaLnBrk="0" fontAlgn="base" hangingPunct="0">
              <a:spcBef>
                <a:spcPct val="0"/>
              </a:spcBef>
              <a:spcAft>
                <a:spcPct val="0"/>
              </a:spcAft>
              <a:defRPr>
                <a:solidFill>
                  <a:schemeClr val="tx1"/>
                </a:solidFill>
                <a:latin typeface="Arial" charset="0"/>
              </a:defRPr>
            </a:lvl9pPr>
          </a:lstStyle>
          <a:p>
            <a:pPr defTabSz="980048" eaLnBrk="0" fontAlgn="base" hangingPunct="0">
              <a:spcBef>
                <a:spcPct val="0"/>
              </a:spcBef>
              <a:spcAft>
                <a:spcPct val="0"/>
              </a:spcAft>
              <a:defRPr/>
            </a:pPr>
            <a:fld id="{632A9887-C18C-43D9-AB48-E391B53FB213}" type="slidenum">
              <a:rPr lang="en-US" altLang="en-US">
                <a:solidFill>
                  <a:srgbClr val="000000"/>
                </a:solidFill>
              </a:rPr>
              <a:pPr defTabSz="980048" eaLnBrk="0" fontAlgn="base" hangingPunct="0">
                <a:spcBef>
                  <a:spcPct val="0"/>
                </a:spcBef>
                <a:spcAft>
                  <a:spcPct val="0"/>
                </a:spcAft>
                <a:defRPr/>
              </a:pPr>
              <a:t>1</a:t>
            </a:fld>
            <a:endParaRPr lang="en-US" altLang="en-US" dirty="0">
              <a:solidFill>
                <a:srgbClr val="000000"/>
              </a:solidFill>
            </a:endParaRPr>
          </a:p>
        </p:txBody>
      </p:sp>
      <p:sp>
        <p:nvSpPr>
          <p:cNvPr id="65539" name="Rectangle 2"/>
          <p:cNvSpPr>
            <a:spLocks noGrp="1" noRot="1" noChangeAspect="1" noChangeArrowheads="1" noTextEdit="1"/>
          </p:cNvSpPr>
          <p:nvPr>
            <p:ph type="sldImg"/>
          </p:nvPr>
        </p:nvSpPr>
        <p:spPr>
          <a:xfrm>
            <a:off x="795338" y="1211263"/>
            <a:ext cx="5822950" cy="3275012"/>
          </a:xfrm>
          <a:ln/>
        </p:spPr>
      </p:sp>
      <p:sp>
        <p:nvSpPr>
          <p:cNvPr id="65540" name="Rectangle 3"/>
          <p:cNvSpPr>
            <a:spLocks noGrp="1" noChangeArrowheads="1"/>
          </p:cNvSpPr>
          <p:nvPr>
            <p:ph type="body" idx="1"/>
          </p:nvPr>
        </p:nvSpPr>
        <p:spPr>
          <a:noFill/>
        </p:spPr>
        <p:txBody>
          <a:bodyPr/>
          <a:lstStyle/>
          <a:p>
            <a:pPr eaLnBrk="1" hangingPunct="1"/>
            <a:endParaRPr lang="en-US" altLang="en-US" dirty="0">
              <a:latin typeface="Arial" charset="0"/>
            </a:endParaRPr>
          </a:p>
        </p:txBody>
      </p:sp>
    </p:spTree>
    <p:extLst>
      <p:ext uri="{BB962C8B-B14F-4D97-AF65-F5344CB8AC3E}">
        <p14:creationId xmlns:p14="http://schemas.microsoft.com/office/powerpoint/2010/main" val="2088787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3D78A681-8A73-45F9-BA27-5BB0B22BBDBC}" type="slidenum">
              <a:rPr lang="en-US">
                <a:solidFill>
                  <a:srgbClr val="000000"/>
                </a:solidFill>
                <a:latin typeface="Arial" pitchFamily="34" charset="0"/>
              </a:rPr>
              <a:pPr defTabSz="985072" eaLnBrk="0" fontAlgn="base" hangingPunct="0">
                <a:spcBef>
                  <a:spcPct val="0"/>
                </a:spcBef>
                <a:spcAft>
                  <a:spcPct val="0"/>
                </a:spcAft>
                <a:defRPr/>
              </a:pPr>
              <a:t>10</a:t>
            </a:fld>
            <a:endParaRPr lang="en-US">
              <a:solidFill>
                <a:srgbClr val="000000"/>
              </a:solidFill>
              <a:latin typeface="Arial" pitchFamily="34" charset="0"/>
            </a:endParaRPr>
          </a:p>
        </p:txBody>
      </p:sp>
      <p:sp>
        <p:nvSpPr>
          <p:cNvPr id="125955" name="Rectangle 2"/>
          <p:cNvSpPr>
            <a:spLocks noGrp="1" noRot="1" noChangeAspect="1" noChangeArrowheads="1" noTextEdit="1"/>
          </p:cNvSpPr>
          <p:nvPr>
            <p:ph type="sldImg"/>
          </p:nvPr>
        </p:nvSpPr>
        <p:spPr>
          <a:xfrm>
            <a:off x="477838" y="731838"/>
            <a:ext cx="6497637" cy="3654425"/>
          </a:xfrm>
          <a:ln/>
        </p:spPr>
      </p:sp>
      <p:sp>
        <p:nvSpPr>
          <p:cNvPr id="125956" name="Rectangle 3"/>
          <p:cNvSpPr>
            <a:spLocks noGrp="1" noChangeArrowheads="1"/>
          </p:cNvSpPr>
          <p:nvPr>
            <p:ph type="body" idx="1"/>
          </p:nvPr>
        </p:nvSpPr>
        <p:spPr>
          <a:xfrm>
            <a:off x="993988" y="4630579"/>
            <a:ext cx="5462693" cy="4383881"/>
          </a:xfrm>
          <a:noFill/>
          <a:ln/>
        </p:spPr>
        <p:txBody>
          <a:bodyPr/>
          <a:lstStyle/>
          <a:p>
            <a:r>
              <a:rPr lang="en-US" sz="1200" b="1" dirty="0">
                <a:solidFill>
                  <a:srgbClr val="FF0000"/>
                </a:solidFill>
              </a:rPr>
              <a:t>FAQ:   What if I am already supported by an F32 or T32?   </a:t>
            </a:r>
          </a:p>
          <a:p>
            <a:r>
              <a:rPr lang="en-US" sz="1200" b="0" dirty="0">
                <a:solidFill>
                  <a:srgbClr val="FF0000"/>
                </a:solidFill>
              </a:rPr>
              <a:t>The existing award will be terminated before awarding the K99</a:t>
            </a:r>
            <a:r>
              <a:rPr lang="en-US" sz="1200" b="0" dirty="0"/>
              <a:t>.  This can usually be done with no gap between awards.</a:t>
            </a:r>
          </a:p>
          <a:p>
            <a:pPr marL="164043" indent="-164043">
              <a:buFont typeface="Arial" panose="020B0604020202020204" pitchFamily="34" charset="0"/>
              <a:buChar char="•"/>
            </a:pPr>
            <a:endParaRPr lang="en-US" sz="1200" b="1" dirty="0"/>
          </a:p>
          <a:p>
            <a:r>
              <a:rPr lang="en-US" sz="1200" b="1" dirty="0">
                <a:solidFill>
                  <a:srgbClr val="FF0000"/>
                </a:solidFill>
              </a:rPr>
              <a:t>Are there exceptions if my postdoc progress was interrupted by COVID?</a:t>
            </a:r>
          </a:p>
          <a:p>
            <a:r>
              <a:rPr lang="en-US" sz="1200" b="0" dirty="0">
                <a:solidFill>
                  <a:srgbClr val="FF0000"/>
                </a:solidFill>
              </a:rPr>
              <a:t>Yes, per </a:t>
            </a:r>
            <a:r>
              <a:rPr lang="en-US" sz="1800" b="0" dirty="0">
                <a:solidFill>
                  <a:srgbClr val="000000"/>
                </a:solidFill>
                <a:effectLst/>
                <a:latin typeface="Calibri" panose="020F0502020204030204" pitchFamily="34" charset="0"/>
                <a:ea typeface="Calibri" panose="020F0502020204030204" pitchFamily="34" charset="0"/>
              </a:rPr>
              <a:t>NOT-OD-20-158 and NOT-OD-21-106, applicants whose eligibility would have ended between June 2020 and Oct/Nov 2021 are entitled to a 2-cycle extension of eligibility. </a:t>
            </a:r>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98017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Required/allowable effort varies.  Consult FOA for details</a:t>
            </a:r>
          </a:p>
        </p:txBody>
      </p:sp>
      <p:sp>
        <p:nvSpPr>
          <p:cNvPr id="4" name="Slide Number Placeholder 3"/>
          <p:cNvSpPr>
            <a:spLocks noGrp="1"/>
          </p:cNvSpPr>
          <p:nvPr>
            <p:ph type="sldNum" sz="quarter" idx="10"/>
          </p:nvPr>
        </p:nvSpPr>
        <p:spPr/>
        <p:txBody>
          <a:bodyPr/>
          <a:lstStyle/>
          <a:p>
            <a:fld id="{CB013721-A7B7-40E6-AB32-5783DBF3279B}" type="slidenum">
              <a:rPr lang="en-US" smtClean="0"/>
              <a:t>11</a:t>
            </a:fld>
            <a:endParaRPr lang="en-US"/>
          </a:p>
        </p:txBody>
      </p:sp>
    </p:spTree>
    <p:extLst>
      <p:ext uri="{BB962C8B-B14F-4D97-AF65-F5344CB8AC3E}">
        <p14:creationId xmlns:p14="http://schemas.microsoft.com/office/powerpoint/2010/main" val="319868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12</a:t>
            </a:fld>
            <a:endParaRPr lang="en-US"/>
          </a:p>
        </p:txBody>
      </p:sp>
    </p:spTree>
    <p:extLst>
      <p:ext uri="{BB962C8B-B14F-4D97-AF65-F5344CB8AC3E}">
        <p14:creationId xmlns:p14="http://schemas.microsoft.com/office/powerpoint/2010/main" val="3079372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Application packet available via FOA link.  These are SF424 instruction Guides. </a:t>
            </a:r>
          </a:p>
          <a:p>
            <a:endParaRPr lang="en-US" dirty="0"/>
          </a:p>
          <a:p>
            <a:br>
              <a:rPr lang="en-US" dirty="0"/>
            </a:br>
            <a:r>
              <a:rPr lang="en-US" b="1" i="1" dirty="0"/>
              <a:t>FAQ:  The FOA says to do one thing and the Application Guide says to do something else.  Which do I follow?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 Application Guide instructions as default;  follow FOA if it adds or replaces standard instructions</a:t>
            </a:r>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13</a:t>
            </a:fld>
            <a:endParaRPr lang="en-US"/>
          </a:p>
        </p:txBody>
      </p:sp>
    </p:spTree>
    <p:extLst>
      <p:ext uri="{BB962C8B-B14F-4D97-AF65-F5344CB8AC3E}">
        <p14:creationId xmlns:p14="http://schemas.microsoft.com/office/powerpoint/2010/main" val="1192916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Most K programs have 3 versions of the FOAs:  Independent Clinical Trials required, Independent Clinical Trials not Allowed, Basic Experimental Studies with Humans (BESH).  Some FOAs are “Clinical Trials Optional”. </a:t>
            </a:r>
          </a:p>
        </p:txBody>
      </p:sp>
      <p:sp>
        <p:nvSpPr>
          <p:cNvPr id="4" name="Slide Number Placeholder 3"/>
          <p:cNvSpPr>
            <a:spLocks noGrp="1"/>
          </p:cNvSpPr>
          <p:nvPr>
            <p:ph type="sldNum" sz="quarter" idx="5"/>
          </p:nvPr>
        </p:nvSpPr>
        <p:spPr/>
        <p:txBody>
          <a:bodyPr/>
          <a:lstStyle/>
          <a:p>
            <a:fld id="{CB013721-A7B7-40E6-AB32-5783DBF3279B}" type="slidenum">
              <a:rPr lang="en-US" smtClean="0"/>
              <a:t>14</a:t>
            </a:fld>
            <a:endParaRPr lang="en-US"/>
          </a:p>
        </p:txBody>
      </p:sp>
    </p:spTree>
    <p:extLst>
      <p:ext uri="{BB962C8B-B14F-4D97-AF65-F5344CB8AC3E}">
        <p14:creationId xmlns:p14="http://schemas.microsoft.com/office/powerpoint/2010/main" val="844305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NIH has a large number of case studies to help decide. Go to the listed link.</a:t>
            </a:r>
          </a:p>
        </p:txBody>
      </p:sp>
      <p:sp>
        <p:nvSpPr>
          <p:cNvPr id="4" name="Slide Number Placeholder 3"/>
          <p:cNvSpPr>
            <a:spLocks noGrp="1"/>
          </p:cNvSpPr>
          <p:nvPr>
            <p:ph type="sldNum" sz="quarter" idx="10"/>
          </p:nvPr>
        </p:nvSpPr>
        <p:spPr/>
        <p:txBody>
          <a:bodyPr/>
          <a:lstStyle/>
          <a:p>
            <a:pPr defTabSz="480841">
              <a:defRPr/>
            </a:pPr>
            <a:fld id="{F9F5C72C-6E71-4E31-B55D-1C3219AF657B}" type="slidenum">
              <a:rPr lang="en-US">
                <a:solidFill>
                  <a:prstClr val="black"/>
                </a:solidFill>
                <a:latin typeface="Calibri" panose="020F0502020204030204"/>
              </a:rPr>
              <a:pPr defTabSz="480841">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903688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See FOA for required sections.  Follow instructions in the SF424 Application Guide.</a:t>
            </a:r>
          </a:p>
          <a:p>
            <a:endParaRPr lang="en-US" dirty="0"/>
          </a:p>
          <a:p>
            <a:pPr>
              <a:lnSpc>
                <a:spcPct val="100000"/>
              </a:lnSpc>
              <a:spcBef>
                <a:spcPts val="1200"/>
              </a:spcBef>
              <a:buClr>
                <a:schemeClr val="accent5">
                  <a:lumMod val="75000"/>
                </a:schemeClr>
              </a:buClr>
              <a:buSzPct val="125000"/>
            </a:pPr>
            <a:r>
              <a:rPr lang="en-US" sz="1200" b="1" dirty="0">
                <a:latin typeface="Arial" panose="020B0604020202020204" pitchFamily="34" charset="0"/>
                <a:cs typeface="Arial" panose="020B0604020202020204" pitchFamily="34" charset="0"/>
              </a:rPr>
              <a:t>Reference letters:  </a:t>
            </a:r>
          </a:p>
          <a:p>
            <a:pPr marL="171450" indent="-171450">
              <a:lnSpc>
                <a:spcPct val="100000"/>
              </a:lnSpc>
              <a:spcBef>
                <a:spcPts val="1200"/>
              </a:spcBef>
              <a:buClr>
                <a:schemeClr val="accent5">
                  <a:lumMod val="75000"/>
                </a:schemeClr>
              </a:buClr>
              <a:buSzPct val="125000"/>
              <a:buFont typeface="Arial" panose="020B0604020202020204" pitchFamily="34" charset="0"/>
              <a:buChar char="•"/>
            </a:pPr>
            <a:r>
              <a:rPr lang="en-US" sz="1200" dirty="0">
                <a:latin typeface="Arial" panose="020B0604020202020204" pitchFamily="34" charset="0"/>
                <a:cs typeface="Arial" panose="020B0604020202020204" pitchFamily="34" charset="0"/>
              </a:rPr>
              <a:t>3 - 5 Letters submitted directly through the </a:t>
            </a:r>
            <a:r>
              <a:rPr lang="en-US" sz="1200" dirty="0" err="1">
                <a:latin typeface="Arial" panose="020B0604020202020204" pitchFamily="34" charset="0"/>
                <a:cs typeface="Arial" panose="020B0604020202020204" pitchFamily="34" charset="0"/>
              </a:rPr>
              <a:t>eRA</a:t>
            </a:r>
            <a:r>
              <a:rPr lang="en-US" sz="1200" dirty="0">
                <a:latin typeface="Arial" panose="020B0604020202020204" pitchFamily="34" charset="0"/>
                <a:cs typeface="Arial" panose="020B0604020202020204" pitchFamily="34" charset="0"/>
              </a:rPr>
              <a:t> Commons, not as part of the Grants.gov application. Candidates use Commons to monitor receipt only (can’t view actual reference letters)</a:t>
            </a:r>
          </a:p>
          <a:p>
            <a:pPr marL="171450" indent="-171450">
              <a:lnSpc>
                <a:spcPct val="100000"/>
              </a:lnSpc>
              <a:spcBef>
                <a:spcPts val="1200"/>
              </a:spcBef>
              <a:buClr>
                <a:schemeClr val="accent5">
                  <a:lumMod val="75000"/>
                </a:schemeClr>
              </a:buClr>
              <a:buSzPct val="125000"/>
              <a:buFont typeface="Arial" panose="020B0604020202020204" pitchFamily="34" charset="0"/>
              <a:buChar char="•"/>
            </a:pPr>
            <a:r>
              <a:rPr lang="en-US" sz="1200" dirty="0">
                <a:latin typeface="Arial" panose="020B0604020202020204" pitchFamily="34" charset="0"/>
                <a:cs typeface="Arial" panose="020B0604020202020204" pitchFamily="34" charset="0"/>
              </a:rPr>
              <a:t>Letters are due by application receipt date  </a:t>
            </a:r>
          </a:p>
          <a:p>
            <a:pPr marL="171450" indent="-171450">
              <a:lnSpc>
                <a:spcPct val="100000"/>
              </a:lnSpc>
              <a:spcBef>
                <a:spcPts val="1200"/>
              </a:spcBef>
              <a:buClr>
                <a:schemeClr val="accent5">
                  <a:lumMod val="75000"/>
                </a:schemeClr>
              </a:buClr>
              <a:buSzPct val="125000"/>
              <a:buFont typeface="Arial" panose="020B0604020202020204" pitchFamily="34" charset="0"/>
              <a:buChar char="•"/>
            </a:pPr>
            <a:r>
              <a:rPr lang="en-US" sz="1200" dirty="0">
                <a:latin typeface="Arial" panose="020B0604020202020204" pitchFamily="34" charset="0"/>
                <a:cs typeface="Arial" panose="020B0604020202020204" pitchFamily="34" charset="0"/>
              </a:rPr>
              <a:t>Letters are matched with application at NIH and must include correct FOA number to allow a match.</a:t>
            </a:r>
          </a:p>
          <a:p>
            <a:pPr marL="171450" indent="-171450">
              <a:lnSpc>
                <a:spcPct val="100000"/>
              </a:lnSpc>
              <a:spcBef>
                <a:spcPts val="1200"/>
              </a:spcBef>
              <a:buClr>
                <a:schemeClr val="accent5">
                  <a:lumMod val="75000"/>
                </a:schemeClr>
              </a:buClr>
              <a:buSzPct val="125000"/>
              <a:buFont typeface="Arial" panose="020B0604020202020204" pitchFamily="34" charset="0"/>
              <a:buChar char="•"/>
            </a:pPr>
            <a:r>
              <a:rPr lang="en-US" sz="1200" dirty="0">
                <a:latin typeface="Arial" panose="020B0604020202020204" pitchFamily="34" charset="0"/>
                <a:cs typeface="Arial" panose="020B0604020202020204" pitchFamily="34" charset="0"/>
              </a:rPr>
              <a:t>Mentors and co-Mentors cannot submit reference letters</a:t>
            </a:r>
          </a:p>
          <a:p>
            <a:pPr marL="171450" indent="-171450">
              <a:lnSpc>
                <a:spcPct val="100000"/>
              </a:lnSpc>
              <a:spcBef>
                <a:spcPts val="1200"/>
              </a:spcBef>
              <a:buClr>
                <a:schemeClr val="accent5">
                  <a:lumMod val="75000"/>
                </a:schemeClr>
              </a:buClr>
              <a:buSzPct val="1250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r>
              <a:rPr lang="en-US" sz="1900" b="1" dirty="0">
                <a:solidFill>
                  <a:srgbClr val="FF0000"/>
                </a:solidFill>
              </a:rPr>
              <a:t>Budget -- Salary</a:t>
            </a:r>
            <a:r>
              <a:rPr lang="en-US" sz="1900" b="1" dirty="0"/>
              <a:t>: </a:t>
            </a:r>
          </a:p>
          <a:p>
            <a:pPr marL="601492" lvl="1" indent="-164043">
              <a:buFont typeface="Arial" panose="020B0604020202020204" pitchFamily="34" charset="0"/>
              <a:buChar char="•"/>
            </a:pPr>
            <a:r>
              <a:rPr lang="en-US" sz="1900" dirty="0"/>
              <a:t>Based on Institutional Base Salary (IBS) for similar positions</a:t>
            </a:r>
          </a:p>
          <a:p>
            <a:pPr marL="601492" lvl="1" indent="-164043">
              <a:buFont typeface="Arial" panose="020B0604020202020204" pitchFamily="34" charset="0"/>
              <a:buChar char="•"/>
            </a:pPr>
            <a:r>
              <a:rPr lang="en-US" sz="1900" dirty="0"/>
              <a:t>Limits are the NIH-IC contribution, not an overall “salary cap”;  institution can supplement with non-PHS funds</a:t>
            </a:r>
          </a:p>
          <a:p>
            <a:pPr marL="601492" lvl="1" indent="-164043">
              <a:buFont typeface="Arial" panose="020B0604020202020204" pitchFamily="34" charset="0"/>
              <a:buChar char="•"/>
            </a:pPr>
            <a:r>
              <a:rPr lang="en-US" sz="1900" dirty="0"/>
              <a:t>To calculate salary, pro-rate IBS to effort and then apply NIH-IC cap:</a:t>
            </a:r>
          </a:p>
          <a:p>
            <a:endParaRPr lang="en-US" sz="1900" b="1" dirty="0">
              <a:solidFill>
                <a:srgbClr val="FF0000"/>
              </a:solidFill>
            </a:endParaRPr>
          </a:p>
          <a:p>
            <a:pPr marL="457200" lvl="1" indent="0">
              <a:buFont typeface="Arial"/>
              <a:buNone/>
            </a:pPr>
            <a:r>
              <a:rPr lang="en-US" sz="2000" b="1" u="sng" dirty="0">
                <a:solidFill>
                  <a:schemeClr val="accent5"/>
                </a:solidFill>
                <a:latin typeface="Arial" panose="020B0604020202020204" pitchFamily="34" charset="0"/>
                <a:cs typeface="Arial" panose="020B0604020202020204" pitchFamily="34" charset="0"/>
              </a:rPr>
              <a:t>Scenario 1</a:t>
            </a:r>
            <a:r>
              <a:rPr lang="en-US" sz="2000" b="1" u="sng" dirty="0">
                <a:latin typeface="Arial" panose="020B0604020202020204" pitchFamily="34" charset="0"/>
                <a:cs typeface="Arial" panose="020B0604020202020204" pitchFamily="34" charset="0"/>
              </a:rPr>
              <a:t> (if IC cap $100K):</a:t>
            </a:r>
          </a:p>
          <a:p>
            <a:pPr lvl="1"/>
            <a:r>
              <a:rPr lang="en-US" sz="2000" dirty="0">
                <a:latin typeface="Arial" panose="020B0604020202020204" pitchFamily="34" charset="0"/>
                <a:cs typeface="Arial" panose="020B0604020202020204" pitchFamily="34" charset="0"/>
              </a:rPr>
              <a:t>If IBS = $125,000</a:t>
            </a:r>
          </a:p>
          <a:p>
            <a:pPr lvl="1"/>
            <a:r>
              <a:rPr lang="en-US" sz="2000" dirty="0">
                <a:latin typeface="Arial" panose="020B0604020202020204" pitchFamily="34" charset="0"/>
                <a:cs typeface="Arial" panose="020B0604020202020204" pitchFamily="34" charset="0"/>
              </a:rPr>
              <a:t>$125,000 x 75% = $93,750</a:t>
            </a:r>
          </a:p>
          <a:p>
            <a:pPr lvl="1"/>
            <a:r>
              <a:rPr lang="en-US" sz="2000" dirty="0">
                <a:latin typeface="Arial" panose="020B0604020202020204" pitchFamily="34" charset="0"/>
                <a:cs typeface="Arial" panose="020B0604020202020204" pitchFamily="34" charset="0"/>
              </a:rPr>
              <a:t>NIH contribution = $93,750</a:t>
            </a:r>
          </a:p>
          <a:p>
            <a:pPr marL="0" indent="0">
              <a:buFont typeface="Arial"/>
              <a:buNone/>
            </a:pPr>
            <a:endParaRPr lang="en-US" sz="2000" b="1" u="sng" dirty="0">
              <a:solidFill>
                <a:schemeClr val="accent5"/>
              </a:solidFill>
              <a:latin typeface="Arial" panose="020B0604020202020204" pitchFamily="34" charset="0"/>
              <a:cs typeface="Arial" panose="020B0604020202020204" pitchFamily="34" charset="0"/>
            </a:endParaRPr>
          </a:p>
          <a:p>
            <a:pPr marL="457200" lvl="1" indent="0">
              <a:buFont typeface="Arial"/>
              <a:buNone/>
            </a:pPr>
            <a:r>
              <a:rPr lang="en-US" sz="2000" b="1" u="sng" dirty="0">
                <a:solidFill>
                  <a:schemeClr val="accent5"/>
                </a:solidFill>
                <a:latin typeface="Arial" panose="020B0604020202020204" pitchFamily="34" charset="0"/>
                <a:cs typeface="Arial" panose="020B0604020202020204" pitchFamily="34" charset="0"/>
              </a:rPr>
              <a:t>Scenario 2</a:t>
            </a:r>
            <a:r>
              <a:rPr lang="en-US" sz="2000" b="1" u="sng" dirty="0">
                <a:latin typeface="Arial" panose="020B0604020202020204" pitchFamily="34" charset="0"/>
                <a:cs typeface="Arial" panose="020B0604020202020204" pitchFamily="34" charset="0"/>
              </a:rPr>
              <a:t> (if IC cap $100K):</a:t>
            </a:r>
          </a:p>
          <a:p>
            <a:pPr lvl="1"/>
            <a:r>
              <a:rPr lang="en-US" sz="2000" dirty="0">
                <a:latin typeface="Arial" panose="020B0604020202020204" pitchFamily="34" charset="0"/>
                <a:cs typeface="Arial" panose="020B0604020202020204" pitchFamily="34" charset="0"/>
              </a:rPr>
              <a:t>If IBS = $155,000</a:t>
            </a:r>
          </a:p>
          <a:p>
            <a:pPr lvl="1"/>
            <a:r>
              <a:rPr lang="en-US" sz="2000" dirty="0">
                <a:latin typeface="Arial" panose="020B0604020202020204" pitchFamily="34" charset="0"/>
                <a:cs typeface="Arial" panose="020B0604020202020204" pitchFamily="34" charset="0"/>
              </a:rPr>
              <a:t>$155,000 x 75% = $116,250</a:t>
            </a:r>
          </a:p>
          <a:p>
            <a:pPr lvl="1"/>
            <a:r>
              <a:rPr lang="en-US" sz="2000" dirty="0">
                <a:latin typeface="Arial" panose="020B0604020202020204" pitchFamily="34" charset="0"/>
                <a:cs typeface="Arial" panose="020B0604020202020204" pitchFamily="34" charset="0"/>
              </a:rPr>
              <a:t>NIH contribution = $100,000</a:t>
            </a:r>
            <a:endParaRPr lang="en-US" sz="3200" dirty="0">
              <a:latin typeface="Arial" panose="020B0604020202020204" pitchFamily="34" charset="0"/>
              <a:cs typeface="Arial" panose="020B0604020202020204" pitchFamily="34" charset="0"/>
            </a:endParaRPr>
          </a:p>
          <a:p>
            <a:pPr marL="171450" indent="-171450">
              <a:lnSpc>
                <a:spcPct val="100000"/>
              </a:lnSpc>
              <a:spcBef>
                <a:spcPts val="1200"/>
              </a:spcBef>
              <a:buClr>
                <a:schemeClr val="accent5">
                  <a:lumMod val="75000"/>
                </a:schemeClr>
              </a:buClr>
              <a:buSzPct val="1250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16</a:t>
            </a:fld>
            <a:endParaRPr lang="en-US"/>
          </a:p>
        </p:txBody>
      </p:sp>
    </p:spTree>
    <p:extLst>
      <p:ext uri="{BB962C8B-B14F-4D97-AF65-F5344CB8AC3E}">
        <p14:creationId xmlns:p14="http://schemas.microsoft.com/office/powerpoint/2010/main" val="1688061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Consult the Funding Opportunity to find Review Criteria for any K type.  </a:t>
            </a:r>
          </a:p>
          <a:p>
            <a:endParaRPr lang="en-US" b="1" dirty="0"/>
          </a:p>
          <a:p>
            <a:r>
              <a:rPr lang="en-US" b="1" dirty="0"/>
              <a:t>Some reviews are done at the Center for Scientific Review.  Many are conducted by the IC Review Branch.</a:t>
            </a:r>
          </a:p>
          <a:p>
            <a:endParaRPr lang="en-US" b="1" dirty="0"/>
          </a:p>
          <a:p>
            <a:r>
              <a:rPr lang="en-US" b="1" dirty="0"/>
              <a:t>You can find rosters by looking up Peer Review committees on IC web sites.</a:t>
            </a:r>
          </a:p>
        </p:txBody>
      </p:sp>
      <p:sp>
        <p:nvSpPr>
          <p:cNvPr id="4" name="Slide Number Placeholder 3"/>
          <p:cNvSpPr>
            <a:spLocks noGrp="1"/>
          </p:cNvSpPr>
          <p:nvPr>
            <p:ph type="sldNum" sz="quarter" idx="10"/>
          </p:nvPr>
        </p:nvSpPr>
        <p:spPr/>
        <p:txBody>
          <a:bodyPr/>
          <a:lstStyle/>
          <a:p>
            <a:fld id="{CB013721-A7B7-40E6-AB32-5783DBF3279B}" type="slidenum">
              <a:rPr lang="en-US" smtClean="0"/>
              <a:t>17</a:t>
            </a:fld>
            <a:endParaRPr lang="en-US"/>
          </a:p>
        </p:txBody>
      </p:sp>
    </p:spTree>
    <p:extLst>
      <p:ext uri="{BB962C8B-B14F-4D97-AF65-F5344CB8AC3E}">
        <p14:creationId xmlns:p14="http://schemas.microsoft.com/office/powerpoint/2010/main" val="3036855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79483" indent="-299801">
              <a:defRPr>
                <a:solidFill>
                  <a:schemeClr val="tx1"/>
                </a:solidFill>
                <a:latin typeface="Arial" charset="0"/>
              </a:defRPr>
            </a:lvl2pPr>
            <a:lvl3pPr marL="1199206" indent="-239841">
              <a:defRPr>
                <a:solidFill>
                  <a:schemeClr val="tx1"/>
                </a:solidFill>
                <a:latin typeface="Arial" charset="0"/>
              </a:defRPr>
            </a:lvl3pPr>
            <a:lvl4pPr marL="1678888" indent="-239841">
              <a:defRPr>
                <a:solidFill>
                  <a:schemeClr val="tx1"/>
                </a:solidFill>
                <a:latin typeface="Arial" charset="0"/>
              </a:defRPr>
            </a:lvl4pPr>
            <a:lvl5pPr marL="2158571" indent="-239841">
              <a:defRPr>
                <a:solidFill>
                  <a:schemeClr val="tx1"/>
                </a:solidFill>
                <a:latin typeface="Arial" charset="0"/>
              </a:defRPr>
            </a:lvl5pPr>
            <a:lvl6pPr marL="2638252" indent="-239841" eaLnBrk="0" fontAlgn="base" hangingPunct="0">
              <a:spcBef>
                <a:spcPct val="0"/>
              </a:spcBef>
              <a:spcAft>
                <a:spcPct val="0"/>
              </a:spcAft>
              <a:defRPr>
                <a:solidFill>
                  <a:schemeClr val="tx1"/>
                </a:solidFill>
                <a:latin typeface="Arial" charset="0"/>
              </a:defRPr>
            </a:lvl6pPr>
            <a:lvl7pPr marL="3117933" indent="-239841" eaLnBrk="0" fontAlgn="base" hangingPunct="0">
              <a:spcBef>
                <a:spcPct val="0"/>
              </a:spcBef>
              <a:spcAft>
                <a:spcPct val="0"/>
              </a:spcAft>
              <a:defRPr>
                <a:solidFill>
                  <a:schemeClr val="tx1"/>
                </a:solidFill>
                <a:latin typeface="Arial" charset="0"/>
              </a:defRPr>
            </a:lvl7pPr>
            <a:lvl8pPr marL="3597617" indent="-239841" eaLnBrk="0" fontAlgn="base" hangingPunct="0">
              <a:spcBef>
                <a:spcPct val="0"/>
              </a:spcBef>
              <a:spcAft>
                <a:spcPct val="0"/>
              </a:spcAft>
              <a:defRPr>
                <a:solidFill>
                  <a:schemeClr val="tx1"/>
                </a:solidFill>
                <a:latin typeface="Arial" charset="0"/>
              </a:defRPr>
            </a:lvl8pPr>
            <a:lvl9pPr marL="4077299" indent="-239841" eaLnBrk="0" fontAlgn="base" hangingPunct="0">
              <a:spcBef>
                <a:spcPct val="0"/>
              </a:spcBef>
              <a:spcAft>
                <a:spcPct val="0"/>
              </a:spcAft>
              <a:defRPr>
                <a:solidFill>
                  <a:schemeClr val="tx1"/>
                </a:solidFill>
                <a:latin typeface="Arial" charset="0"/>
              </a:defRPr>
            </a:lvl9pPr>
          </a:lstStyle>
          <a:p>
            <a:pPr defTabSz="980048" eaLnBrk="0" fontAlgn="base" hangingPunct="0">
              <a:spcBef>
                <a:spcPct val="0"/>
              </a:spcBef>
              <a:spcAft>
                <a:spcPct val="0"/>
              </a:spcAft>
              <a:defRPr/>
            </a:pPr>
            <a:fld id="{FAD661BD-35E7-4D90-AA96-2301B3F1C001}" type="slidenum">
              <a:rPr lang="en-US" altLang="en-US">
                <a:solidFill>
                  <a:srgbClr val="000000"/>
                </a:solidFill>
              </a:rPr>
              <a:pPr defTabSz="980048" eaLnBrk="0" fontAlgn="base" hangingPunct="0">
                <a:spcBef>
                  <a:spcPct val="0"/>
                </a:spcBef>
                <a:spcAft>
                  <a:spcPct val="0"/>
                </a:spcAft>
                <a:defRPr/>
              </a:pPr>
              <a:t>18</a:t>
            </a:fld>
            <a:endParaRPr lang="en-US" altLang="en-US" dirty="0">
              <a:solidFill>
                <a:srgbClr val="000000"/>
              </a:solidFill>
            </a:endParaRPr>
          </a:p>
        </p:txBody>
      </p:sp>
      <p:sp>
        <p:nvSpPr>
          <p:cNvPr id="106499" name="Rectangle 2"/>
          <p:cNvSpPr>
            <a:spLocks noGrp="1" noRot="1" noChangeAspect="1" noChangeArrowheads="1" noTextEdit="1"/>
          </p:cNvSpPr>
          <p:nvPr>
            <p:ph type="sldImg"/>
          </p:nvPr>
        </p:nvSpPr>
        <p:spPr>
          <a:xfrm>
            <a:off x="795338" y="1211263"/>
            <a:ext cx="5822950" cy="3275012"/>
          </a:xfrm>
          <a:ln/>
        </p:spPr>
      </p:sp>
      <p:sp>
        <p:nvSpPr>
          <p:cNvPr id="106500" name="Rectangle 3"/>
          <p:cNvSpPr>
            <a:spLocks noGrp="1" noChangeArrowheads="1"/>
          </p:cNvSpPr>
          <p:nvPr>
            <p:ph type="body" idx="1"/>
          </p:nvPr>
        </p:nvSpPr>
        <p:spPr>
          <a:noFill/>
        </p:spPr>
        <p:txBody>
          <a:bodyPr/>
          <a:lstStyle/>
          <a:p>
            <a:pPr eaLnBrk="1" hangingPunct="1"/>
            <a:r>
              <a:rPr lang="en-US" altLang="en-US" b="1" dirty="0">
                <a:latin typeface="Arial" charset="0"/>
              </a:rPr>
              <a:t>These are typical time frames for most K or research project grant applications.  </a:t>
            </a:r>
            <a:r>
              <a:rPr lang="en-US" altLang="en-US" dirty="0">
                <a:latin typeface="Arial" charset="0"/>
              </a:rPr>
              <a:t> </a:t>
            </a:r>
          </a:p>
          <a:p>
            <a:pPr eaLnBrk="1" hangingPunct="1"/>
            <a:endParaRPr lang="en-US" altLang="en-US" dirty="0">
              <a:latin typeface="Arial" charset="0"/>
            </a:endParaRPr>
          </a:p>
          <a:p>
            <a:pPr eaLnBrk="1" hangingPunct="1"/>
            <a:r>
              <a:rPr lang="en-US" altLang="en-US" b="1" dirty="0">
                <a:latin typeface="Arial" charset="0"/>
              </a:rPr>
              <a:t>FAQ:  </a:t>
            </a:r>
            <a:r>
              <a:rPr lang="en-US" altLang="en-US" b="1" i="1" dirty="0">
                <a:latin typeface="Arial" charset="0"/>
              </a:rPr>
              <a:t>How soon can I re-submit after the first application?  </a:t>
            </a:r>
          </a:p>
          <a:p>
            <a:pPr eaLnBrk="1" hangingPunct="1"/>
            <a:r>
              <a:rPr lang="en-US" altLang="en-US" dirty="0">
                <a:latin typeface="Arial" charset="0"/>
              </a:rPr>
              <a:t>Your timeline should plan for 2 submissions, with one cycle in between.   If you resubmit for the next available cycle, you will likely not yet have the summary statements with strengths and weaknesses.  For an October first submission, for example, plan to resubmit the following July.</a:t>
            </a:r>
          </a:p>
        </p:txBody>
      </p:sp>
    </p:spTree>
    <p:extLst>
      <p:ext uri="{BB962C8B-B14F-4D97-AF65-F5344CB8AC3E}">
        <p14:creationId xmlns:p14="http://schemas.microsoft.com/office/powerpoint/2010/main" val="980445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476250" y="730250"/>
            <a:ext cx="6500813" cy="3656013"/>
          </a:xfrm>
          <a:ln/>
        </p:spPr>
      </p:sp>
      <p:sp>
        <p:nvSpPr>
          <p:cNvPr id="131075" name="Rectangle 3"/>
          <p:cNvSpPr>
            <a:spLocks noGrp="1" noChangeArrowheads="1"/>
          </p:cNvSpPr>
          <p:nvPr>
            <p:ph type="body" idx="1"/>
          </p:nvPr>
        </p:nvSpPr>
        <p:spPr>
          <a:noFill/>
          <a:ln/>
        </p:spPr>
        <p:txBody>
          <a:bodyPr/>
          <a:lstStyle/>
          <a:p>
            <a:endParaRPr lang="en-US" sz="1400" b="1" dirty="0">
              <a:latin typeface="Arial" pitchFamily="34" charset="0"/>
            </a:endParaRPr>
          </a:p>
          <a:p>
            <a:r>
              <a:rPr lang="en-US" sz="1400" b="1" dirty="0">
                <a:latin typeface="Arial" pitchFamily="34" charset="0"/>
              </a:rPr>
              <a:t>ESI window can be extended for various situations (PI applies in </a:t>
            </a:r>
            <a:r>
              <a:rPr lang="en-US" sz="1400" b="1" dirty="0" err="1">
                <a:latin typeface="Arial" pitchFamily="34" charset="0"/>
              </a:rPr>
              <a:t>eRA</a:t>
            </a:r>
            <a:r>
              <a:rPr lang="en-US" sz="1400" b="1" dirty="0">
                <a:latin typeface="Arial" pitchFamily="34" charset="0"/>
              </a:rPr>
              <a:t> Commons)</a:t>
            </a:r>
          </a:p>
          <a:p>
            <a:pPr marL="285750" indent="-285750">
              <a:buFont typeface="Arial" panose="020B0604020202020204" pitchFamily="34" charset="0"/>
              <a:buChar char="•"/>
            </a:pPr>
            <a:r>
              <a:rPr lang="en-US" sz="1400" b="1" dirty="0">
                <a:latin typeface="Arial" pitchFamily="34" charset="0"/>
              </a:rPr>
              <a:t>Automatic 1-year extension for childbirth or adoption</a:t>
            </a:r>
          </a:p>
          <a:p>
            <a:pPr marL="285750" indent="-285750">
              <a:buFont typeface="Arial" panose="020B0604020202020204" pitchFamily="34" charset="0"/>
              <a:buChar char="•"/>
            </a:pPr>
            <a:r>
              <a:rPr lang="en-US" sz="1400" b="1" dirty="0">
                <a:latin typeface="Arial" pitchFamily="34" charset="0"/>
              </a:rPr>
              <a:t>Extension for purely clinical employment (not research)</a:t>
            </a:r>
          </a:p>
          <a:p>
            <a:endParaRPr lang="en-US" sz="1400" b="1" dirty="0">
              <a:latin typeface="Arial" pitchFamily="34" charset="0"/>
            </a:endParaRPr>
          </a:p>
          <a:p>
            <a:r>
              <a:rPr lang="en-US" sz="1400" b="1" dirty="0">
                <a:latin typeface="Arial" pitchFamily="34" charset="0"/>
              </a:rPr>
              <a:t>NI is no longer used as funding criteria</a:t>
            </a:r>
          </a:p>
          <a:p>
            <a:endParaRPr lang="en-US" sz="1400" b="1" dirty="0">
              <a:latin typeface="Arial" pitchFamily="34" charset="0"/>
            </a:endParaRPr>
          </a:p>
          <a:p>
            <a:r>
              <a:rPr lang="en-US" sz="1400" b="1" dirty="0">
                <a:latin typeface="Arial" pitchFamily="34" charset="0"/>
              </a:rPr>
              <a:t>For Further ESI eligibility questions, refer to ESI site. </a:t>
            </a:r>
          </a:p>
        </p:txBody>
      </p:sp>
    </p:spTree>
    <p:extLst>
      <p:ext uri="{BB962C8B-B14F-4D97-AF65-F5344CB8AC3E}">
        <p14:creationId xmlns:p14="http://schemas.microsoft.com/office/powerpoint/2010/main" val="232206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CB013721-A7B7-40E6-AB32-5783DBF3279B}" type="slidenum">
              <a:rPr lang="en-US" smtClean="0"/>
              <a:t>2</a:t>
            </a:fld>
            <a:endParaRPr lang="en-US"/>
          </a:p>
        </p:txBody>
      </p:sp>
    </p:spTree>
    <p:extLst>
      <p:ext uri="{BB962C8B-B14F-4D97-AF65-F5344CB8AC3E}">
        <p14:creationId xmlns:p14="http://schemas.microsoft.com/office/powerpoint/2010/main" val="2989052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20</a:t>
            </a:fld>
            <a:endParaRPr lang="en-US"/>
          </a:p>
        </p:txBody>
      </p:sp>
    </p:spTree>
    <p:extLst>
      <p:ext uri="{BB962C8B-B14F-4D97-AF65-F5344CB8AC3E}">
        <p14:creationId xmlns:p14="http://schemas.microsoft.com/office/powerpoint/2010/main" val="1719049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FAQ:  I just received a Just in Time (JIT) – does that mean by application will be funded?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a:t>
            </a:r>
            <a:r>
              <a:rPr lang="en-US" dirty="0" err="1"/>
              <a:t>eRA</a:t>
            </a:r>
            <a:r>
              <a:rPr lang="en-US" dirty="0"/>
              <a:t> sends these out to applicants whose score is probably within as well as well beyond what the eventual pay line might be.  Contact the PO for guidance on prospects for funding.  Even then, they might not be able to give a firm answer because of a number of budgetary uncertainties.  </a:t>
            </a:r>
          </a:p>
          <a:p>
            <a:endParaRPr lang="en-US" b="1" dirty="0"/>
          </a:p>
          <a:p>
            <a:r>
              <a:rPr lang="en-US" b="1" dirty="0"/>
              <a:t>Why is Other Support not required for mentors? </a:t>
            </a:r>
          </a:p>
          <a:p>
            <a:r>
              <a:rPr lang="en-US" b="0" dirty="0"/>
              <a:t>Other Support documentation is only required for key personnel who are committing measurable effort on a project</a:t>
            </a:r>
            <a:r>
              <a:rPr lang="en-US" b="1" dirty="0"/>
              <a:t>.</a:t>
            </a:r>
          </a:p>
          <a:p>
            <a:endParaRPr lang="en-US" b="1" dirty="0"/>
          </a:p>
          <a:p>
            <a:r>
              <a:rPr lang="en-US" b="1" dirty="0"/>
              <a:t>What if the IRB/IACUC approval is still pending when JIT is requested?</a:t>
            </a:r>
            <a:endParaRPr lang="en-US" b="0" dirty="0"/>
          </a:p>
          <a:p>
            <a:r>
              <a:rPr lang="en-US" b="0" dirty="0"/>
              <a:t>Provide the current status and projected approval date(s). NIH will work with you to determine if issuing a restricted award for humans and/or animal subjects research pending receipt of the approval is appropriate. Restricted awards are typically limited to end of fiscal year actions.</a:t>
            </a:r>
          </a:p>
          <a:p>
            <a:endParaRPr lang="en-US" b="0" dirty="0"/>
          </a:p>
          <a:p>
            <a:r>
              <a:rPr lang="en-US" b="1" dirty="0"/>
              <a:t>What affect will the Clinical Trial Risk Assessment have on the project?</a:t>
            </a:r>
            <a:r>
              <a:rPr lang="en-US" b="0" dirty="0"/>
              <a:t> </a:t>
            </a:r>
          </a:p>
          <a:p>
            <a:r>
              <a:rPr lang="en-US" b="0" dirty="0"/>
              <a:t>Depending on the determined risk level, quarterly or biannual reporting may be required.</a:t>
            </a:r>
          </a:p>
        </p:txBody>
      </p:sp>
      <p:sp>
        <p:nvSpPr>
          <p:cNvPr id="4" name="Slide Number Placeholder 3"/>
          <p:cNvSpPr>
            <a:spLocks noGrp="1"/>
          </p:cNvSpPr>
          <p:nvPr>
            <p:ph type="sldNum" sz="quarter" idx="5"/>
          </p:nvPr>
        </p:nvSpPr>
        <p:spPr/>
        <p:txBody>
          <a:bodyPr/>
          <a:lstStyle/>
          <a:p>
            <a:fld id="{CB013721-A7B7-40E6-AB32-5783DBF3279B}" type="slidenum">
              <a:rPr lang="en-US" smtClean="0"/>
              <a:t>21</a:t>
            </a:fld>
            <a:endParaRPr lang="en-US"/>
          </a:p>
        </p:txBody>
      </p:sp>
    </p:spTree>
    <p:extLst>
      <p:ext uri="{BB962C8B-B14F-4D97-AF65-F5344CB8AC3E}">
        <p14:creationId xmlns:p14="http://schemas.microsoft.com/office/powerpoint/2010/main" val="5185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163" y="320675"/>
            <a:ext cx="7021513" cy="3951288"/>
          </a:xfrm>
        </p:spPr>
      </p:sp>
      <p:sp>
        <p:nvSpPr>
          <p:cNvPr id="3" name="Notes Placeholder 2"/>
          <p:cNvSpPr>
            <a:spLocks noGrp="1"/>
          </p:cNvSpPr>
          <p:nvPr>
            <p:ph type="body" idx="1"/>
          </p:nvPr>
        </p:nvSpPr>
        <p:spPr>
          <a:xfrm>
            <a:off x="0" y="4429177"/>
            <a:ext cx="6936500" cy="4806898"/>
          </a:xfrm>
        </p:spPr>
        <p:txBody>
          <a:bodyPr/>
          <a:lstStyle/>
          <a:p>
            <a:pPr marL="0" indent="0" defTabSz="924854">
              <a:buFont typeface="Arial" panose="020B0604020202020204" pitchFamily="34" charset="0"/>
              <a:buNone/>
              <a:defRPr/>
            </a:pPr>
            <a:r>
              <a:rPr lang="en-US" sz="1900" b="1" dirty="0">
                <a:solidFill>
                  <a:srgbClr val="FF0000"/>
                </a:solidFill>
              </a:rPr>
              <a:t>What additional provisions are required on an institutional K awards? </a:t>
            </a:r>
          </a:p>
          <a:p>
            <a:pPr marL="342900" indent="-342900" defTabSz="924854">
              <a:buFont typeface="Arial" panose="020B0604020202020204" pitchFamily="34" charset="0"/>
              <a:buChar char="•"/>
              <a:defRPr/>
            </a:pPr>
            <a:r>
              <a:rPr lang="en-US" sz="1900" b="0" dirty="0">
                <a:solidFill>
                  <a:srgbClr val="FF0000"/>
                </a:solidFill>
              </a:rPr>
              <a:t>The RPPR is due 60 days prior to the next budget period start date</a:t>
            </a:r>
          </a:p>
          <a:p>
            <a:pPr marL="342900" indent="-342900" defTabSz="924854">
              <a:buFont typeface="Arial" panose="020B0604020202020204" pitchFamily="34" charset="0"/>
              <a:buChar char="•"/>
              <a:defRPr/>
            </a:pPr>
            <a:r>
              <a:rPr lang="en-US" sz="1900" b="0" dirty="0">
                <a:solidFill>
                  <a:srgbClr val="FF0000"/>
                </a:solidFill>
              </a:rPr>
              <a:t>Required to submit annual Federal Financial Reports</a:t>
            </a:r>
          </a:p>
          <a:p>
            <a:pPr marL="342900" indent="-342900" defTabSz="924854">
              <a:buFont typeface="Arial" panose="020B0604020202020204" pitchFamily="34" charset="0"/>
              <a:buChar char="•"/>
              <a:defRPr/>
            </a:pPr>
            <a:r>
              <a:rPr lang="en-US" sz="1900" b="0" dirty="0">
                <a:solidFill>
                  <a:srgbClr val="FF0000"/>
                </a:solidFill>
              </a:rPr>
              <a:t>Required to submit prior approval to move funds (carryover) from previous budget period into current award</a:t>
            </a:r>
          </a:p>
        </p:txBody>
      </p:sp>
      <p:sp>
        <p:nvSpPr>
          <p:cNvPr id="4" name="Slide Number Placeholder 3"/>
          <p:cNvSpPr>
            <a:spLocks noGrp="1"/>
          </p:cNvSpPr>
          <p:nvPr>
            <p:ph type="sldNum" sz="quarter" idx="10"/>
          </p:nvPr>
        </p:nvSpPr>
        <p:spPr/>
        <p:txBody>
          <a:bodyPr/>
          <a:lstStyle/>
          <a:p>
            <a:fld id="{CB013721-A7B7-40E6-AB32-5783DBF3279B}" type="slidenum">
              <a:rPr lang="en-US" smtClean="0"/>
              <a:t>22</a:t>
            </a:fld>
            <a:endParaRPr lang="en-US"/>
          </a:p>
        </p:txBody>
      </p:sp>
    </p:spTree>
    <p:extLst>
      <p:ext uri="{BB962C8B-B14F-4D97-AF65-F5344CB8AC3E}">
        <p14:creationId xmlns:p14="http://schemas.microsoft.com/office/powerpoint/2010/main" val="2190239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320675"/>
            <a:ext cx="7023101" cy="3951288"/>
          </a:xfrm>
        </p:spPr>
      </p:sp>
      <p:sp>
        <p:nvSpPr>
          <p:cNvPr id="3" name="Notes Placeholder 2"/>
          <p:cNvSpPr>
            <a:spLocks noGrp="1"/>
          </p:cNvSpPr>
          <p:nvPr>
            <p:ph type="body" idx="1"/>
          </p:nvPr>
        </p:nvSpPr>
        <p:spPr>
          <a:xfrm>
            <a:off x="1" y="4271380"/>
            <a:ext cx="6930467" cy="4964694"/>
          </a:xfrm>
        </p:spPr>
        <p:txBody>
          <a:bodyPr/>
          <a:lstStyle/>
          <a:p>
            <a:pPr defTabSz="874898">
              <a:defRPr/>
            </a:pPr>
            <a:r>
              <a:rPr lang="en-US" sz="1900" b="1" dirty="0"/>
              <a:t>What award conditions must be maintained during a No-Cost Extension period?</a:t>
            </a:r>
          </a:p>
          <a:p>
            <a:pPr marL="342900" indent="-342900" defTabSz="874898">
              <a:buFont typeface="Arial" panose="020B0604020202020204" pitchFamily="34" charset="0"/>
              <a:buChar char="•"/>
              <a:defRPr/>
            </a:pPr>
            <a:r>
              <a:rPr lang="en-US" sz="1900" dirty="0"/>
              <a:t>PI must retain minimum effort level</a:t>
            </a:r>
          </a:p>
          <a:p>
            <a:pPr marL="342900" indent="-342900" defTabSz="874898">
              <a:buFont typeface="Arial" panose="020B0604020202020204" pitchFamily="34" charset="0"/>
              <a:buChar char="•"/>
              <a:defRPr/>
            </a:pPr>
            <a:r>
              <a:rPr lang="en-US" sz="1900" dirty="0"/>
              <a:t>New/updated Institutional Commitment extending protected time provisions</a:t>
            </a:r>
          </a:p>
          <a:p>
            <a:pPr marL="342900" indent="-342900" defTabSz="874898">
              <a:buFont typeface="Arial" panose="020B0604020202020204" pitchFamily="34" charset="0"/>
              <a:buChar char="•"/>
              <a:defRPr/>
            </a:pPr>
            <a:r>
              <a:rPr lang="en-US" sz="1900" dirty="0"/>
              <a:t>Continued mentor support and involvement</a:t>
            </a:r>
          </a:p>
          <a:p>
            <a:endParaRPr lang="en-US" sz="1900" dirty="0">
              <a:solidFill>
                <a:srgbClr val="FF0000"/>
              </a:solidFill>
            </a:endParaRPr>
          </a:p>
          <a:p>
            <a:r>
              <a:rPr lang="en-US" sz="1900" b="1" dirty="0">
                <a:solidFill>
                  <a:srgbClr val="FF0000"/>
                </a:solidFill>
              </a:rPr>
              <a:t>What are some examples of Change in Scope?</a:t>
            </a:r>
          </a:p>
          <a:p>
            <a:pPr marL="273406" indent="-273406">
              <a:buFont typeface="Arial" panose="020B0604020202020204" pitchFamily="34" charset="0"/>
              <a:buChar char="•"/>
            </a:pPr>
            <a:r>
              <a:rPr lang="en-US" sz="1900" dirty="0"/>
              <a:t>Change in specific aims </a:t>
            </a:r>
          </a:p>
          <a:p>
            <a:pPr marL="273406" indent="-273406">
              <a:buFont typeface="Arial" panose="020B0604020202020204" pitchFamily="34" charset="0"/>
              <a:buChar char="•"/>
            </a:pPr>
            <a:r>
              <a:rPr lang="en-US" sz="1900" dirty="0"/>
              <a:t>Change in human and/or animal subjects use</a:t>
            </a:r>
          </a:p>
          <a:p>
            <a:pPr marL="273406" indent="-273406">
              <a:buFont typeface="Arial" panose="020B0604020202020204" pitchFamily="34" charset="0"/>
              <a:buChar char="•"/>
            </a:pPr>
            <a:r>
              <a:rPr lang="en-US" sz="1900" dirty="0"/>
              <a:t>Shift in emphasis from one disease to another</a:t>
            </a:r>
          </a:p>
        </p:txBody>
      </p:sp>
      <p:sp>
        <p:nvSpPr>
          <p:cNvPr id="4" name="Slide Number Placeholder 3"/>
          <p:cNvSpPr>
            <a:spLocks noGrp="1"/>
          </p:cNvSpPr>
          <p:nvPr>
            <p:ph type="sldNum" sz="quarter" idx="10"/>
          </p:nvPr>
        </p:nvSpPr>
        <p:spPr/>
        <p:txBody>
          <a:bodyPr/>
          <a:lstStyle/>
          <a:p>
            <a:fld id="{CB013721-A7B7-40E6-AB32-5783DBF3279B}" type="slidenum">
              <a:rPr lang="en-US" smtClean="0"/>
              <a:t>23</a:t>
            </a:fld>
            <a:endParaRPr lang="en-US" dirty="0"/>
          </a:p>
        </p:txBody>
      </p:sp>
    </p:spTree>
    <p:extLst>
      <p:ext uri="{BB962C8B-B14F-4D97-AF65-F5344CB8AC3E}">
        <p14:creationId xmlns:p14="http://schemas.microsoft.com/office/powerpoint/2010/main" val="2841127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25438"/>
            <a:ext cx="7015163" cy="3946525"/>
          </a:xfrm>
        </p:spPr>
      </p:sp>
      <p:sp>
        <p:nvSpPr>
          <p:cNvPr id="3" name="Notes Placeholder 2"/>
          <p:cNvSpPr>
            <a:spLocks noGrp="1"/>
          </p:cNvSpPr>
          <p:nvPr>
            <p:ph type="body" idx="1"/>
          </p:nvPr>
        </p:nvSpPr>
        <p:spPr>
          <a:xfrm>
            <a:off x="19609" y="4271381"/>
            <a:ext cx="6928858" cy="4964694"/>
          </a:xfrm>
        </p:spPr>
        <p:txBody>
          <a:bodyPr/>
          <a:lstStyle/>
          <a:p>
            <a:pPr marL="0" marR="0" lvl="0" indent="0" algn="l" defTabSz="874898" rtl="0" eaLnBrk="1" fontAlgn="auto" latinLnBrk="0" hangingPunct="1">
              <a:lnSpc>
                <a:spcPct val="100000"/>
              </a:lnSpc>
              <a:spcBef>
                <a:spcPts val="0"/>
              </a:spcBef>
              <a:spcAft>
                <a:spcPts val="0"/>
              </a:spcAft>
              <a:buClrTx/>
              <a:buSzTx/>
              <a:buFontTx/>
              <a:buNone/>
              <a:tabLst/>
              <a:defRPr/>
            </a:pPr>
            <a:r>
              <a:rPr lang="en-US" sz="1700" b="1" dirty="0">
                <a:solidFill>
                  <a:srgbClr val="FF0000"/>
                </a:solidFill>
              </a:rPr>
              <a:t>What additional information/documentation is required to transfers a mentored K award to a new institution?</a:t>
            </a:r>
            <a:endParaRPr lang="en-US" sz="1700" b="1" dirty="0"/>
          </a:p>
          <a:p>
            <a:pPr marL="285750" marR="0" lvl="0" indent="-285750" algn="l" defTabSz="87489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t>Confirmation that the PI will receive the same support from the new institution and mentor(s) as at old institution</a:t>
            </a:r>
          </a:p>
          <a:p>
            <a:pPr marL="285750" marR="0" lvl="0" indent="-285750" algn="l" defTabSz="87489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t>New qualified mentor statement(s), Institutional Commitment and Environment letters</a:t>
            </a:r>
          </a:p>
          <a:p>
            <a:pPr defTabSz="874898">
              <a:defRPr/>
            </a:pPr>
            <a:endParaRPr lang="en-US" sz="1700" b="1" dirty="0">
              <a:solidFill>
                <a:srgbClr val="FF0000"/>
              </a:solidFill>
            </a:endParaRPr>
          </a:p>
          <a:p>
            <a:pPr defTabSz="874898">
              <a:defRPr/>
            </a:pPr>
            <a:r>
              <a:rPr lang="en-US" sz="1700" b="1" dirty="0">
                <a:solidFill>
                  <a:srgbClr val="FF0000"/>
                </a:solidFill>
              </a:rPr>
              <a:t>What information should be included in a Leave of Absence prior approval?</a:t>
            </a:r>
          </a:p>
          <a:p>
            <a:pPr marL="285750" indent="-285750" defTabSz="874898">
              <a:buFont typeface="Arial" panose="020B0604020202020204" pitchFamily="34" charset="0"/>
              <a:buChar char="•"/>
              <a:defRPr/>
            </a:pPr>
            <a:r>
              <a:rPr lang="en-US" sz="1700" dirty="0"/>
              <a:t>Describe the impact of the leave on the project</a:t>
            </a:r>
          </a:p>
          <a:p>
            <a:pPr marL="285750" indent="-285750" defTabSz="874898">
              <a:buFont typeface="Arial" panose="020B0604020202020204" pitchFamily="34" charset="0"/>
              <a:buChar char="•"/>
              <a:defRPr/>
            </a:pPr>
            <a:r>
              <a:rPr lang="en-US" sz="1700" dirty="0"/>
              <a:t>Provide revised mentor plans with updated milestones</a:t>
            </a:r>
          </a:p>
          <a:p>
            <a:pPr marL="285750" indent="-285750" defTabSz="874898">
              <a:buFont typeface="Arial" panose="020B0604020202020204" pitchFamily="34" charset="0"/>
              <a:buChar char="•"/>
              <a:defRPr/>
            </a:pPr>
            <a:r>
              <a:rPr lang="en-US" sz="1700" dirty="0"/>
              <a:t>Provide a revised Institutional Commitment that extends protected time</a:t>
            </a:r>
          </a:p>
          <a:p>
            <a:pPr marL="285750" indent="-285750" defTabSz="874898">
              <a:buFont typeface="Arial" panose="020B0604020202020204" pitchFamily="34" charset="0"/>
              <a:buChar char="•"/>
              <a:defRPr/>
            </a:pPr>
            <a:r>
              <a:rPr lang="en-US" sz="1700" dirty="0"/>
              <a:t>For K99 awards, address the impact it will have on the R00 transition</a:t>
            </a:r>
            <a:endParaRPr lang="en-US" sz="1700" b="1" dirty="0"/>
          </a:p>
          <a:p>
            <a:pPr defTabSz="874898">
              <a:defRPr/>
            </a:pPr>
            <a:endParaRPr lang="en-US" sz="1300" dirty="0"/>
          </a:p>
          <a:p>
            <a:pPr marL="0" indent="0" defTabSz="874898">
              <a:buFont typeface="Arial" panose="020B0604020202020204" pitchFamily="34" charset="0"/>
              <a:buNone/>
              <a:defRPr/>
            </a:pPr>
            <a:r>
              <a:rPr lang="en-US" sz="1400" b="1" dirty="0"/>
              <a:t>What is required for a K99 NCE prior approval requests? </a:t>
            </a:r>
          </a:p>
          <a:p>
            <a:pPr marL="285750" indent="-285750" defTabSz="874898">
              <a:buFont typeface="Arial" panose="020B0604020202020204" pitchFamily="34" charset="0"/>
              <a:buChar char="•"/>
              <a:defRPr/>
            </a:pPr>
            <a:r>
              <a:rPr lang="en-US" sz="1400" dirty="0"/>
              <a:t>Prior approvals ensure that the PI’s transition to an independent position is on track. Therefore, these requests should provide plans for continued career development and the current status of job searches. </a:t>
            </a:r>
          </a:p>
          <a:p>
            <a:pPr marL="285750" indent="-285750" defTabSz="874898">
              <a:buFont typeface="Arial" panose="020B0604020202020204" pitchFamily="34" charset="0"/>
              <a:buChar char="•"/>
              <a:defRPr/>
            </a:pPr>
            <a:r>
              <a:rPr lang="en-US" sz="1400" dirty="0"/>
              <a:t>Some NIH Institutions/Centers (including NICHD) allow K99 extensions without funds so that the project does not enter closeout pending the R00 transition. In these cases, the K99 institution must confirm that sufficient institutional funds will be available to maintain minimum effort requirements. Check with the awarding IC to determine the allowability of such requests.</a:t>
            </a:r>
          </a:p>
        </p:txBody>
      </p:sp>
      <p:sp>
        <p:nvSpPr>
          <p:cNvPr id="4" name="Slide Number Placeholder 3"/>
          <p:cNvSpPr>
            <a:spLocks noGrp="1"/>
          </p:cNvSpPr>
          <p:nvPr>
            <p:ph type="sldNum" sz="quarter" idx="10"/>
          </p:nvPr>
        </p:nvSpPr>
        <p:spPr/>
        <p:txBody>
          <a:bodyPr/>
          <a:lstStyle/>
          <a:p>
            <a:fld id="{CB013721-A7B7-40E6-AB32-5783DBF3279B}" type="slidenum">
              <a:rPr lang="en-US" smtClean="0"/>
              <a:t>24</a:t>
            </a:fld>
            <a:endParaRPr lang="en-US" dirty="0"/>
          </a:p>
        </p:txBody>
      </p:sp>
    </p:spTree>
    <p:extLst>
      <p:ext uri="{BB962C8B-B14F-4D97-AF65-F5344CB8AC3E}">
        <p14:creationId xmlns:p14="http://schemas.microsoft.com/office/powerpoint/2010/main" val="1041272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23850"/>
            <a:ext cx="7016751" cy="3948113"/>
          </a:xfrm>
        </p:spPr>
      </p:sp>
      <p:sp>
        <p:nvSpPr>
          <p:cNvPr id="3" name="Notes Placeholder 2"/>
          <p:cNvSpPr>
            <a:spLocks noGrp="1"/>
          </p:cNvSpPr>
          <p:nvPr>
            <p:ph type="body" idx="1"/>
          </p:nvPr>
        </p:nvSpPr>
        <p:spPr>
          <a:xfrm>
            <a:off x="19609" y="4271380"/>
            <a:ext cx="6910858" cy="4964694"/>
          </a:xfrm>
        </p:spPr>
        <p:txBody>
          <a:bodyPr/>
          <a:lstStyle/>
          <a:p>
            <a:pPr lvl="0"/>
            <a:r>
              <a:rPr lang="en-US" sz="1900" b="1" dirty="0">
                <a:solidFill>
                  <a:srgbClr val="FF0000"/>
                </a:solidFill>
              </a:rPr>
              <a:t>Are there any limits on temporary effort adjustments?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dirty="0">
                <a:solidFill>
                  <a:srgbClr val="FF0000"/>
                </a:solidFill>
              </a:rPr>
              <a:t>PI must meet minimum effort requirements at the time of award</a:t>
            </a:r>
            <a:endParaRPr lang="en-US" sz="1900" b="1" dirty="0">
              <a:solidFill>
                <a:srgbClr val="FF0000"/>
              </a:solidFill>
            </a:endParaRPr>
          </a:p>
          <a:p>
            <a:pPr marL="342900" lvl="0" indent="-342900">
              <a:buFont typeface="Arial" panose="020B0604020202020204" pitchFamily="34" charset="0"/>
              <a:buChar char="•"/>
            </a:pPr>
            <a:r>
              <a:rPr lang="en-US" sz="1900" b="0" dirty="0">
                <a:solidFill>
                  <a:srgbClr val="FF0000"/>
                </a:solidFill>
              </a:rPr>
              <a:t>Only allowed on K award programs with a 75% minimum effort level requirement; </a:t>
            </a:r>
            <a:r>
              <a:rPr lang="en-US" sz="3200" b="0" i="0" dirty="0">
                <a:solidFill>
                  <a:srgbClr val="000000"/>
                </a:solidFill>
                <a:effectLst/>
                <a:latin typeface="ubunturegular"/>
              </a:rPr>
              <a:t>not available for awards that require only 25-50% effort</a:t>
            </a:r>
            <a:endParaRPr lang="en-US" sz="1900" b="0" dirty="0">
              <a:solidFill>
                <a:srgbClr val="FF0000"/>
              </a:solidFill>
            </a:endParaRPr>
          </a:p>
          <a:p>
            <a:pPr marL="342900" lvl="0" indent="-342900">
              <a:buFont typeface="Arial" panose="020B0604020202020204" pitchFamily="34" charset="0"/>
              <a:buChar char="•"/>
            </a:pPr>
            <a:r>
              <a:rPr lang="en-US" sz="1900" b="0" dirty="0">
                <a:solidFill>
                  <a:srgbClr val="FF0000"/>
                </a:solidFill>
              </a:rPr>
              <a:t>Cannot request an effort reduction and reduction in appointment status (from full-time to part-time) simultaneously</a:t>
            </a:r>
          </a:p>
        </p:txBody>
      </p:sp>
      <p:sp>
        <p:nvSpPr>
          <p:cNvPr id="4" name="Slide Number Placeholder 3"/>
          <p:cNvSpPr>
            <a:spLocks noGrp="1"/>
          </p:cNvSpPr>
          <p:nvPr>
            <p:ph type="sldNum" sz="quarter" idx="5"/>
          </p:nvPr>
        </p:nvSpPr>
        <p:spPr/>
        <p:txBody>
          <a:bodyPr/>
          <a:lstStyle/>
          <a:p>
            <a:fld id="{CB013721-A7B7-40E6-AB32-5783DBF3279B}" type="slidenum">
              <a:rPr lang="en-US" smtClean="0"/>
              <a:t>25</a:t>
            </a:fld>
            <a:endParaRPr lang="en-US"/>
          </a:p>
        </p:txBody>
      </p:sp>
    </p:spTree>
    <p:extLst>
      <p:ext uri="{BB962C8B-B14F-4D97-AF65-F5344CB8AC3E}">
        <p14:creationId xmlns:p14="http://schemas.microsoft.com/office/powerpoint/2010/main" val="398858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25438"/>
            <a:ext cx="7015163" cy="3946525"/>
          </a:xfrm>
        </p:spPr>
      </p:sp>
      <p:sp>
        <p:nvSpPr>
          <p:cNvPr id="3" name="Notes Placeholder 2"/>
          <p:cNvSpPr>
            <a:spLocks noGrp="1"/>
          </p:cNvSpPr>
          <p:nvPr>
            <p:ph type="body" idx="1"/>
          </p:nvPr>
        </p:nvSpPr>
        <p:spPr/>
        <p:txBody>
          <a:bodyPr/>
          <a:lstStyle/>
          <a:p>
            <a:pPr marL="0" indent="0" eaLnBrk="1" hangingPunct="1">
              <a:lnSpc>
                <a:spcPct val="100000"/>
              </a:lnSpc>
              <a:spcBef>
                <a:spcPct val="0"/>
              </a:spcBef>
              <a:spcAft>
                <a:spcPts val="1800"/>
              </a:spcAft>
              <a:buNone/>
            </a:pPr>
            <a:r>
              <a:rPr lang="en-US" sz="1200" b="1" i="1" u="sng" dirty="0">
                <a:solidFill>
                  <a:schemeClr val="accent5">
                    <a:lumMod val="50000"/>
                  </a:schemeClr>
                </a:solidFill>
              </a:rPr>
              <a:t>NOTE:</a:t>
            </a:r>
            <a:r>
              <a:rPr lang="en-US" sz="1200" b="0" i="0" u="none" dirty="0">
                <a:solidFill>
                  <a:schemeClr val="accent5">
                    <a:lumMod val="50000"/>
                  </a:schemeClr>
                </a:solidFill>
              </a:rPr>
              <a:t>  </a:t>
            </a:r>
            <a:r>
              <a:rPr lang="en-US" sz="1200" b="1" i="0" u="none" dirty="0">
                <a:solidFill>
                  <a:schemeClr val="accent5">
                    <a:lumMod val="50000"/>
                  </a:schemeClr>
                </a:solidFill>
              </a:rPr>
              <a:t>Salary supplementation </a:t>
            </a:r>
            <a:r>
              <a:rPr lang="en-US" sz="1200" dirty="0"/>
              <a:t>must not require extra duties or responsibilities that would interfere with the goals of the K award</a:t>
            </a:r>
          </a:p>
          <a:p>
            <a:pPr marL="0" indent="0" eaLnBrk="1" hangingPunct="1">
              <a:lnSpc>
                <a:spcPct val="100000"/>
              </a:lnSpc>
              <a:spcBef>
                <a:spcPct val="0"/>
              </a:spcBef>
              <a:spcAft>
                <a:spcPts val="1800"/>
              </a:spcAft>
              <a:buNone/>
            </a:pPr>
            <a:endParaRPr lang="en-US" sz="1200" dirty="0"/>
          </a:p>
          <a:p>
            <a:pPr marL="0" indent="0" eaLnBrk="1" hangingPunct="1">
              <a:lnSpc>
                <a:spcPct val="100000"/>
              </a:lnSpc>
              <a:spcBef>
                <a:spcPct val="0"/>
              </a:spcBef>
              <a:spcAft>
                <a:spcPts val="1800"/>
              </a:spcAft>
              <a:buNone/>
            </a:pPr>
            <a:r>
              <a:rPr lang="en-US" sz="1200" b="1" i="1" u="sng" dirty="0">
                <a:solidFill>
                  <a:schemeClr val="accent5">
                    <a:lumMod val="50000"/>
                  </a:schemeClr>
                </a:solidFill>
              </a:rPr>
              <a:t>NOTE:</a:t>
            </a:r>
            <a:r>
              <a:rPr lang="en-US" sz="1200" b="0" i="0" u="none" dirty="0">
                <a:solidFill>
                  <a:schemeClr val="accent5">
                    <a:lumMod val="50000"/>
                  </a:schemeClr>
                </a:solidFill>
              </a:rPr>
              <a:t>  </a:t>
            </a:r>
            <a:r>
              <a:rPr lang="en-US" sz="1200" b="1" i="0" u="none" dirty="0">
                <a:solidFill>
                  <a:schemeClr val="accent5">
                    <a:lumMod val="50000"/>
                  </a:schemeClr>
                </a:solidFill>
              </a:rPr>
              <a:t>Salary compensation </a:t>
            </a:r>
            <a:r>
              <a:rPr lang="en-US" sz="1200" b="0" i="0" u="none" dirty="0">
                <a:solidFill>
                  <a:schemeClr val="accent5">
                    <a:lumMod val="50000"/>
                  </a:schemeClr>
                </a:solidFill>
              </a:rPr>
              <a:t>allowed </a:t>
            </a:r>
            <a:r>
              <a:rPr lang="en-US" sz="1200" dirty="0"/>
              <a:t>as long the specific aims of the other supporting projects differ from those of the  K award</a:t>
            </a:r>
          </a:p>
        </p:txBody>
      </p:sp>
      <p:sp>
        <p:nvSpPr>
          <p:cNvPr id="4" name="Slide Number Placeholder 3"/>
          <p:cNvSpPr>
            <a:spLocks noGrp="1"/>
          </p:cNvSpPr>
          <p:nvPr>
            <p:ph type="sldNum" sz="quarter" idx="5"/>
          </p:nvPr>
        </p:nvSpPr>
        <p:spPr/>
        <p:txBody>
          <a:bodyPr/>
          <a:lstStyle/>
          <a:p>
            <a:fld id="{CB013721-A7B7-40E6-AB32-5783DBF3279B}" type="slidenum">
              <a:rPr lang="en-US" smtClean="0"/>
              <a:t>26</a:t>
            </a:fld>
            <a:endParaRPr lang="en-US"/>
          </a:p>
        </p:txBody>
      </p:sp>
    </p:spTree>
    <p:extLst>
      <p:ext uri="{BB962C8B-B14F-4D97-AF65-F5344CB8AC3E}">
        <p14:creationId xmlns:p14="http://schemas.microsoft.com/office/powerpoint/2010/main" val="1442688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solidFill>
                  <a:srgbClr val="FF0000"/>
                </a:solidFill>
              </a:rPr>
              <a:t>Should any additional documentation be included in the research grant application?</a:t>
            </a:r>
          </a:p>
          <a:p>
            <a:pPr lvl="0"/>
            <a:r>
              <a:rPr lang="en-US" sz="1200" dirty="0"/>
              <a:t>A Department Chair letter should be included which addresses the PI’s continued focus on a research career, continued mentor access and reasserts protected time requirements.</a:t>
            </a:r>
          </a:p>
          <a:p>
            <a:pPr lvl="0"/>
            <a:endParaRPr lang="en-US" sz="1200" dirty="0"/>
          </a:p>
          <a:p>
            <a:pPr lvl="0"/>
            <a:r>
              <a:rPr lang="en-US" sz="1200" b="1" dirty="0"/>
              <a:t>Can the PI reduce their overall career development/research effort below 75% due to the research award?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 The effort required on the K award may be reduced to no less 50% at the recipient organization </a:t>
            </a:r>
            <a:r>
              <a:rPr lang="en-US" sz="1200" u="sng" dirty="0"/>
              <a:t>and </a:t>
            </a:r>
            <a:r>
              <a:rPr lang="en-US" sz="1200" i="1" u="sng" dirty="0"/>
              <a:t>replaced</a:t>
            </a:r>
            <a:r>
              <a:rPr lang="en-US" sz="1200" u="sng" dirty="0"/>
              <a:t> by effort and corresponding salary</a:t>
            </a:r>
            <a:r>
              <a:rPr lang="en-US" sz="1200" dirty="0"/>
              <a:t> from the research award so that the total level of research commitment remains 75% or more for the duration of the mentored K award.  </a:t>
            </a:r>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27</a:t>
            </a:fld>
            <a:endParaRPr lang="en-US"/>
          </a:p>
        </p:txBody>
      </p:sp>
    </p:spTree>
    <p:extLst>
      <p:ext uri="{BB962C8B-B14F-4D97-AF65-F5344CB8AC3E}">
        <p14:creationId xmlns:p14="http://schemas.microsoft.com/office/powerpoint/2010/main" val="153687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dirty="0">
                <a:solidFill>
                  <a:srgbClr val="FF0000"/>
                </a:solidFill>
              </a:rPr>
              <a:t>What happens to the K99 unobligated balance after the R00 is awarded?</a:t>
            </a:r>
          </a:p>
          <a:p>
            <a:pPr marL="342900" indent="-342900">
              <a:buFont typeface="Arial" panose="020B0604020202020204" pitchFamily="34" charset="0"/>
              <a:buChar char="•"/>
            </a:pPr>
            <a:r>
              <a:rPr lang="en-US" sz="1200" b="0" dirty="0">
                <a:solidFill>
                  <a:srgbClr val="FF0000"/>
                </a:solidFill>
              </a:rPr>
              <a:t>The NIH Office of Financial Management automatically transfers the balance to the R00 account as part of the transition process</a:t>
            </a:r>
          </a:p>
          <a:p>
            <a:pPr marL="342900" indent="-342900">
              <a:buFont typeface="Arial" panose="020B0604020202020204" pitchFamily="34" charset="0"/>
              <a:buChar char="•"/>
            </a:pPr>
            <a:r>
              <a:rPr lang="en-US" sz="1200" b="0" dirty="0">
                <a:solidFill>
                  <a:srgbClr val="FF0000"/>
                </a:solidFill>
              </a:rPr>
              <a:t>Each NIH Institute/Center determines whether this carryover may be utilized during the R00 phase</a:t>
            </a:r>
          </a:p>
          <a:p>
            <a:pPr marL="342900" indent="-342900">
              <a:buFont typeface="Arial" panose="020B0604020202020204" pitchFamily="34" charset="0"/>
              <a:buChar char="•"/>
            </a:pPr>
            <a:r>
              <a:rPr lang="en-US" sz="1200" b="0" dirty="0">
                <a:solidFill>
                  <a:srgbClr val="FF0000"/>
                </a:solidFill>
              </a:rPr>
              <a:t>Institutes/Centers that do not allow use of this balance (including NICHD) will offset the balance on a subsequent R00 award</a:t>
            </a:r>
          </a:p>
          <a:p>
            <a:endParaRPr lang="en-US" sz="1200" b="1" dirty="0">
              <a:solidFill>
                <a:srgbClr val="FF0000"/>
              </a:solidFill>
            </a:endParaRPr>
          </a:p>
          <a:p>
            <a:r>
              <a:rPr lang="en-US" sz="1200" b="1" dirty="0">
                <a:solidFill>
                  <a:srgbClr val="FF0000"/>
                </a:solidFill>
              </a:rPr>
              <a:t>R00 application additional information</a:t>
            </a:r>
            <a:endParaRPr lang="en-US" sz="1200" dirty="0"/>
          </a:p>
          <a:p>
            <a:pPr marL="273406" indent="-273406">
              <a:buFont typeface="Arial" panose="020B0604020202020204" pitchFamily="34" charset="0"/>
              <a:buChar char="•"/>
            </a:pPr>
            <a:r>
              <a:rPr lang="en-US" sz="1200" b="1" dirty="0">
                <a:solidFill>
                  <a:srgbClr val="FF0000"/>
                </a:solidFill>
              </a:rPr>
              <a:t>Type of Appointment</a:t>
            </a:r>
            <a:r>
              <a:rPr lang="en-US" sz="1200" dirty="0"/>
              <a:t>: Provide the offer letter which includes 1) the position description, 2) confirmation that the position is not contingent on the PI receiving the R00     </a:t>
            </a:r>
          </a:p>
          <a:p>
            <a:pPr marL="0" indent="0">
              <a:buFont typeface="Arial" panose="020B0604020202020204" pitchFamily="34" charset="0"/>
              <a:buNone/>
            </a:pPr>
            <a:r>
              <a:rPr lang="en-US" sz="1200" dirty="0"/>
              <a:t>             award and 3) guaranteed employment through the R00 phase</a:t>
            </a:r>
            <a:endParaRPr lang="en-US" sz="1200" b="1" dirty="0">
              <a:solidFill>
                <a:srgbClr val="FF0000"/>
              </a:solidFill>
            </a:endParaRPr>
          </a:p>
          <a:p>
            <a:pPr marL="273406" indent="-273406">
              <a:buFont typeface="Arial" panose="020B0604020202020204" pitchFamily="34" charset="0"/>
              <a:buChar char="•"/>
              <a:defRPr/>
            </a:pPr>
            <a:r>
              <a:rPr lang="en-US" sz="1200" b="1" dirty="0">
                <a:solidFill>
                  <a:srgbClr val="FF0000"/>
                </a:solidFill>
              </a:rPr>
              <a:t>Academic Environment</a:t>
            </a:r>
            <a:r>
              <a:rPr lang="en-US" sz="1200" dirty="0"/>
              <a:t>: Provide information on how the institution will foster the PI’s research career including 1) their ability to apply for and secure research project grant </a:t>
            </a:r>
          </a:p>
          <a:p>
            <a:pPr marL="0" indent="0">
              <a:buFont typeface="Arial" panose="020B0604020202020204" pitchFamily="34" charset="0"/>
              <a:buNone/>
              <a:defRPr/>
            </a:pPr>
            <a:r>
              <a:rPr lang="en-US" sz="1200" dirty="0"/>
              <a:t>             support and 2) student mentoring opportunities</a:t>
            </a:r>
            <a:endParaRPr lang="en-US" sz="1200" b="1" dirty="0">
              <a:solidFill>
                <a:srgbClr val="FF0000"/>
              </a:solidFill>
            </a:endParaRPr>
          </a:p>
          <a:p>
            <a:pPr marL="273406" indent="-273406">
              <a:buFont typeface="Arial" panose="020B0604020202020204" pitchFamily="34" charset="0"/>
              <a:buChar char="•"/>
            </a:pPr>
            <a:r>
              <a:rPr lang="en-US" sz="1200" b="1" dirty="0">
                <a:solidFill>
                  <a:srgbClr val="FF0000"/>
                </a:solidFill>
              </a:rPr>
              <a:t>K99 Research Progress</a:t>
            </a:r>
            <a:r>
              <a:rPr lang="en-US" sz="1200" b="1" dirty="0"/>
              <a:t>: </a:t>
            </a:r>
            <a:r>
              <a:rPr lang="en-US" sz="1200" b="0" dirty="0"/>
              <a:t>Provide K99 progress information (submitted in lieu of a FRPPR) and the </a:t>
            </a:r>
            <a:r>
              <a:rPr lang="en-US" sz="1200" dirty="0"/>
              <a:t>K99 mentor(s) final evaluation(s)</a:t>
            </a:r>
            <a:endParaRPr lang="en-US" sz="1200" b="1" dirty="0">
              <a:solidFill>
                <a:srgbClr val="FF0000"/>
              </a:solidFill>
            </a:endParaRPr>
          </a:p>
          <a:p>
            <a:pPr marL="273406" indent="-273406">
              <a:buFont typeface="Arial" panose="020B0604020202020204" pitchFamily="34" charset="0"/>
              <a:buChar char="•"/>
            </a:pPr>
            <a:r>
              <a:rPr lang="en-US" sz="1200" b="1" dirty="0">
                <a:solidFill>
                  <a:srgbClr val="FF0000"/>
                </a:solidFill>
              </a:rPr>
              <a:t>Start-Up Package</a:t>
            </a:r>
            <a:r>
              <a:rPr lang="en-US" sz="1200" b="1" dirty="0"/>
              <a:t>: </a:t>
            </a:r>
            <a:r>
              <a:rPr lang="en-US" sz="1200" b="0" dirty="0"/>
              <a:t>Must indicate that start-up funds will not be offset by the R00 award</a:t>
            </a:r>
            <a:endParaRPr lang="en-US" sz="1200" b="1" dirty="0">
              <a:solidFill>
                <a:srgbClr val="FF0000"/>
              </a:solidFill>
            </a:endParaRPr>
          </a:p>
          <a:p>
            <a:pPr marL="273406" indent="-273406">
              <a:buFont typeface="Arial" panose="020B0604020202020204" pitchFamily="34" charset="0"/>
              <a:buChar char="•"/>
            </a:pPr>
            <a:r>
              <a:rPr lang="en-US" sz="1200" b="1" dirty="0">
                <a:solidFill>
                  <a:srgbClr val="FF0000"/>
                </a:solidFill>
              </a:rPr>
              <a:t>Research Effort</a:t>
            </a:r>
            <a:r>
              <a:rPr lang="en-US" sz="1200" dirty="0"/>
              <a:t>: Provide assurance that the PI will have protected time for research efforts as well as a proposed timeline for future research grant application submissions</a:t>
            </a:r>
          </a:p>
          <a:p>
            <a:pPr marL="0" indent="0">
              <a:buFont typeface="Arial" panose="020B0604020202020204" pitchFamily="34" charset="0"/>
              <a:buNone/>
            </a:pPr>
            <a:endParaRPr lang="en-US" sz="1200" b="1" dirty="0"/>
          </a:p>
          <a:p>
            <a:pPr marL="0" indent="0">
              <a:buFont typeface="Arial" panose="020B0604020202020204" pitchFamily="34" charset="0"/>
              <a:buNone/>
            </a:pPr>
            <a:r>
              <a:rPr lang="en-US" sz="1200" b="1" dirty="0"/>
              <a:t>Does the PI’s 75% research effort have to come solely from the R00 award? </a:t>
            </a:r>
          </a:p>
          <a:p>
            <a:pPr marL="0" indent="0">
              <a:buFont typeface="Arial" panose="020B0604020202020204" pitchFamily="34" charset="0"/>
              <a:buNone/>
            </a:pPr>
            <a:r>
              <a:rPr lang="en-US" sz="1200" b="0" dirty="0"/>
              <a:t>NO. Only a portion of the effort requirement needs to be fulfilled by the R00 award.</a:t>
            </a:r>
            <a:endParaRPr lang="en-US" sz="1200" b="1" dirty="0"/>
          </a:p>
          <a:p>
            <a:endParaRPr lang="en-US" dirty="0"/>
          </a:p>
        </p:txBody>
      </p:sp>
      <p:sp>
        <p:nvSpPr>
          <p:cNvPr id="4" name="Slide Number Placeholder 3"/>
          <p:cNvSpPr>
            <a:spLocks noGrp="1"/>
          </p:cNvSpPr>
          <p:nvPr>
            <p:ph type="sldNum" sz="quarter" idx="10"/>
          </p:nvPr>
        </p:nvSpPr>
        <p:spPr/>
        <p:txBody>
          <a:bodyPr/>
          <a:lstStyle/>
          <a:p>
            <a:pPr defTabSz="980048" eaLnBrk="0" fontAlgn="base" hangingPunct="0">
              <a:spcBef>
                <a:spcPct val="0"/>
              </a:spcBef>
              <a:spcAft>
                <a:spcPct val="0"/>
              </a:spcAft>
              <a:defRPr/>
            </a:pPr>
            <a:fld id="{F68805DB-C0A5-4EB7-A295-D1B0D2AC4EEB}" type="slidenum">
              <a:rPr lang="en-US">
                <a:solidFill>
                  <a:srgbClr val="000000"/>
                </a:solidFill>
                <a:latin typeface="Arial" charset="0"/>
              </a:rPr>
              <a:pPr defTabSz="980048" eaLnBrk="0" fontAlgn="base" hangingPunct="0">
                <a:spcBef>
                  <a:spcPct val="0"/>
                </a:spcBef>
                <a:spcAft>
                  <a:spcPct val="0"/>
                </a:spcAft>
                <a:defRPr/>
              </a:pPr>
              <a:t>28</a:t>
            </a:fld>
            <a:endParaRPr lang="en-US">
              <a:solidFill>
                <a:srgbClr val="000000"/>
              </a:solidFill>
              <a:latin typeface="Arial" charset="0"/>
            </a:endParaRPr>
          </a:p>
        </p:txBody>
      </p:sp>
    </p:spTree>
    <p:extLst>
      <p:ext uri="{BB962C8B-B14F-4D97-AF65-F5344CB8AC3E}">
        <p14:creationId xmlns:p14="http://schemas.microsoft.com/office/powerpoint/2010/main" val="3134869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755650"/>
            <a:ext cx="6996113" cy="3935413"/>
          </a:xfrm>
        </p:spPr>
      </p:sp>
      <p:sp>
        <p:nvSpPr>
          <p:cNvPr id="3" name="Notes Placeholder 2"/>
          <p:cNvSpPr>
            <a:spLocks noGrp="1"/>
          </p:cNvSpPr>
          <p:nvPr>
            <p:ph type="body" idx="1"/>
          </p:nvPr>
        </p:nvSpPr>
        <p:spPr>
          <a:xfrm>
            <a:off x="37707" y="4812073"/>
            <a:ext cx="6910759" cy="4336040"/>
          </a:xfrm>
        </p:spPr>
        <p:txBody>
          <a:bodyPr/>
          <a:lstStyle/>
          <a:p>
            <a:endParaRPr lang="en-US" sz="1900" b="1" dirty="0"/>
          </a:p>
        </p:txBody>
      </p:sp>
      <p:sp>
        <p:nvSpPr>
          <p:cNvPr id="4" name="Slide Number Placeholder 3"/>
          <p:cNvSpPr>
            <a:spLocks noGrp="1"/>
          </p:cNvSpPr>
          <p:nvPr>
            <p:ph type="sldNum" sz="quarter" idx="10"/>
          </p:nvPr>
        </p:nvSpPr>
        <p:spPr/>
        <p:txBody>
          <a:bodyPr/>
          <a:lstStyle/>
          <a:p>
            <a:fld id="{CB013721-A7B7-40E6-AB32-5783DBF3279B}" type="slidenum">
              <a:rPr lang="en-US" smtClean="0"/>
              <a:t>29</a:t>
            </a:fld>
            <a:endParaRPr lang="en-US" dirty="0"/>
          </a:p>
        </p:txBody>
      </p:sp>
    </p:spTree>
    <p:extLst>
      <p:ext uri="{BB962C8B-B14F-4D97-AF65-F5344CB8AC3E}">
        <p14:creationId xmlns:p14="http://schemas.microsoft.com/office/powerpoint/2010/main" val="99003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85072" rtl="0" eaLnBrk="0" fontAlgn="base" latinLnBrk="0" hangingPunct="0">
              <a:lnSpc>
                <a:spcPct val="100000"/>
              </a:lnSpc>
              <a:spcBef>
                <a:spcPct val="0"/>
              </a:spcBef>
              <a:spcAft>
                <a:spcPct val="0"/>
              </a:spcAft>
              <a:buClrTx/>
              <a:buSzTx/>
              <a:buFontTx/>
              <a:buNone/>
              <a:tabLst/>
              <a:defRPr/>
            </a:pPr>
            <a:fld id="{961558D8-CF27-4C22-A851-2B1E73F76455}" type="slidenum">
              <a:rPr kumimoji="0" 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85072" rtl="0" eaLnBrk="0" fontAlgn="base" latinLnBrk="0" hangingPunct="0">
                <a:lnSpc>
                  <a:spcPct val="100000"/>
                </a:lnSpc>
                <a:spcBef>
                  <a:spcPct val="0"/>
                </a:spcBef>
                <a:spcAft>
                  <a:spcPct val="0"/>
                </a:spcAft>
                <a:buClrTx/>
                <a:buSzTx/>
                <a:buFontTx/>
                <a:buNone/>
                <a:tabLst/>
                <a:defRPr/>
              </a:pPr>
              <a:t>3</a:t>
            </a:fld>
            <a:endParaRPr kumimoji="0" lang="en-US" sz="13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4691" name="Rectangle 2"/>
          <p:cNvSpPr>
            <a:spLocks noGrp="1" noRot="1" noChangeAspect="1" noChangeArrowheads="1" noTextEdit="1"/>
          </p:cNvSpPr>
          <p:nvPr>
            <p:ph type="sldImg"/>
          </p:nvPr>
        </p:nvSpPr>
        <p:spPr>
          <a:xfrm>
            <a:off x="481013" y="730250"/>
            <a:ext cx="6491287" cy="3651250"/>
          </a:xfrm>
          <a:ln/>
        </p:spPr>
      </p:sp>
      <p:sp>
        <p:nvSpPr>
          <p:cNvPr id="114692" name="Rectangle 3"/>
          <p:cNvSpPr>
            <a:spLocks noGrp="1" noChangeArrowheads="1"/>
          </p:cNvSpPr>
          <p:nvPr>
            <p:ph type="body" idx="1"/>
          </p:nvPr>
        </p:nvSpPr>
        <p:spPr>
          <a:xfrm>
            <a:off x="992293" y="4627245"/>
            <a:ext cx="5466080" cy="4390549"/>
          </a:xfrm>
          <a:noFill/>
          <a:ln/>
        </p:spPr>
        <p:txBody>
          <a:bodyPr/>
          <a:lstStyle/>
          <a:p>
            <a:r>
              <a:rPr lang="en-US" b="1" dirty="0">
                <a:latin typeface="Arial" pitchFamily="34" charset="0"/>
              </a:rPr>
              <a:t>This schematic shows where K awards fit in the progression of training and career development.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013721-A7B7-40E6-AB32-5783DBF3279B}" type="slidenum">
              <a:rPr lang="en-US" smtClean="0"/>
              <a:t>30</a:t>
            </a:fld>
            <a:endParaRPr lang="en-US"/>
          </a:p>
        </p:txBody>
      </p:sp>
    </p:spTree>
    <p:extLst>
      <p:ext uri="{BB962C8B-B14F-4D97-AF65-F5344CB8AC3E}">
        <p14:creationId xmlns:p14="http://schemas.microsoft.com/office/powerpoint/2010/main" val="2432739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B013721-A7B7-40E6-AB32-5783DBF3279B}" type="slidenum">
              <a:rPr lang="en-US" smtClean="0"/>
              <a:t>31</a:t>
            </a:fld>
            <a:endParaRPr lang="en-US"/>
          </a:p>
        </p:txBody>
      </p:sp>
    </p:spTree>
    <p:extLst>
      <p:ext uri="{BB962C8B-B14F-4D97-AF65-F5344CB8AC3E}">
        <p14:creationId xmlns:p14="http://schemas.microsoft.com/office/powerpoint/2010/main" val="2724051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F6953186-3305-479E-B9C6-6AC7E4510D6C}" type="slidenum">
              <a:rPr lang="en-US">
                <a:solidFill>
                  <a:srgbClr val="000000"/>
                </a:solidFill>
                <a:latin typeface="Arial" pitchFamily="34" charset="0"/>
              </a:rPr>
              <a:pPr defTabSz="985072" eaLnBrk="0" fontAlgn="base" hangingPunct="0">
                <a:spcBef>
                  <a:spcPct val="0"/>
                </a:spcBef>
                <a:spcAft>
                  <a:spcPct val="0"/>
                </a:spcAft>
                <a:defRPr/>
              </a:pPr>
              <a:t>32</a:t>
            </a:fld>
            <a:endParaRPr lang="en-US">
              <a:solidFill>
                <a:srgbClr val="000000"/>
              </a:solidFill>
              <a:latin typeface="Arial" pitchFamily="34" charset="0"/>
            </a:endParaRPr>
          </a:p>
        </p:txBody>
      </p:sp>
      <p:sp>
        <p:nvSpPr>
          <p:cNvPr id="138243" name="Rectangle 2"/>
          <p:cNvSpPr>
            <a:spLocks noGrp="1" noRot="1" noChangeAspect="1" noChangeArrowheads="1" noTextEdit="1"/>
          </p:cNvSpPr>
          <p:nvPr>
            <p:ph type="sldImg"/>
          </p:nvPr>
        </p:nvSpPr>
        <p:spPr>
          <a:xfrm>
            <a:off x="476250" y="730250"/>
            <a:ext cx="6500813" cy="3656013"/>
          </a:xfrm>
          <a:ln/>
        </p:spPr>
      </p:sp>
      <p:sp>
        <p:nvSpPr>
          <p:cNvPr id="138244"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1748591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730250"/>
            <a:ext cx="6500813" cy="3656013"/>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defTabSz="985072" eaLnBrk="0" fontAlgn="base" hangingPunct="0">
              <a:spcBef>
                <a:spcPct val="0"/>
              </a:spcBef>
              <a:spcAft>
                <a:spcPct val="0"/>
              </a:spcAft>
              <a:defRPr/>
            </a:pPr>
            <a:fld id="{F68805DB-C0A5-4EB7-A295-D1B0D2AC4EEB}" type="slidenum">
              <a:rPr lang="en-US">
                <a:solidFill>
                  <a:prstClr val="black"/>
                </a:solidFill>
                <a:latin typeface="Arial" charset="0"/>
              </a:rPr>
              <a:pPr defTabSz="985072" eaLnBrk="0" fontAlgn="base" hangingPunct="0">
                <a:spcBef>
                  <a:spcPct val="0"/>
                </a:spcBef>
                <a:spcAft>
                  <a:spcPct val="0"/>
                </a:spcAft>
                <a:defRPr/>
              </a:pPr>
              <a:t>33</a:t>
            </a:fld>
            <a:endParaRPr lang="en-US">
              <a:solidFill>
                <a:prstClr val="black"/>
              </a:solidFill>
              <a:latin typeface="Arial" charset="0"/>
            </a:endParaRPr>
          </a:p>
        </p:txBody>
      </p:sp>
    </p:spTree>
    <p:extLst>
      <p:ext uri="{BB962C8B-B14F-4D97-AF65-F5344CB8AC3E}">
        <p14:creationId xmlns:p14="http://schemas.microsoft.com/office/powerpoint/2010/main" val="1929584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Most K awards simply require a doctoral degree of some kind.  Typical applicants are senior postdoctoral fellows through junior faculty.  Some ICs limit the number of years of experience beyond the end of clinical training.</a:t>
            </a:r>
          </a:p>
          <a:p>
            <a:pPr marL="171450" indent="-171450">
              <a:buFont typeface="Arial" panose="020B0604020202020204" pitchFamily="34" charset="0"/>
              <a:buChar cha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The K08 and K23 require a </a:t>
            </a:r>
            <a:r>
              <a:rPr lang="en-US" b="1" u="sng" dirty="0"/>
              <a:t>clinical degree </a:t>
            </a:r>
            <a:r>
              <a:rPr lang="en-US" b="1" dirty="0"/>
              <a:t>such as</a:t>
            </a:r>
            <a:r>
              <a:rPr lang="en-US" sz="1200" b="1" dirty="0">
                <a:ea typeface="ＭＳ Ｐゴシック"/>
                <a:cs typeface="Arial" pitchFamily="34" charset="0"/>
              </a:rPr>
              <a:t> MD, MD/PhD, DDS, PharmD, or other clinical doctoral degree (</a:t>
            </a:r>
            <a:r>
              <a:rPr lang="en-US" sz="1200" b="1" dirty="0" err="1">
                <a:ea typeface="ＭＳ Ｐゴシック"/>
                <a:cs typeface="Arial" pitchFamily="34" charset="0"/>
              </a:rPr>
              <a:t>eg</a:t>
            </a:r>
            <a:r>
              <a:rPr lang="en-US" sz="1200" b="1" dirty="0">
                <a:ea typeface="ＭＳ Ｐゴシック"/>
                <a:cs typeface="Arial" pitchFamily="34" charset="0"/>
              </a:rPr>
              <a:t>, clinical psychology, physical therapy, nursing). </a:t>
            </a:r>
            <a:r>
              <a:rPr lang="en-US" b="1" dirty="0"/>
              <a:t>Other degree types are listed in the FOA. PhDs in a clinical discipline such as Clinical Psychology are also eligible.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Those with clinical degrees are eligible for the K99, provided they fulfill other eligibility requirements.</a:t>
            </a:r>
          </a:p>
          <a:p>
            <a:pPr marL="171450" indent="-171450">
              <a:buFont typeface="Arial" panose="020B0604020202020204" pitchFamily="34" charset="0"/>
              <a:buChar char="•"/>
            </a:pPr>
            <a:endParaRPr lang="en-US" b="1" dirty="0"/>
          </a:p>
          <a:p>
            <a:pPr marL="171450" indent="-171450" eaLnBrk="0" hangingPunct="0">
              <a:buFont typeface="Arial" panose="020B0604020202020204" pitchFamily="34" charset="0"/>
              <a:buChar char="•"/>
            </a:pPr>
            <a:r>
              <a:rPr lang="en-US" sz="1200" b="1" dirty="0">
                <a:solidFill>
                  <a:schemeClr val="accent5">
                    <a:lumMod val="75000"/>
                  </a:schemeClr>
                </a:solidFill>
              </a:rPr>
              <a:t>Many applicants may be eligible for multiple Ks.  Clinical scholars may be eligible for K01, K08, K23, and K99.  Talk to Scientific/Research contact for guidance.</a:t>
            </a:r>
          </a:p>
          <a:p>
            <a:pPr marL="171450" indent="-171450" eaLnBrk="0" hangingPunct="0">
              <a:buFont typeface="Arial" panose="020B0604020202020204" pitchFamily="34" charset="0"/>
              <a:buChar char="•"/>
            </a:pPr>
            <a:endParaRPr lang="en-US" sz="1200" b="1" dirty="0">
              <a:solidFill>
                <a:schemeClr val="accent5">
                  <a:lumMod val="75000"/>
                </a:schemeClr>
              </a:solidFill>
            </a:endParaRPr>
          </a:p>
          <a:p>
            <a:pPr marL="171450" indent="-171450" eaLnBrk="0" hangingPunct="0">
              <a:buFont typeface="Arial" panose="020B0604020202020204" pitchFamily="34" charset="0"/>
              <a:buChar char="•"/>
            </a:pPr>
            <a:r>
              <a:rPr lang="en-US" sz="1200" b="1" dirty="0">
                <a:solidFill>
                  <a:schemeClr val="accent5">
                    <a:lumMod val="75000"/>
                  </a:schemeClr>
                </a:solidFill>
              </a:rPr>
              <a:t>Several ICs have a limit of 6 - 8 years aggregate support through K12 + Individual K </a:t>
            </a:r>
            <a:endParaRPr lang="en-US" b="1" dirty="0"/>
          </a:p>
        </p:txBody>
      </p:sp>
      <p:sp>
        <p:nvSpPr>
          <p:cNvPr id="4" name="Slide Number Placeholder 3"/>
          <p:cNvSpPr>
            <a:spLocks noGrp="1"/>
          </p:cNvSpPr>
          <p:nvPr>
            <p:ph type="sldNum" sz="quarter" idx="5"/>
          </p:nvPr>
        </p:nvSpPr>
        <p:spPr/>
        <p:txBody>
          <a:bodyPr/>
          <a:lstStyle/>
          <a:p>
            <a:fld id="{CB013721-A7B7-40E6-AB32-5783DBF3279B}" type="slidenum">
              <a:rPr lang="en-US" smtClean="0"/>
              <a:t>4</a:t>
            </a:fld>
            <a:endParaRPr lang="en-US"/>
          </a:p>
        </p:txBody>
      </p:sp>
    </p:spTree>
    <p:extLst>
      <p:ext uri="{BB962C8B-B14F-4D97-AF65-F5344CB8AC3E}">
        <p14:creationId xmlns:p14="http://schemas.microsoft.com/office/powerpoint/2010/main" val="686973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27A634E6-67D5-4169-901D-6DF17EF459C2}" type="slidenum">
              <a:rPr lang="en-US">
                <a:solidFill>
                  <a:srgbClr val="000000"/>
                </a:solidFill>
                <a:latin typeface="Arial" pitchFamily="34" charset="0"/>
              </a:rPr>
              <a:pPr defTabSz="985072" eaLnBrk="0" fontAlgn="base" hangingPunct="0">
                <a:spcBef>
                  <a:spcPct val="0"/>
                </a:spcBef>
                <a:spcAft>
                  <a:spcPct val="0"/>
                </a:spcAft>
                <a:defRPr/>
              </a:pPr>
              <a:t>5</a:t>
            </a:fld>
            <a:endParaRPr lang="en-US">
              <a:solidFill>
                <a:srgbClr val="000000"/>
              </a:solidFill>
              <a:latin typeface="Arial" pitchFamily="34" charset="0"/>
            </a:endParaRPr>
          </a:p>
        </p:txBody>
      </p:sp>
      <p:sp>
        <p:nvSpPr>
          <p:cNvPr id="113667" name="Rectangle 2"/>
          <p:cNvSpPr>
            <a:spLocks noGrp="1" noRot="1" noChangeAspect="1" noChangeArrowheads="1" noTextEdit="1"/>
          </p:cNvSpPr>
          <p:nvPr>
            <p:ph type="sldImg"/>
          </p:nvPr>
        </p:nvSpPr>
        <p:spPr>
          <a:xfrm>
            <a:off x="476250" y="730250"/>
            <a:ext cx="6500813" cy="3656013"/>
          </a:xfrm>
          <a:ln/>
        </p:spPr>
      </p:sp>
      <p:sp>
        <p:nvSpPr>
          <p:cNvPr id="113668" name="Rectangle 3"/>
          <p:cNvSpPr>
            <a:spLocks noGrp="1" noChangeArrowheads="1"/>
          </p:cNvSpPr>
          <p:nvPr>
            <p:ph type="body" idx="1"/>
          </p:nvPr>
        </p:nvSpPr>
        <p:spPr>
          <a:noFill/>
          <a:ln/>
        </p:spPr>
        <p:txBody>
          <a:bodyPr/>
          <a:lstStyle/>
          <a:p>
            <a:pPr marL="171450" indent="-171450">
              <a:spcBef>
                <a:spcPct val="50000"/>
              </a:spcBef>
              <a:buFont typeface="Arial" panose="020B0604020202020204" pitchFamily="34" charset="0"/>
              <a:buChar char="•"/>
            </a:pPr>
            <a:r>
              <a:rPr lang="en-US" sz="1600" b="1" dirty="0">
                <a:latin typeface="Arial" pitchFamily="34" charset="0"/>
              </a:rPr>
              <a:t>Different NIH Institutes (ICs) use K programs differently and have different requirements for salary, eligibility, scientific topic area, etc.</a:t>
            </a:r>
          </a:p>
          <a:p>
            <a:pPr marL="171450" indent="-171450">
              <a:spcBef>
                <a:spcPct val="50000"/>
              </a:spcBef>
              <a:buFont typeface="Arial" panose="020B0604020202020204" pitchFamily="34" charset="0"/>
              <a:buChar char="•"/>
            </a:pPr>
            <a:r>
              <a:rPr lang="en-US" sz="1600" b="1" dirty="0">
                <a:latin typeface="Arial" pitchFamily="34" charset="0"/>
              </a:rPr>
              <a:t>Any K application must be on a topic related to the sponsoring IC’s mission.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Funding Opportunity Announcement (FOA) provides all of the relevant policies and requirements for any given program, including K awards.</a:t>
            </a:r>
          </a:p>
          <a:p>
            <a:pPr marL="171450" indent="-171450">
              <a:buFont typeface="Arial" panose="020B0604020202020204" pitchFamily="34" charset="0"/>
              <a:buChar char="•"/>
            </a:pPr>
            <a:r>
              <a:rPr lang="en-US" b="1" dirty="0"/>
              <a:t>Included are objectives of the program, application instructions, and review criteria</a:t>
            </a:r>
          </a:p>
          <a:p>
            <a:pPr marL="171450" indent="-171450">
              <a:buFont typeface="Arial" panose="020B0604020202020204" pitchFamily="34" charset="0"/>
              <a:buChar char="•"/>
            </a:pPr>
            <a:r>
              <a:rPr lang="en-US" b="1" dirty="0"/>
              <a:t>The FOA also shows which NIH institutes sponsor the awards</a:t>
            </a:r>
          </a:p>
          <a:p>
            <a:pPr marL="171450" indent="-171450">
              <a:buFont typeface="Arial" panose="020B0604020202020204" pitchFamily="34" charset="0"/>
              <a:buChar char="•"/>
            </a:pPr>
            <a:r>
              <a:rPr lang="en-US" b="1" dirty="0"/>
              <a:t>Be sure to check if FOA has been re-issued</a:t>
            </a:r>
          </a:p>
          <a:p>
            <a:pPr marL="171450" indent="-171450">
              <a:buFont typeface="Arial" panose="020B0604020202020204" pitchFamily="34" charset="0"/>
              <a:buChar char="•"/>
            </a:pPr>
            <a:r>
              <a:rPr lang="en-US" b="1" dirty="0"/>
              <a:t>Look for important “Related Announcements”</a:t>
            </a:r>
          </a:p>
          <a:p>
            <a:pPr marL="171450" indent="-171450">
              <a:buFont typeface="Arial" panose="020B0604020202020204" pitchFamily="34" charset="0"/>
              <a:buChar char="•"/>
            </a:pPr>
            <a:r>
              <a:rPr lang="en-US" b="1" dirty="0"/>
              <a:t>The so-called “Parent” FOAs have a link to other key information: The Table of IC-specific Information, Requirements, and Staff Contacts.</a:t>
            </a:r>
          </a:p>
        </p:txBody>
      </p:sp>
      <p:sp>
        <p:nvSpPr>
          <p:cNvPr id="4" name="Slide Number Placeholder 3"/>
          <p:cNvSpPr>
            <a:spLocks noGrp="1"/>
          </p:cNvSpPr>
          <p:nvPr>
            <p:ph type="sldNum" sz="quarter" idx="10"/>
          </p:nvPr>
        </p:nvSpPr>
        <p:spPr/>
        <p:txBody>
          <a:bodyPr/>
          <a:lstStyle/>
          <a:p>
            <a:pPr defTabSz="980048" eaLnBrk="0" fontAlgn="base" hangingPunct="0">
              <a:spcBef>
                <a:spcPct val="0"/>
              </a:spcBef>
              <a:spcAft>
                <a:spcPct val="0"/>
              </a:spcAft>
              <a:defRPr/>
            </a:pPr>
            <a:fld id="{F68805DB-C0A5-4EB7-A295-D1B0D2AC4EEB}" type="slidenum">
              <a:rPr lang="en-US">
                <a:solidFill>
                  <a:srgbClr val="000000"/>
                </a:solidFill>
                <a:latin typeface="Arial" charset="0"/>
              </a:rPr>
              <a:pPr defTabSz="980048" eaLnBrk="0" fontAlgn="base" hangingPunct="0">
                <a:spcBef>
                  <a:spcPct val="0"/>
                </a:spcBef>
                <a:spcAft>
                  <a:spcPct val="0"/>
                </a:spcAft>
                <a:defRPr/>
              </a:pPr>
              <a:t>6</a:t>
            </a:fld>
            <a:endParaRPr lang="en-US">
              <a:solidFill>
                <a:srgbClr val="000000"/>
              </a:solidFill>
              <a:latin typeface="Arial" charset="0"/>
            </a:endParaRPr>
          </a:p>
        </p:txBody>
      </p:sp>
    </p:spTree>
    <p:extLst>
      <p:ext uri="{BB962C8B-B14F-4D97-AF65-F5344CB8AC3E}">
        <p14:creationId xmlns:p14="http://schemas.microsoft.com/office/powerpoint/2010/main" val="349728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is the IC Table entry for NICHD. Other IC requirements are on the same page above and below.  This information is critical for eligibility as well as budgetary and other requirements.  </a:t>
            </a:r>
          </a:p>
        </p:txBody>
      </p:sp>
      <p:sp>
        <p:nvSpPr>
          <p:cNvPr id="4" name="Slide Number Placeholder 3"/>
          <p:cNvSpPr>
            <a:spLocks noGrp="1"/>
          </p:cNvSpPr>
          <p:nvPr>
            <p:ph type="sldNum" sz="quarter" idx="10"/>
          </p:nvPr>
        </p:nvSpPr>
        <p:spPr/>
        <p:txBody>
          <a:bodyPr/>
          <a:lstStyle/>
          <a:p>
            <a:pPr defTabSz="980048" eaLnBrk="0" fontAlgn="base" hangingPunct="0">
              <a:spcBef>
                <a:spcPct val="0"/>
              </a:spcBef>
              <a:spcAft>
                <a:spcPct val="0"/>
              </a:spcAft>
              <a:defRPr/>
            </a:pPr>
            <a:fld id="{F68805DB-C0A5-4EB7-A295-D1B0D2AC4EEB}" type="slidenum">
              <a:rPr lang="en-US">
                <a:solidFill>
                  <a:srgbClr val="000000"/>
                </a:solidFill>
                <a:latin typeface="Arial" charset="0"/>
              </a:rPr>
              <a:pPr defTabSz="980048" eaLnBrk="0" fontAlgn="base" hangingPunct="0">
                <a:spcBef>
                  <a:spcPct val="0"/>
                </a:spcBef>
                <a:spcAft>
                  <a:spcPct val="0"/>
                </a:spcAft>
                <a:defRPr/>
              </a:pPr>
              <a:t>7</a:t>
            </a:fld>
            <a:endParaRPr lang="en-US">
              <a:solidFill>
                <a:srgbClr val="000000"/>
              </a:solidFill>
              <a:latin typeface="Arial" charset="0"/>
            </a:endParaRPr>
          </a:p>
        </p:txBody>
      </p:sp>
    </p:spTree>
    <p:extLst>
      <p:ext uri="{BB962C8B-B14F-4D97-AF65-F5344CB8AC3E}">
        <p14:creationId xmlns:p14="http://schemas.microsoft.com/office/powerpoint/2010/main" val="985701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043" indent="-164043" defTabSz="874898">
              <a:buFont typeface="Arial" panose="020B0604020202020204" pitchFamily="34" charset="0"/>
              <a:buChar char="•"/>
              <a:defRPr/>
            </a:pPr>
            <a:endParaRPr lang="en-US" sz="1200" b="1" dirty="0">
              <a:solidFill>
                <a:srgbClr val="FF0000"/>
              </a:solidFill>
            </a:endParaRPr>
          </a:p>
          <a:p>
            <a:pPr defTabSz="874898">
              <a:defRPr/>
            </a:pPr>
            <a:r>
              <a:rPr lang="en-US" sz="1200" b="1" u="sng" dirty="0">
                <a:solidFill>
                  <a:srgbClr val="FF0000"/>
                </a:solidFill>
              </a:rPr>
              <a:t>Ineligible PI</a:t>
            </a:r>
            <a:r>
              <a:rPr lang="en-US" sz="1200" b="1" u="sng" dirty="0"/>
              <a:t>: </a:t>
            </a:r>
          </a:p>
          <a:p>
            <a:pPr marL="164043" indent="-164043">
              <a:buFont typeface="Arial" panose="020B0604020202020204" pitchFamily="34" charset="0"/>
              <a:buChar char="•"/>
              <a:defRPr/>
            </a:pPr>
            <a:r>
              <a:rPr lang="en-US" sz="1200" dirty="0"/>
              <a:t>Similar, pending Career development award application</a:t>
            </a:r>
          </a:p>
          <a:p>
            <a:pPr marL="164043" indent="-164043">
              <a:buFont typeface="Arial" panose="020B0604020202020204" pitchFamily="34" charset="0"/>
              <a:buChar char="•"/>
              <a:defRPr/>
            </a:pPr>
            <a:r>
              <a:rPr lang="en-US" sz="1200" dirty="0"/>
              <a:t>Current or former PD/PI on R01/Center PI/subproject leader or equivalent </a:t>
            </a:r>
          </a:p>
          <a:p>
            <a:pPr marL="164043" indent="-164043" defTabSz="874898">
              <a:buFont typeface="Arial" panose="020B0604020202020204" pitchFamily="34" charset="0"/>
              <a:buChar char="•"/>
              <a:defRPr/>
            </a:pPr>
            <a:endParaRPr lang="en-US" sz="1200" b="1" dirty="0">
              <a:solidFill>
                <a:srgbClr val="FF0000"/>
              </a:solidFill>
            </a:endParaRPr>
          </a:p>
          <a:p>
            <a:pPr defTabSz="874898">
              <a:defRPr/>
            </a:pPr>
            <a:r>
              <a:rPr lang="en-US" sz="1200" b="1" u="sng" dirty="0">
                <a:solidFill>
                  <a:srgbClr val="FF0000"/>
                </a:solidFill>
              </a:rPr>
              <a:t>Institution</a:t>
            </a:r>
            <a:r>
              <a:rPr lang="en-US" sz="1200" u="sng" dirty="0"/>
              <a:t>: </a:t>
            </a:r>
          </a:p>
          <a:p>
            <a:pPr marL="164043" indent="-164043">
              <a:buFont typeface="Arial" panose="020B0604020202020204" pitchFamily="34" charset="0"/>
              <a:buChar char="•"/>
              <a:defRPr/>
            </a:pPr>
            <a:r>
              <a:rPr lang="en-US" sz="1200" dirty="0"/>
              <a:t>No foreign institutions</a:t>
            </a:r>
          </a:p>
          <a:p>
            <a:pPr marL="164043" indent="-164043">
              <a:buFont typeface="Arial" panose="020B0604020202020204" pitchFamily="34" charset="0"/>
              <a:buChar char="•"/>
              <a:defRPr/>
            </a:pPr>
            <a:r>
              <a:rPr lang="en-US" sz="1200" dirty="0"/>
              <a:t>Foreign components allowable</a:t>
            </a:r>
          </a:p>
          <a:p>
            <a:pPr marL="164043" indent="-164043">
              <a:buFont typeface="Arial" panose="020B0604020202020204" pitchFamily="34" charset="0"/>
              <a:buChar char="•"/>
              <a:defRPr/>
            </a:pPr>
            <a:endParaRPr lang="en-US" sz="1200" dirty="0"/>
          </a:p>
          <a:p>
            <a:pPr marL="0" indent="0">
              <a:lnSpc>
                <a:spcPct val="110000"/>
              </a:lnSpc>
              <a:spcAft>
                <a:spcPts val="1200"/>
              </a:spcAft>
              <a:buNone/>
            </a:pPr>
            <a:r>
              <a:rPr lang="en-US" sz="2400" b="1" u="sng" dirty="0">
                <a:solidFill>
                  <a:schemeClr val="accent5"/>
                </a:solidFill>
                <a:latin typeface="Arial" panose="020B0604020202020204" pitchFamily="34" charset="0"/>
                <a:cs typeface="Arial" panose="020B0604020202020204" pitchFamily="34" charset="0"/>
              </a:rPr>
              <a:t>Appointment:</a:t>
            </a:r>
          </a:p>
          <a:p>
            <a:pPr lvl="1">
              <a:lnSpc>
                <a:spcPct val="110000"/>
              </a:lnSpc>
              <a:spcAft>
                <a:spcPts val="1200"/>
              </a:spcAft>
            </a:pPr>
            <a:r>
              <a:rPr lang="en-US" sz="2400" dirty="0">
                <a:latin typeface="Arial" panose="020B0604020202020204" pitchFamily="34" charset="0"/>
                <a:cs typeface="Arial" panose="020B0604020202020204" pitchFamily="34" charset="0"/>
              </a:rPr>
              <a:t>Requires full-time appointment at application institution</a:t>
            </a:r>
          </a:p>
          <a:p>
            <a:pPr lvl="1">
              <a:lnSpc>
                <a:spcPct val="110000"/>
              </a:lnSpc>
              <a:spcAft>
                <a:spcPts val="1200"/>
              </a:spcAft>
            </a:pPr>
            <a:r>
              <a:rPr lang="en-US" sz="2400" dirty="0">
                <a:latin typeface="Arial" panose="020B0604020202020204" pitchFamily="34" charset="0"/>
                <a:cs typeface="Arial" panose="020B0604020202020204" pitchFamily="34" charset="0"/>
              </a:rPr>
              <a:t>Any minimum effort requirement must be covered by that appointment</a:t>
            </a:r>
          </a:p>
          <a:p>
            <a:pPr lvl="1">
              <a:lnSpc>
                <a:spcPct val="110000"/>
              </a:lnSpc>
              <a:spcAft>
                <a:spcPts val="1200"/>
              </a:spcAft>
            </a:pPr>
            <a:endParaRPr lang="en-US" sz="2400" dirty="0">
              <a:latin typeface="Arial" panose="020B0604020202020204" pitchFamily="34" charset="0"/>
              <a:cs typeface="Arial" panose="020B0604020202020204" pitchFamily="34" charset="0"/>
            </a:endParaRPr>
          </a:p>
          <a:p>
            <a:pPr marL="0" indent="0">
              <a:lnSpc>
                <a:spcPct val="110000"/>
              </a:lnSpc>
              <a:spcAft>
                <a:spcPts val="1200"/>
              </a:spcAft>
              <a:buNone/>
            </a:pPr>
            <a:r>
              <a:rPr lang="en-US" sz="2400" b="1" u="sng" dirty="0">
                <a:solidFill>
                  <a:schemeClr val="accent5"/>
                </a:solidFill>
                <a:latin typeface="Arial" panose="020B0604020202020204" pitchFamily="34" charset="0"/>
                <a:cs typeface="Arial" panose="020B0604020202020204" pitchFamily="34" charset="0"/>
              </a:rPr>
              <a:t>Level of Effort: </a:t>
            </a:r>
          </a:p>
          <a:p>
            <a:pPr lvl="1">
              <a:lnSpc>
                <a:spcPct val="110000"/>
              </a:lnSpc>
              <a:spcBef>
                <a:spcPts val="0"/>
              </a:spcBef>
              <a:spcAft>
                <a:spcPts val="1200"/>
              </a:spcAft>
            </a:pPr>
            <a:r>
              <a:rPr lang="en-US" sz="2400" dirty="0">
                <a:latin typeface="Arial" panose="020B0604020202020204" pitchFamily="34" charset="0"/>
                <a:cs typeface="Arial" panose="020B0604020202020204" pitchFamily="34" charset="0"/>
              </a:rPr>
              <a:t>Mentored awards require full-time effort (defined as </a:t>
            </a:r>
            <a:r>
              <a:rPr lang="en-US" sz="2400" b="1" dirty="0">
                <a:latin typeface="Arial" panose="020B0604020202020204" pitchFamily="34" charset="0"/>
                <a:cs typeface="Arial" panose="020B0604020202020204" pitchFamily="34" charset="0"/>
              </a:rPr>
              <a:t>at least 9 person months (i.e.75%)</a:t>
            </a:r>
            <a:r>
              <a:rPr lang="en-US" sz="2400" dirty="0">
                <a:latin typeface="Arial" panose="020B0604020202020204" pitchFamily="34" charset="0"/>
                <a:cs typeface="Arial" panose="020B0604020202020204" pitchFamily="34" charset="0"/>
              </a:rPr>
              <a:t> on research and the rest on other career development related activities);  t</a:t>
            </a:r>
            <a:r>
              <a:rPr lang="en-US" dirty="0"/>
              <a:t>he balance of awardee time (up to 3 months -- 25%) can be devoted to additional research, teaching, clinical work, or other career development activities.</a:t>
            </a:r>
          </a:p>
          <a:p>
            <a:pPr marL="457200" lvl="1" indent="0">
              <a:lnSpc>
                <a:spcPct val="110000"/>
              </a:lnSpc>
              <a:spcAft>
                <a:spcPts val="1200"/>
              </a:spcAft>
              <a:buNone/>
            </a:pPr>
            <a:r>
              <a:rPr lang="en-US" dirty="0">
                <a:solidFill>
                  <a:schemeClr val="accent5"/>
                </a:solidFill>
                <a:latin typeface="Arial" panose="020B0604020202020204" pitchFamily="34" charset="0"/>
                <a:cs typeface="Arial" panose="020B0604020202020204" pitchFamily="34" charset="0"/>
              </a:rPr>
              <a:t>Note: some  NIH Institutes permit 50% effort for clinical specialties—usually surgical subspecialties (e.g., NINDS, NCI, NIDDK, NHLBI)</a:t>
            </a:r>
            <a:endParaRPr lang="en-US" sz="2600" dirty="0">
              <a:solidFill>
                <a:schemeClr val="accent5"/>
              </a:solidFill>
              <a:latin typeface="Arial" panose="020B0604020202020204" pitchFamily="34" charset="0"/>
              <a:cs typeface="Arial" panose="020B0604020202020204" pitchFamily="34" charset="0"/>
            </a:endParaRPr>
          </a:p>
          <a:p>
            <a:pPr marL="164043" indent="-164043">
              <a:buFont typeface="Arial" panose="020B0604020202020204" pitchFamily="34" charset="0"/>
              <a:buChar char="•"/>
              <a:defRPr/>
            </a:pPr>
            <a:endParaRPr lang="en-US" sz="1200" dirty="0"/>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8</a:t>
            </a:fld>
            <a:endParaRPr lang="en-US"/>
          </a:p>
        </p:txBody>
      </p:sp>
    </p:spTree>
    <p:extLst>
      <p:ext uri="{BB962C8B-B14F-4D97-AF65-F5344CB8AC3E}">
        <p14:creationId xmlns:p14="http://schemas.microsoft.com/office/powerpoint/2010/main" val="3229884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EFEAC34A-7CB3-427E-92DE-17C3481118FF}" type="slidenum">
              <a:rPr lang="en-US">
                <a:solidFill>
                  <a:prstClr val="black"/>
                </a:solidFill>
                <a:latin typeface="Arial" charset="0"/>
              </a:rPr>
              <a:pPr defTabSz="985072" eaLnBrk="0" fontAlgn="base" hangingPunct="0">
                <a:spcBef>
                  <a:spcPct val="0"/>
                </a:spcBef>
                <a:spcAft>
                  <a:spcPct val="0"/>
                </a:spcAft>
                <a:defRPr/>
              </a:pPr>
              <a:t>9</a:t>
            </a:fld>
            <a:endParaRPr lang="en-US">
              <a:solidFill>
                <a:prstClr val="black"/>
              </a:solidFill>
              <a:latin typeface="Arial" charset="0"/>
            </a:endParaRPr>
          </a:p>
        </p:txBody>
      </p:sp>
      <p:sp>
        <p:nvSpPr>
          <p:cNvPr id="124931" name="Rectangle 2"/>
          <p:cNvSpPr>
            <a:spLocks noGrp="1" noRot="1" noChangeAspect="1" noChangeArrowheads="1" noTextEdit="1"/>
          </p:cNvSpPr>
          <p:nvPr>
            <p:ph type="sldImg"/>
          </p:nvPr>
        </p:nvSpPr>
        <p:spPr>
          <a:xfrm>
            <a:off x="477838" y="731838"/>
            <a:ext cx="6497637" cy="3654425"/>
          </a:xfrm>
          <a:ln/>
        </p:spPr>
      </p:sp>
      <p:sp>
        <p:nvSpPr>
          <p:cNvPr id="124932" name="Rectangle 3"/>
          <p:cNvSpPr>
            <a:spLocks noGrp="1" noChangeArrowheads="1"/>
          </p:cNvSpPr>
          <p:nvPr>
            <p:ph type="body" idx="1"/>
          </p:nvPr>
        </p:nvSpPr>
        <p:spPr>
          <a:xfrm>
            <a:off x="993990" y="4630582"/>
            <a:ext cx="5462693" cy="4383881"/>
          </a:xfrm>
          <a:noFill/>
          <a:ln/>
        </p:spPr>
        <p:txBody>
          <a:bodyPr/>
          <a:lstStyle/>
          <a:p>
            <a:pPr eaLnBrk="1" hangingPunct="1">
              <a:spcBef>
                <a:spcPct val="0"/>
              </a:spcBef>
            </a:pPr>
            <a:r>
              <a:rPr lang="en-US" b="1" i="1" dirty="0">
                <a:latin typeface="Arial" pitchFamily="34" charset="0"/>
                <a:ea typeface="ＭＳ Ｐゴシック"/>
                <a:cs typeface="ＭＳ Ｐゴシック"/>
              </a:rPr>
              <a:t>FAQ:  What is the minimum time I must spend on the K99?</a:t>
            </a:r>
          </a:p>
          <a:p>
            <a:pPr eaLnBrk="1" hangingPunct="1">
              <a:spcBef>
                <a:spcPct val="0"/>
              </a:spcBef>
            </a:pPr>
            <a:r>
              <a:rPr lang="en-US" dirty="0">
                <a:latin typeface="Arial" pitchFamily="34" charset="0"/>
                <a:ea typeface="ＭＳ Ｐゴシック"/>
                <a:cs typeface="ＭＳ Ｐゴシック"/>
              </a:rPr>
              <a:t>Most ICs require at least a full year on the K99 phase.</a:t>
            </a:r>
          </a:p>
          <a:p>
            <a:pPr eaLnBrk="1" hangingPunct="1">
              <a:spcBef>
                <a:spcPct val="0"/>
              </a:spcBef>
            </a:pPr>
            <a:endParaRPr lang="en-US" dirty="0">
              <a:latin typeface="Arial" pitchFamily="34" charset="0"/>
              <a:ea typeface="ＭＳ Ｐゴシック"/>
              <a:cs typeface="ＭＳ Ｐゴシック"/>
            </a:endParaRPr>
          </a:p>
          <a:p>
            <a:pPr eaLnBrk="1" hangingPunct="1">
              <a:spcBef>
                <a:spcPct val="0"/>
              </a:spcBef>
            </a:pPr>
            <a:r>
              <a:rPr lang="en-US" b="1" i="1" dirty="0">
                <a:latin typeface="Arial" pitchFamily="34" charset="0"/>
                <a:ea typeface="ＭＳ Ｐゴシック"/>
                <a:cs typeface="ＭＳ Ｐゴシック"/>
              </a:rPr>
              <a:t>FAQ:  Can I carry over unspent funds from the K99 phase to the R00 phase?</a:t>
            </a:r>
          </a:p>
          <a:p>
            <a:pPr eaLnBrk="1" hangingPunct="1">
              <a:spcBef>
                <a:spcPct val="0"/>
              </a:spcBef>
            </a:pPr>
            <a:r>
              <a:rPr lang="en-US" dirty="0">
                <a:latin typeface="Arial" pitchFamily="34" charset="0"/>
                <a:ea typeface="ＭＳ Ｐゴシック"/>
                <a:cs typeface="ＭＳ Ｐゴシック"/>
              </a:rPr>
              <a:t>Most ICs will reduce the amount of the R00 award by the amount of any unobligated balances.  </a:t>
            </a:r>
          </a:p>
        </p:txBody>
      </p:sp>
    </p:spTree>
    <p:extLst>
      <p:ext uri="{BB962C8B-B14F-4D97-AF65-F5344CB8AC3E}">
        <p14:creationId xmlns:p14="http://schemas.microsoft.com/office/powerpoint/2010/main" val="227994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7" y="3902101"/>
            <a:ext cx="4533900" cy="2949575"/>
            <a:chOff x="0" y="2458"/>
            <a:chExt cx="2142" cy="1858"/>
          </a:xfrm>
        </p:grpSpPr>
        <p:sp>
          <p:nvSpPr>
            <p:cNvPr id="256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56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56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56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5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800">
                <a:solidFill>
                  <a:srgbClr val="FFFFFF"/>
                </a:solidFill>
                <a:latin typeface="Arial" charset="0"/>
              </a:endParaRPr>
            </a:p>
          </p:txBody>
        </p:sp>
        <p:sp>
          <p:nvSpPr>
            <p:cNvPr id="25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endParaRPr lang="en-US" sz="1800">
                <a:solidFill>
                  <a:srgbClr val="FFFFFF"/>
                </a:solidFill>
                <a:latin typeface="Arial" charset="0"/>
              </a:endParaRPr>
            </a:p>
          </p:txBody>
        </p:sp>
        <p:sp>
          <p:nvSpPr>
            <p:cNvPr id="25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800">
                <a:solidFill>
                  <a:srgbClr val="FFFFFF"/>
                </a:solidFill>
                <a:latin typeface="Arial" charset="0"/>
              </a:endParaRPr>
            </a:p>
          </p:txBody>
        </p:sp>
      </p:grpSp>
      <p:sp>
        <p:nvSpPr>
          <p:cNvPr id="25610" name="Rectangle 10"/>
          <p:cNvSpPr>
            <a:spLocks noGrp="1" noChangeArrowheads="1"/>
          </p:cNvSpPr>
          <p:nvPr>
            <p:ph type="ctrTitle" sz="quarter"/>
          </p:nvPr>
        </p:nvSpPr>
        <p:spPr>
          <a:xfrm>
            <a:off x="914400" y="1873269"/>
            <a:ext cx="10363200" cy="1555751"/>
          </a:xfrm>
        </p:spPr>
        <p:txBody>
          <a:bodyPr/>
          <a:lstStyle>
            <a:lvl1pPr>
              <a:defRPr sz="4800"/>
            </a:lvl1pPr>
          </a:lstStyle>
          <a:p>
            <a:r>
              <a:rPr lang="en-US"/>
              <a:t>Click to edit Master title style</a:t>
            </a:r>
          </a:p>
        </p:txBody>
      </p:sp>
      <p:sp>
        <p:nvSpPr>
          <p:cNvPr id="25611"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5612" name="Rectangle 12"/>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25613" name="Rectangle 13"/>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25614" name="Rectangle 14"/>
          <p:cNvSpPr>
            <a:spLocks noGrp="1" noChangeArrowheads="1"/>
          </p:cNvSpPr>
          <p:nvPr>
            <p:ph type="sldNum" sz="quarter" idx="4"/>
          </p:nvPr>
        </p:nvSpPr>
        <p:spPr/>
        <p:txBody>
          <a:bodyPr/>
          <a:lstStyle>
            <a:lvl1pPr>
              <a:defRPr/>
            </a:lvl1pPr>
          </a:lstStyle>
          <a:p>
            <a:fld id="{59F45C77-0787-4793-B4B6-5C5F4C6E5C8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8341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9857CC1-E227-4118-9594-0F5BB7F4C08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464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277814"/>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7814"/>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03262E5-5850-4E27-8F73-D66516D491E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4974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37"/>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30725"/>
          </a:xfrm>
        </p:spPr>
        <p:txBody>
          <a:bodyPr/>
          <a:lstStyle/>
          <a:p>
            <a:endParaRPr lang="en-US"/>
          </a:p>
        </p:txBody>
      </p:sp>
      <p:sp>
        <p:nvSpPr>
          <p:cNvPr id="4" name="Date Placeholder 3"/>
          <p:cNvSpPr>
            <a:spLocks noGrp="1"/>
          </p:cNvSpPr>
          <p:nvPr>
            <p:ph type="dt" sz="half" idx="10"/>
          </p:nvPr>
        </p:nvSpPr>
        <p:spPr>
          <a:xfrm>
            <a:off x="609600" y="6248400"/>
            <a:ext cx="28448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fld id="{F68E64FA-424A-40BF-A69B-727A441A164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68964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0600" y="1978453"/>
            <a:ext cx="10786820" cy="1332647"/>
          </a:xfrm>
        </p:spPr>
        <p:txBody>
          <a:bodyPr anchor="t">
            <a:normAutofit/>
          </a:bodyPr>
          <a:lstStyle>
            <a:lvl1pPr algn="ctr">
              <a:defRPr sz="3600">
                <a:solidFill>
                  <a:srgbClr val="FF0000"/>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640600" y="3444240"/>
            <a:ext cx="10786820" cy="1056640"/>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04172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2" y="934095"/>
            <a:ext cx="10515601"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2" y="2418082"/>
            <a:ext cx="10515601" cy="4078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5746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838202" y="909648"/>
            <a:ext cx="10515601" cy="1325563"/>
          </a:xfrm>
        </p:spPr>
        <p:txBody>
          <a:bodyPr/>
          <a:lstStyle/>
          <a:p>
            <a:r>
              <a:rPr lang="en-US"/>
              <a:t>Click to edit Master title style</a:t>
            </a:r>
            <a:endParaRPr lang="en-US" dirty="0"/>
          </a:p>
        </p:txBody>
      </p:sp>
      <p:sp>
        <p:nvSpPr>
          <p:cNvPr id="5" name="Content Placeholder 2"/>
          <p:cNvSpPr>
            <a:spLocks noGrp="1"/>
          </p:cNvSpPr>
          <p:nvPr>
            <p:ph sz="half" idx="1"/>
          </p:nvPr>
        </p:nvSpPr>
        <p:spPr>
          <a:xfrm>
            <a:off x="838200" y="2370138"/>
            <a:ext cx="51816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6172202" y="2370138"/>
            <a:ext cx="51816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4777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5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8D7E25-02E1-4BDA-9720-A07293F4DCA7}" type="slidenum">
              <a:rPr lang="en-US"/>
              <a:pPr>
                <a:defRPr/>
              </a:pPr>
              <a:t>‹#›</a:t>
            </a:fld>
            <a:endParaRPr lang="en-US"/>
          </a:p>
        </p:txBody>
      </p:sp>
    </p:spTree>
    <p:extLst>
      <p:ext uri="{BB962C8B-B14F-4D97-AF65-F5344CB8AC3E}">
        <p14:creationId xmlns:p14="http://schemas.microsoft.com/office/powerpoint/2010/main" val="583790197"/>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4F3812-0451-41FF-A115-05545B2E39CB}" type="slidenum">
              <a:rPr lang="en-US"/>
              <a:pPr>
                <a:defRPr/>
              </a:pPr>
              <a:t>‹#›</a:t>
            </a:fld>
            <a:endParaRPr lang="en-US"/>
          </a:p>
        </p:txBody>
      </p:sp>
    </p:spTree>
    <p:extLst>
      <p:ext uri="{BB962C8B-B14F-4D97-AF65-F5344CB8AC3E}">
        <p14:creationId xmlns:p14="http://schemas.microsoft.com/office/powerpoint/2010/main" val="2743790945"/>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711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319" y="2906732"/>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E78184-6223-4836-9B47-F1DF4FE16AEF}" type="slidenum">
              <a:rPr lang="en-US"/>
              <a:pPr>
                <a:defRPr/>
              </a:pPr>
              <a:t>‹#›</a:t>
            </a:fld>
            <a:endParaRPr lang="en-US"/>
          </a:p>
        </p:txBody>
      </p:sp>
    </p:spTree>
    <p:extLst>
      <p:ext uri="{BB962C8B-B14F-4D97-AF65-F5344CB8AC3E}">
        <p14:creationId xmlns:p14="http://schemas.microsoft.com/office/powerpoint/2010/main" val="4080011969"/>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507" y="1981200"/>
            <a:ext cx="509128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467" y="1981200"/>
            <a:ext cx="509128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722C01-29CB-431C-BD20-165BAAC15C31}" type="slidenum">
              <a:rPr lang="en-US"/>
              <a:pPr>
                <a:defRPr/>
              </a:pPr>
              <a:t>‹#›</a:t>
            </a:fld>
            <a:endParaRPr lang="en-US"/>
          </a:p>
        </p:txBody>
      </p:sp>
    </p:spTree>
    <p:extLst>
      <p:ext uri="{BB962C8B-B14F-4D97-AF65-F5344CB8AC3E}">
        <p14:creationId xmlns:p14="http://schemas.microsoft.com/office/powerpoint/2010/main" val="2112574375"/>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C7BFEF9-3719-4787-A24D-FE02F930E7A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12676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6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9"/>
            <a:ext cx="53866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5117"/>
            <a:ext cx="5388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37" y="2174879"/>
            <a:ext cx="5388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D38DC1-B8B5-4724-B890-731DC1317225}" type="slidenum">
              <a:rPr lang="en-US"/>
              <a:pPr>
                <a:defRPr/>
              </a:pPr>
              <a:t>‹#›</a:t>
            </a:fld>
            <a:endParaRPr lang="en-US"/>
          </a:p>
        </p:txBody>
      </p:sp>
    </p:spTree>
    <p:extLst>
      <p:ext uri="{BB962C8B-B14F-4D97-AF65-F5344CB8AC3E}">
        <p14:creationId xmlns:p14="http://schemas.microsoft.com/office/powerpoint/2010/main" val="1142970917"/>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124B78-7645-45D2-919D-5D6EE557FC08}" type="slidenum">
              <a:rPr lang="en-US"/>
              <a:pPr>
                <a:defRPr/>
              </a:pPr>
              <a:t>‹#›</a:t>
            </a:fld>
            <a:endParaRPr lang="en-US"/>
          </a:p>
        </p:txBody>
      </p:sp>
    </p:spTree>
    <p:extLst>
      <p:ext uri="{BB962C8B-B14F-4D97-AF65-F5344CB8AC3E}">
        <p14:creationId xmlns:p14="http://schemas.microsoft.com/office/powerpoint/2010/main" val="333380721"/>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AB3F11-7E05-4088-A26F-B00AC55811BA}" type="slidenum">
              <a:rPr lang="en-US"/>
              <a:pPr>
                <a:defRPr/>
              </a:pPr>
              <a:t>‹#›</a:t>
            </a:fld>
            <a:endParaRPr lang="en-US"/>
          </a:p>
        </p:txBody>
      </p:sp>
    </p:spTree>
    <p:extLst>
      <p:ext uri="{BB962C8B-B14F-4D97-AF65-F5344CB8AC3E}">
        <p14:creationId xmlns:p14="http://schemas.microsoft.com/office/powerpoint/2010/main" val="3004083759"/>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6" y="273050"/>
            <a:ext cx="401131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696" y="273273"/>
            <a:ext cx="68147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6" y="1435113"/>
            <a:ext cx="401131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B69666-C627-4CD0-9E0E-AA614F5D6C71}" type="slidenum">
              <a:rPr lang="en-US"/>
              <a:pPr>
                <a:defRPr/>
              </a:pPr>
              <a:t>‹#›</a:t>
            </a:fld>
            <a:endParaRPr lang="en-US"/>
          </a:p>
        </p:txBody>
      </p:sp>
    </p:spTree>
    <p:extLst>
      <p:ext uri="{BB962C8B-B14F-4D97-AF65-F5344CB8AC3E}">
        <p14:creationId xmlns:p14="http://schemas.microsoft.com/office/powerpoint/2010/main" val="3544523247"/>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0604"/>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81"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481" y="5367342"/>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C47436-7F16-4892-A606-90D33F31CF8D}" type="slidenum">
              <a:rPr lang="en-US"/>
              <a:pPr>
                <a:defRPr/>
              </a:pPr>
              <a:t>‹#›</a:t>
            </a:fld>
            <a:endParaRPr lang="en-US"/>
          </a:p>
        </p:txBody>
      </p:sp>
    </p:spTree>
    <p:extLst>
      <p:ext uri="{BB962C8B-B14F-4D97-AF65-F5344CB8AC3E}">
        <p14:creationId xmlns:p14="http://schemas.microsoft.com/office/powerpoint/2010/main" val="257517248"/>
      </p:ext>
    </p:extLst>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CF4281-C045-4368-8A35-4834A7D585CD}" type="slidenum">
              <a:rPr lang="en-US"/>
              <a:pPr>
                <a:defRPr/>
              </a:pPr>
              <a:t>‹#›</a:t>
            </a:fld>
            <a:endParaRPr lang="en-US"/>
          </a:p>
        </p:txBody>
      </p:sp>
    </p:spTree>
    <p:extLst>
      <p:ext uri="{BB962C8B-B14F-4D97-AF65-F5344CB8AC3E}">
        <p14:creationId xmlns:p14="http://schemas.microsoft.com/office/powerpoint/2010/main" val="354993210"/>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1"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22" y="609600"/>
            <a:ext cx="759177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722CC8-4BAD-43D1-86F9-26AA7F1F0CB8}" type="slidenum">
              <a:rPr lang="en-US"/>
              <a:pPr>
                <a:defRPr/>
              </a:pPr>
              <a:t>‹#›</a:t>
            </a:fld>
            <a:endParaRPr lang="en-US"/>
          </a:p>
        </p:txBody>
      </p:sp>
    </p:spTree>
    <p:extLst>
      <p:ext uri="{BB962C8B-B14F-4D97-AF65-F5344CB8AC3E}">
        <p14:creationId xmlns:p14="http://schemas.microsoft.com/office/powerpoint/2010/main" val="2824124806"/>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507" y="1981200"/>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6467" y="1981200"/>
            <a:ext cx="509128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86467" y="4114800"/>
            <a:ext cx="509128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3F88D53-7EF9-42DF-9FF3-F5B3A42B26FE}" type="slidenum">
              <a:rPr lang="en-US"/>
              <a:pPr>
                <a:defRPr/>
              </a:pPr>
              <a:t>‹#›</a:t>
            </a:fld>
            <a:endParaRPr lang="en-US"/>
          </a:p>
        </p:txBody>
      </p:sp>
    </p:spTree>
    <p:extLst>
      <p:ext uri="{BB962C8B-B14F-4D97-AF65-F5344CB8AC3E}">
        <p14:creationId xmlns:p14="http://schemas.microsoft.com/office/powerpoint/2010/main" val="2192247317"/>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507" y="1981200"/>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467" y="1981200"/>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8DE326-9C63-4757-93F6-EE61CB312646}" type="slidenum">
              <a:rPr lang="en-US"/>
              <a:pPr>
                <a:defRPr/>
              </a:pPr>
              <a:t>‹#›</a:t>
            </a:fld>
            <a:endParaRPr lang="en-US"/>
          </a:p>
        </p:txBody>
      </p:sp>
    </p:spTree>
    <p:extLst>
      <p:ext uri="{BB962C8B-B14F-4D97-AF65-F5344CB8AC3E}">
        <p14:creationId xmlns:p14="http://schemas.microsoft.com/office/powerpoint/2010/main" val="1692407164"/>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4460" y="1997274"/>
            <a:ext cx="10929938" cy="1378148"/>
          </a:xfrm>
        </p:spPr>
        <p:txBody>
          <a:bodyPr/>
          <a:lstStyle/>
          <a:p>
            <a:r>
              <a:rPr lang="en-US"/>
              <a:t>Click to edit Master title style</a:t>
            </a:r>
          </a:p>
        </p:txBody>
      </p:sp>
      <p:sp>
        <p:nvSpPr>
          <p:cNvPr id="3" name="Subtitle 2"/>
          <p:cNvSpPr>
            <a:spLocks noGrp="1"/>
          </p:cNvSpPr>
          <p:nvPr>
            <p:ph type="subTitle" idx="1"/>
          </p:nvPr>
        </p:nvSpPr>
        <p:spPr>
          <a:xfrm>
            <a:off x="1928820" y="3643537"/>
            <a:ext cx="9001126" cy="1643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9450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B543D60-E51A-4841-8173-3827E57BCF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70824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5358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100" y="4131694"/>
            <a:ext cx="10929938" cy="127694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16100" y="2725269"/>
            <a:ext cx="10929938" cy="14064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81636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1659" y="1428754"/>
            <a:ext cx="4941094"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3250" y="1428754"/>
            <a:ext cx="4941094"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89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2948" y="257696"/>
            <a:ext cx="11572875" cy="10715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2942" y="1439172"/>
            <a:ext cx="5681266" cy="5997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2942" y="2038965"/>
            <a:ext cx="5681266" cy="37043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2563" y="1439172"/>
            <a:ext cx="5683250" cy="5997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32563" y="2038965"/>
            <a:ext cx="5683250" cy="37043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6512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8738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640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37" y="255984"/>
            <a:ext cx="4230688" cy="108942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28410" y="256208"/>
            <a:ext cx="7187406" cy="548729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2937" y="1345406"/>
            <a:ext cx="4230688" cy="43978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1111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0158" y="4500775"/>
            <a:ext cx="7715250" cy="53131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20158" y="574691"/>
            <a:ext cx="7715250" cy="3857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520158" y="5031879"/>
            <a:ext cx="7715250" cy="7545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67504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4107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6197" y="785812"/>
            <a:ext cx="2518171" cy="5429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1680" y="785812"/>
            <a:ext cx="7364017" cy="5429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343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3"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C8BE88-CA7C-4009-BF4B-839CD6B0913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97451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1658" y="785824"/>
            <a:ext cx="10072689" cy="500063"/>
          </a:xfrm>
        </p:spPr>
        <p:txBody>
          <a:bodyPr/>
          <a:lstStyle/>
          <a:p>
            <a:r>
              <a:rPr lang="en-US"/>
              <a:t>Click to edit Master title style</a:t>
            </a:r>
          </a:p>
        </p:txBody>
      </p:sp>
      <p:sp>
        <p:nvSpPr>
          <p:cNvPr id="3" name="Table Placeholder 2"/>
          <p:cNvSpPr>
            <a:spLocks noGrp="1"/>
          </p:cNvSpPr>
          <p:nvPr>
            <p:ph type="tbl" idx="1"/>
          </p:nvPr>
        </p:nvSpPr>
        <p:spPr>
          <a:xfrm>
            <a:off x="1821658" y="1428754"/>
            <a:ext cx="10072689" cy="4786313"/>
          </a:xfrm>
        </p:spPr>
        <p:txBody>
          <a:bodyPr/>
          <a:lstStyle/>
          <a:p>
            <a:pPr lvl="0"/>
            <a:endParaRPr lang="en-US" noProof="0" dirty="0"/>
          </a:p>
        </p:txBody>
      </p:sp>
    </p:spTree>
    <p:extLst>
      <p:ext uri="{BB962C8B-B14F-4D97-AF65-F5344CB8AC3E}">
        <p14:creationId xmlns:p14="http://schemas.microsoft.com/office/powerpoint/2010/main" val="202328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26412" y="838126"/>
            <a:ext cx="9550797" cy="534293"/>
          </a:xfrm>
        </p:spPr>
        <p:txBody>
          <a:bodyPr/>
          <a:lstStyle/>
          <a:p>
            <a:r>
              <a:rPr lang="en-US"/>
              <a:t>Click to edit Master title style</a:t>
            </a:r>
          </a:p>
        </p:txBody>
      </p:sp>
      <p:sp>
        <p:nvSpPr>
          <p:cNvPr id="3" name="Chart Placeholder 2"/>
          <p:cNvSpPr>
            <a:spLocks noGrp="1"/>
          </p:cNvSpPr>
          <p:nvPr>
            <p:ph type="chart" idx="1"/>
          </p:nvPr>
        </p:nvSpPr>
        <p:spPr>
          <a:xfrm>
            <a:off x="1726412" y="1524015"/>
            <a:ext cx="9550797" cy="5104805"/>
          </a:xfrm>
        </p:spPr>
        <p:txBody>
          <a:bodyPr/>
          <a:lstStyle/>
          <a:p>
            <a:pPr lvl="0"/>
            <a:endParaRPr lang="en-US" noProof="0" dirty="0"/>
          </a:p>
        </p:txBody>
      </p:sp>
    </p:spTree>
    <p:extLst>
      <p:ext uri="{BB962C8B-B14F-4D97-AF65-F5344CB8AC3E}">
        <p14:creationId xmlns:p14="http://schemas.microsoft.com/office/powerpoint/2010/main" val="299064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26412" y="837903"/>
            <a:ext cx="9550797" cy="57909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792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6412" y="838126"/>
            <a:ext cx="9550797" cy="534293"/>
          </a:xfrm>
        </p:spPr>
        <p:txBody>
          <a:bodyPr/>
          <a:lstStyle/>
          <a:p>
            <a:r>
              <a:rPr lang="en-US"/>
              <a:t>Click to edit Master title style</a:t>
            </a:r>
          </a:p>
        </p:txBody>
      </p:sp>
      <p:sp>
        <p:nvSpPr>
          <p:cNvPr id="3" name="Text Placeholder 2"/>
          <p:cNvSpPr>
            <a:spLocks noGrp="1"/>
          </p:cNvSpPr>
          <p:nvPr>
            <p:ph type="body" sz="half" idx="1"/>
          </p:nvPr>
        </p:nvSpPr>
        <p:spPr>
          <a:xfrm>
            <a:off x="1726418" y="1524015"/>
            <a:ext cx="4679156" cy="5104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96081" y="1524015"/>
            <a:ext cx="4681141" cy="5104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61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063"/>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025"/>
            </a:lvl1pPr>
            <a:lvl2pPr marL="385785" indent="0" algn="ctr">
              <a:buNone/>
              <a:defRPr sz="1688"/>
            </a:lvl2pPr>
            <a:lvl3pPr marL="771571" indent="0" algn="ctr">
              <a:buNone/>
              <a:defRPr sz="1519"/>
            </a:lvl3pPr>
            <a:lvl4pPr marL="1157356" indent="0" algn="ctr">
              <a:buNone/>
              <a:defRPr sz="1350"/>
            </a:lvl4pPr>
            <a:lvl5pPr marL="1543141" indent="0" algn="ctr">
              <a:buNone/>
              <a:defRPr sz="1350"/>
            </a:lvl5pPr>
            <a:lvl6pPr marL="1928927" indent="0" algn="ctr">
              <a:buNone/>
              <a:defRPr sz="1350"/>
            </a:lvl6pPr>
            <a:lvl7pPr marL="2314712" indent="0" algn="ctr">
              <a:buNone/>
              <a:defRPr sz="1350"/>
            </a:lvl7pPr>
            <a:lvl8pPr marL="2700498" indent="0" algn="ctr">
              <a:buNone/>
              <a:defRPr sz="1350"/>
            </a:lvl8pPr>
            <a:lvl9pPr marL="3086283"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3600519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678781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lstStyle>
            <a:lvl1pPr>
              <a:defRPr sz="5063"/>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025">
                <a:solidFill>
                  <a:schemeClr val="tx1">
                    <a:tint val="75000"/>
                  </a:schemeClr>
                </a:solidFill>
              </a:defRPr>
            </a:lvl1pPr>
            <a:lvl2pPr marL="385785" indent="0">
              <a:buNone/>
              <a:defRPr sz="1688">
                <a:solidFill>
                  <a:schemeClr val="tx1">
                    <a:tint val="75000"/>
                  </a:schemeClr>
                </a:solidFill>
              </a:defRPr>
            </a:lvl2pPr>
            <a:lvl3pPr marL="771571" indent="0">
              <a:buNone/>
              <a:defRPr sz="1519">
                <a:solidFill>
                  <a:schemeClr val="tx1">
                    <a:tint val="75000"/>
                  </a:schemeClr>
                </a:solidFill>
              </a:defRPr>
            </a:lvl3pPr>
            <a:lvl4pPr marL="1157356" indent="0">
              <a:buNone/>
              <a:defRPr sz="1350">
                <a:solidFill>
                  <a:schemeClr val="tx1">
                    <a:tint val="75000"/>
                  </a:schemeClr>
                </a:solidFill>
              </a:defRPr>
            </a:lvl4pPr>
            <a:lvl5pPr marL="1543141" indent="0">
              <a:buNone/>
              <a:defRPr sz="1350">
                <a:solidFill>
                  <a:schemeClr val="tx1">
                    <a:tint val="75000"/>
                  </a:schemeClr>
                </a:solidFill>
              </a:defRPr>
            </a:lvl5pPr>
            <a:lvl6pPr marL="1928927" indent="0">
              <a:buNone/>
              <a:defRPr sz="1350">
                <a:solidFill>
                  <a:schemeClr val="tx1">
                    <a:tint val="75000"/>
                  </a:schemeClr>
                </a:solidFill>
              </a:defRPr>
            </a:lvl6pPr>
            <a:lvl7pPr marL="2314712" indent="0">
              <a:buNone/>
              <a:defRPr sz="1350">
                <a:solidFill>
                  <a:schemeClr val="tx1">
                    <a:tint val="75000"/>
                  </a:schemeClr>
                </a:solidFill>
              </a:defRPr>
            </a:lvl7pPr>
            <a:lvl8pPr marL="2700498" indent="0">
              <a:buNone/>
              <a:defRPr sz="1350">
                <a:solidFill>
                  <a:schemeClr val="tx1">
                    <a:tint val="75000"/>
                  </a:schemeClr>
                </a:solidFill>
              </a:defRPr>
            </a:lvl8pPr>
            <a:lvl9pPr marL="3086283" indent="0">
              <a:buNone/>
              <a:defRPr sz="13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8A315E-5C32-4F74-B34A-AA3AB33EB828}"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4866381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8A315E-5C32-4F74-B34A-AA3AB33EB828}"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26812144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8A315E-5C32-4F74-B34A-AA3AB33EB828}" type="datetimeFigureOut">
              <a:rPr lang="en-US" smtClean="0"/>
              <a:t>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35603780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8A315E-5C32-4F74-B34A-AA3AB33EB828}" type="datetimeFigureOut">
              <a:rPr lang="en-US" smtClean="0"/>
              <a:t>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61944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6"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DE7971A4-D479-49D5-8D4D-59DBDBF295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21509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A315E-5C32-4F74-B34A-AA3AB33EB828}" type="datetimeFigureOut">
              <a:rPr lang="en-US" smtClean="0"/>
              <a:t>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3766429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Edit Master text styles</a:t>
            </a:r>
          </a:p>
        </p:txBody>
      </p:sp>
      <p:sp>
        <p:nvSpPr>
          <p:cNvPr id="5" name="Date Placeholder 4"/>
          <p:cNvSpPr>
            <a:spLocks noGrp="1"/>
          </p:cNvSpPr>
          <p:nvPr>
            <p:ph type="dt" sz="half" idx="10"/>
          </p:nvPr>
        </p:nvSpPr>
        <p:spPr/>
        <p:txBody>
          <a:bodyPr/>
          <a:lstStyle/>
          <a:p>
            <a:fld id="{7D8A315E-5C32-4F74-B34A-AA3AB33EB828}"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9794522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700"/>
            </a:lvl1pPr>
            <a:lvl2pPr marL="385785" indent="0">
              <a:buNone/>
              <a:defRPr sz="2363"/>
            </a:lvl2pPr>
            <a:lvl3pPr marL="771571" indent="0">
              <a:buNone/>
              <a:defRPr sz="2025"/>
            </a:lvl3pPr>
            <a:lvl4pPr marL="1157356" indent="0">
              <a:buNone/>
              <a:defRPr sz="1688"/>
            </a:lvl4pPr>
            <a:lvl5pPr marL="1543141" indent="0">
              <a:buNone/>
              <a:defRPr sz="1688"/>
            </a:lvl5pPr>
            <a:lvl6pPr marL="1928927" indent="0">
              <a:buNone/>
              <a:defRPr sz="1688"/>
            </a:lvl6pPr>
            <a:lvl7pPr marL="2314712" indent="0">
              <a:buNone/>
              <a:defRPr sz="1688"/>
            </a:lvl7pPr>
            <a:lvl8pPr marL="2700498" indent="0">
              <a:buNone/>
              <a:defRPr sz="1688"/>
            </a:lvl8pPr>
            <a:lvl9pPr marL="3086283" indent="0">
              <a:buNone/>
              <a:defRPr sz="1688"/>
            </a:lvl9pPr>
          </a:lstStyle>
          <a:p>
            <a:r>
              <a:rPr lang="en-US"/>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Edit Master text styles</a:t>
            </a:r>
          </a:p>
        </p:txBody>
      </p:sp>
      <p:sp>
        <p:nvSpPr>
          <p:cNvPr id="5" name="Date Placeholder 4"/>
          <p:cNvSpPr>
            <a:spLocks noGrp="1"/>
          </p:cNvSpPr>
          <p:nvPr>
            <p:ph type="dt" sz="half" idx="10"/>
          </p:nvPr>
        </p:nvSpPr>
        <p:spPr/>
        <p:txBody>
          <a:bodyPr/>
          <a:lstStyle/>
          <a:p>
            <a:fld id="{7D8A315E-5C32-4F74-B34A-AA3AB33EB828}"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4142149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239141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9542516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0598" y="1978446"/>
            <a:ext cx="10786820" cy="1332647"/>
          </a:xfrm>
        </p:spPr>
        <p:txBody>
          <a:bodyPr anchor="t">
            <a:normAutofit/>
          </a:bodyPr>
          <a:lstStyle>
            <a:lvl1pPr algn="ctr">
              <a:defRPr sz="3600">
                <a:solidFill>
                  <a:srgbClr val="FF0000"/>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640598" y="3444240"/>
            <a:ext cx="10786820" cy="1056640"/>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408615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934088"/>
            <a:ext cx="10515601"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2418082"/>
            <a:ext cx="10515601" cy="4078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241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838200" y="909641"/>
            <a:ext cx="10515601" cy="1325563"/>
          </a:xfrm>
        </p:spPr>
        <p:txBody>
          <a:bodyPr/>
          <a:lstStyle/>
          <a:p>
            <a:r>
              <a:rPr lang="en-US"/>
              <a:t>Click to edit Master title style</a:t>
            </a:r>
            <a:endParaRPr lang="en-US" dirty="0"/>
          </a:p>
        </p:txBody>
      </p:sp>
      <p:sp>
        <p:nvSpPr>
          <p:cNvPr id="5" name="Content Placeholder 2"/>
          <p:cNvSpPr>
            <a:spLocks noGrp="1"/>
          </p:cNvSpPr>
          <p:nvPr>
            <p:ph sz="half" idx="1"/>
          </p:nvPr>
        </p:nvSpPr>
        <p:spPr>
          <a:xfrm>
            <a:off x="838200" y="2370138"/>
            <a:ext cx="51816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6172201" y="2370138"/>
            <a:ext cx="51816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39921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146E-1706-4B4F-8D3B-323A7A2DEB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41390E-E2B2-43C1-9EA7-CB6151F9D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4CEA09-84DA-4AE5-9BE4-7CBAF999C515}"/>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5" name="Footer Placeholder 4">
            <a:extLst>
              <a:ext uri="{FF2B5EF4-FFF2-40B4-BE49-F238E27FC236}">
                <a16:creationId xmlns:a16="http://schemas.microsoft.com/office/drawing/2014/main" id="{85584D30-28EE-40E7-8FEB-568C7F330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45270-F707-43B0-B905-84ABCA251BEA}"/>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31848548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B13F-A1D8-4601-B8C7-AC1231A4FA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F52DDB-0129-4508-AEA4-86480050A9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22F-3E86-45E7-83C5-39F44DFE13FF}"/>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5" name="Footer Placeholder 4">
            <a:extLst>
              <a:ext uri="{FF2B5EF4-FFF2-40B4-BE49-F238E27FC236}">
                <a16:creationId xmlns:a16="http://schemas.microsoft.com/office/drawing/2014/main" id="{ABCB3DE6-93EF-4B1A-B931-9293A2751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30C86F-46C6-463A-A581-E23C192A31E7}"/>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140407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071CC1E-DB9D-477D-8A2E-78E32A54BE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451471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22AA-74F9-42A8-89BD-E1DCB6C40C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DD86C2-9D13-41FB-9B15-7A1C1DA95D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AA55FA-9EB2-4C67-866D-B18F61F05F56}"/>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5" name="Footer Placeholder 4">
            <a:extLst>
              <a:ext uri="{FF2B5EF4-FFF2-40B4-BE49-F238E27FC236}">
                <a16:creationId xmlns:a16="http://schemas.microsoft.com/office/drawing/2014/main" id="{14E0F817-3145-4586-A3C2-1B55791FF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254E8-8FF8-43BF-BD29-99DB260000A2}"/>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9777933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032A-8885-4BEC-A6B3-1CAF137DA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47212-C971-46CA-A6FA-F3FC41A4A2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572255-C9E1-49F9-8BDD-E9FEBA692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D11B45-3DE5-4D44-8D3F-807C263B06AC}"/>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6" name="Footer Placeholder 5">
            <a:extLst>
              <a:ext uri="{FF2B5EF4-FFF2-40B4-BE49-F238E27FC236}">
                <a16:creationId xmlns:a16="http://schemas.microsoft.com/office/drawing/2014/main" id="{C5EF3CBF-7F7E-45F7-B4E7-330EC0F5C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E90CFD-91D6-4DE2-A0B6-359FABBF9F84}"/>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1891587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F8B7-0FF7-4A54-AAD9-914E18D0B3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A92630-3386-432C-9D89-804CB10246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B356AE-F10F-43A1-822F-0B54872FD4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59FFDB-5FFC-42F4-B3CE-59087B07D4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C7C1F7-DAA3-4F0F-ACDB-26023C8DCF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78F2BD-9283-4510-9BF0-6DBE659BAAA3}"/>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8" name="Footer Placeholder 7">
            <a:extLst>
              <a:ext uri="{FF2B5EF4-FFF2-40B4-BE49-F238E27FC236}">
                <a16:creationId xmlns:a16="http://schemas.microsoft.com/office/drawing/2014/main" id="{02D4EF8C-8383-46CE-A045-DAC7B528C8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B977E5-D8E4-47AF-87CA-5D614C9F618A}"/>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3440313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4C8E4-25D3-49E5-A0B5-DDAB821621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A16D2D-E2CC-4ACD-97A0-9F4DFBA0AF12}"/>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4" name="Footer Placeholder 3">
            <a:extLst>
              <a:ext uri="{FF2B5EF4-FFF2-40B4-BE49-F238E27FC236}">
                <a16:creationId xmlns:a16="http://schemas.microsoft.com/office/drawing/2014/main" id="{4EC79112-9B8B-4DA9-B12B-5DCF8C4A2F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E2B94F-2F34-411B-AEB7-6188DF59D31C}"/>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23144039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F061CC-F82C-457B-9CF8-1B567A6C7C35}"/>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3" name="Footer Placeholder 2">
            <a:extLst>
              <a:ext uri="{FF2B5EF4-FFF2-40B4-BE49-F238E27FC236}">
                <a16:creationId xmlns:a16="http://schemas.microsoft.com/office/drawing/2014/main" id="{63FF49B2-9C04-43A1-B3CF-0F88D9E0D0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132FDF-E4B4-4817-8C3B-6C549744195E}"/>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14511372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0D1C9-6B0D-4199-A2A6-D52D4C5E6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015E82-CCFC-41F7-AF61-F8C592700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41F7ED-CB0E-412A-807A-B917BB164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0F3C4-CC73-4132-91CC-92980F4C77D5}"/>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6" name="Footer Placeholder 5">
            <a:extLst>
              <a:ext uri="{FF2B5EF4-FFF2-40B4-BE49-F238E27FC236}">
                <a16:creationId xmlns:a16="http://schemas.microsoft.com/office/drawing/2014/main" id="{20B59DB0-A279-4B53-9640-2B9029F8B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EFD95-6465-4F12-8C29-A0B9718D4677}"/>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39216286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F5789-E72C-4F6C-A718-8939C25A0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CBA8BE-5FD7-4842-A3CE-44864E74B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6F5E24-D103-4DDA-82CA-67CF2BBC4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04A4F7-F421-4C79-BEF9-276999E7B2E2}"/>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6" name="Footer Placeholder 5">
            <a:extLst>
              <a:ext uri="{FF2B5EF4-FFF2-40B4-BE49-F238E27FC236}">
                <a16:creationId xmlns:a16="http://schemas.microsoft.com/office/drawing/2014/main" id="{C04CA113-3054-4F9E-A4B5-F069D224CD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AD3479-00CD-46CB-B113-B4C88D57704D}"/>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5352247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8820-7A58-469A-A117-582FE42D9C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5813BC-1167-4F0E-832E-E9DACD72D3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990D9D-112D-4593-9367-C8BF371CFC6E}"/>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5" name="Footer Placeholder 4">
            <a:extLst>
              <a:ext uri="{FF2B5EF4-FFF2-40B4-BE49-F238E27FC236}">
                <a16:creationId xmlns:a16="http://schemas.microsoft.com/office/drawing/2014/main" id="{8A79DDD0-A61F-49B4-BDEC-03F908F9A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7477D-F21B-4776-99E8-4C67C2D7A5CC}"/>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16263822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406C5F-E55C-4FF9-892C-3A91A506AF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DEC99E-D7EC-4936-A7E0-EC338383E9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7D11E-03CF-48BF-AC4D-6DF04D549FCD}"/>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5" name="Footer Placeholder 4">
            <a:extLst>
              <a:ext uri="{FF2B5EF4-FFF2-40B4-BE49-F238E27FC236}">
                <a16:creationId xmlns:a16="http://schemas.microsoft.com/office/drawing/2014/main" id="{D562714B-5F0A-4058-B436-8A90B7A01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35393-1308-4D60-8C0A-5B91EEFBDCCA}"/>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53906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BF97026-E280-4BB0-A144-7ED60D1F5A3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2472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8" y="27306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6" y="27307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8"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0B75335-38AC-471E-B4B4-706D19250E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2141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4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5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70CF641-F000-44B2-9034-06C5DF0DF1C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1462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3.jpeg"/><Relationship Id="rId2" Type="http://schemas.openxmlformats.org/officeDocument/2006/relationships/slideLayout" Target="../slideLayouts/slideLayout30.xml"/><Relationship Id="rId16"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5.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7" y="3902101"/>
            <a:ext cx="4533900" cy="2949575"/>
            <a:chOff x="0" y="2458"/>
            <a:chExt cx="2142" cy="1858"/>
          </a:xfrm>
        </p:grpSpPr>
        <p:sp>
          <p:nvSpPr>
            <p:cNvPr id="2457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458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458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458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458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800">
                <a:solidFill>
                  <a:srgbClr val="FFFFFF"/>
                </a:solidFill>
                <a:latin typeface="Arial" charset="0"/>
              </a:endParaRPr>
            </a:p>
          </p:txBody>
        </p:sp>
        <p:sp>
          <p:nvSpPr>
            <p:cNvPr id="2458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endParaRPr lang="en-US" sz="1800">
                <a:solidFill>
                  <a:srgbClr val="FFFFFF"/>
                </a:solidFill>
                <a:latin typeface="Arial" charset="0"/>
              </a:endParaRPr>
            </a:p>
          </p:txBody>
        </p:sp>
        <p:sp>
          <p:nvSpPr>
            <p:cNvPr id="2458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800">
                <a:solidFill>
                  <a:srgbClr val="FFFFFF"/>
                </a:solidFill>
                <a:latin typeface="Arial" charset="0"/>
              </a:endParaRPr>
            </a:p>
          </p:txBody>
        </p:sp>
      </p:grpSp>
      <p:sp>
        <p:nvSpPr>
          <p:cNvPr id="24586" name="Rectangle 10"/>
          <p:cNvSpPr>
            <a:spLocks noGrp="1" noChangeArrowheads="1"/>
          </p:cNvSpPr>
          <p:nvPr>
            <p:ph type="title"/>
          </p:nvPr>
        </p:nvSpPr>
        <p:spPr bwMode="auto">
          <a:xfrm>
            <a:off x="609600" y="277837"/>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4587" name="Rectangle 11"/>
          <p:cNvSpPr>
            <a:spLocks noGrp="1" noChangeArrowheads="1"/>
          </p:cNvSpPr>
          <p:nvPr>
            <p:ph type="body" idx="1"/>
          </p:nvPr>
        </p:nvSpPr>
        <p:spPr bwMode="auto">
          <a:xfrm>
            <a:off x="609600" y="1600206"/>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8"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endParaRPr lang="en-US">
              <a:solidFill>
                <a:srgbClr val="FFFFFF"/>
              </a:solidFill>
              <a:latin typeface="Arial" charset="0"/>
            </a:endParaRPr>
          </a:p>
        </p:txBody>
      </p:sp>
      <p:sp>
        <p:nvSpPr>
          <p:cNvPr id="24589"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endParaRPr lang="en-US">
              <a:solidFill>
                <a:srgbClr val="FFFFFF"/>
              </a:solidFill>
              <a:latin typeface="Arial" charset="0"/>
            </a:endParaRPr>
          </a:p>
        </p:txBody>
      </p:sp>
      <p:sp>
        <p:nvSpPr>
          <p:cNvPr id="24590"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fld id="{7F0B73C7-83E7-4F4D-979D-F21EAAAD9FB2}" type="slidenum">
              <a:rPr lang="en-US">
                <a:solidFill>
                  <a:srgbClr val="FFFFFF"/>
                </a:solidFill>
                <a:latin typeface="Arial" charset="0"/>
              </a:rPr>
              <a:pPr/>
              <a:t>‹#›</a:t>
            </a:fld>
            <a:endParaRPr lang="en-US">
              <a:solidFill>
                <a:srgbClr val="FFFFFF"/>
              </a:solidFill>
              <a:latin typeface="Arial" charset="0"/>
            </a:endParaRPr>
          </a:p>
        </p:txBody>
      </p:sp>
    </p:spTree>
    <p:extLst>
      <p:ext uri="{BB962C8B-B14F-4D97-AF65-F5344CB8AC3E}">
        <p14:creationId xmlns:p14="http://schemas.microsoft.com/office/powerpoint/2010/main" val="4005108504"/>
      </p:ext>
    </p:extLst>
  </p:cSld>
  <p:clrMap bg1="dk2" tx1="lt1" bg2="dk1"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2" y="365129"/>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2" y="1825625"/>
            <a:ext cx="1051560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1394998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Lst>
  <p:txStyles>
    <p:titleStyle>
      <a:lvl1pPr algn="l" rtl="0" fontAlgn="base">
        <a:lnSpc>
          <a:spcPct val="90000"/>
        </a:lnSpc>
        <a:spcBef>
          <a:spcPct val="0"/>
        </a:spcBef>
        <a:spcAft>
          <a:spcPct val="0"/>
        </a:spcAft>
        <a:defRPr sz="3600" kern="1200">
          <a:solidFill>
            <a:srgbClr val="345884"/>
          </a:solidFill>
          <a:latin typeface="Arial" charset="0"/>
          <a:ea typeface="Arial" charset="0"/>
          <a:cs typeface="Arial" charset="0"/>
        </a:defRPr>
      </a:lvl1pPr>
      <a:lvl2pPr algn="l" rtl="0" fontAlgn="base">
        <a:lnSpc>
          <a:spcPct val="90000"/>
        </a:lnSpc>
        <a:spcBef>
          <a:spcPct val="0"/>
        </a:spcBef>
        <a:spcAft>
          <a:spcPct val="0"/>
        </a:spcAft>
        <a:defRPr sz="3600">
          <a:solidFill>
            <a:srgbClr val="345884"/>
          </a:solidFill>
          <a:latin typeface="Arial" charset="0"/>
          <a:cs typeface="Arial" charset="0"/>
        </a:defRPr>
      </a:lvl2pPr>
      <a:lvl3pPr algn="l" rtl="0" fontAlgn="base">
        <a:lnSpc>
          <a:spcPct val="90000"/>
        </a:lnSpc>
        <a:spcBef>
          <a:spcPct val="0"/>
        </a:spcBef>
        <a:spcAft>
          <a:spcPct val="0"/>
        </a:spcAft>
        <a:defRPr sz="3600">
          <a:solidFill>
            <a:srgbClr val="345884"/>
          </a:solidFill>
          <a:latin typeface="Arial" charset="0"/>
          <a:cs typeface="Arial" charset="0"/>
        </a:defRPr>
      </a:lvl3pPr>
      <a:lvl4pPr algn="l" rtl="0" fontAlgn="base">
        <a:lnSpc>
          <a:spcPct val="90000"/>
        </a:lnSpc>
        <a:spcBef>
          <a:spcPct val="0"/>
        </a:spcBef>
        <a:spcAft>
          <a:spcPct val="0"/>
        </a:spcAft>
        <a:defRPr sz="3600">
          <a:solidFill>
            <a:srgbClr val="345884"/>
          </a:solidFill>
          <a:latin typeface="Arial" charset="0"/>
          <a:cs typeface="Arial" charset="0"/>
        </a:defRPr>
      </a:lvl4pPr>
      <a:lvl5pPr algn="l" rtl="0" fontAlgn="base">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p:titleStyle>
    <p:bodyStyle>
      <a:lvl1pPr marL="228600" indent="-228600" algn="l" rtl="0" fontAlgn="base">
        <a:lnSpc>
          <a:spcPct val="90000"/>
        </a:lnSpc>
        <a:spcBef>
          <a:spcPts val="1000"/>
        </a:spcBef>
        <a:spcAft>
          <a:spcPct val="0"/>
        </a:spcAft>
        <a:buClr>
          <a:srgbClr val="6899AA"/>
        </a:buClr>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Clr>
          <a:srgbClr val="6899AA"/>
        </a:buClr>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Clr>
          <a:srgbClr val="6899AA"/>
        </a:buClr>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Clr>
          <a:srgbClr val="6899AA"/>
        </a:buClr>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Clr>
          <a:srgbClr val="6899AA"/>
        </a:buClr>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189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w="31750">
            <a:solidFill>
              <a:srgbClr val="FF00FF"/>
            </a:solid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3"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E7BDB4EA-6FBA-44BA-8EFA-46C683786179}" type="slidenum">
              <a:rPr lang="en-US"/>
              <a:pPr>
                <a:defRPr/>
              </a:pPr>
              <a:t>‹#›</a:t>
            </a:fld>
            <a:endParaRPr lang="en-US"/>
          </a:p>
        </p:txBody>
      </p:sp>
    </p:spTree>
    <p:extLst>
      <p:ext uri="{BB962C8B-B14F-4D97-AF65-F5344CB8AC3E}">
        <p14:creationId xmlns:p14="http://schemas.microsoft.com/office/powerpoint/2010/main" val="37084657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transition spd="med">
    <p:fade thruBlk="1"/>
  </p:transition>
  <p:txStyles>
    <p:titleStyle>
      <a:lvl1pPr algn="ctr" rtl="0" eaLnBrk="0" fontAlgn="base" hangingPunct="0">
        <a:spcBef>
          <a:spcPct val="0"/>
        </a:spcBef>
        <a:spcAft>
          <a:spcPct val="0"/>
        </a:spcAft>
        <a:defRPr sz="4400">
          <a:solidFill>
            <a:srgbClr val="FFCC00"/>
          </a:solidFill>
          <a:latin typeface="+mj-lt"/>
          <a:ea typeface="+mj-ea"/>
          <a:cs typeface="+mj-cs"/>
        </a:defRPr>
      </a:lvl1pPr>
      <a:lvl2pPr algn="ctr" rtl="0" eaLnBrk="0" fontAlgn="base" hangingPunct="0">
        <a:spcBef>
          <a:spcPct val="0"/>
        </a:spcBef>
        <a:spcAft>
          <a:spcPct val="0"/>
        </a:spcAft>
        <a:defRPr sz="4400">
          <a:solidFill>
            <a:srgbClr val="FFCC00"/>
          </a:solidFill>
          <a:latin typeface="Arial" charset="0"/>
        </a:defRPr>
      </a:lvl2pPr>
      <a:lvl3pPr algn="ctr" rtl="0" eaLnBrk="0" fontAlgn="base" hangingPunct="0">
        <a:spcBef>
          <a:spcPct val="0"/>
        </a:spcBef>
        <a:spcAft>
          <a:spcPct val="0"/>
        </a:spcAft>
        <a:defRPr sz="4400">
          <a:solidFill>
            <a:srgbClr val="FFCC00"/>
          </a:solidFill>
          <a:latin typeface="Arial" charset="0"/>
        </a:defRPr>
      </a:lvl3pPr>
      <a:lvl4pPr algn="ctr" rtl="0" eaLnBrk="0" fontAlgn="base" hangingPunct="0">
        <a:spcBef>
          <a:spcPct val="0"/>
        </a:spcBef>
        <a:spcAft>
          <a:spcPct val="0"/>
        </a:spcAft>
        <a:defRPr sz="4400">
          <a:solidFill>
            <a:srgbClr val="FFCC00"/>
          </a:solidFill>
          <a:latin typeface="Arial" charset="0"/>
        </a:defRPr>
      </a:lvl4pPr>
      <a:lvl5pPr algn="ctr" rtl="0" eaLnBrk="0" fontAlgn="base" hangingPunct="0">
        <a:spcBef>
          <a:spcPct val="0"/>
        </a:spcBef>
        <a:spcAft>
          <a:spcPct val="0"/>
        </a:spcAft>
        <a:defRPr sz="4400">
          <a:solidFill>
            <a:srgbClr val="FFCC00"/>
          </a:solidFill>
          <a:latin typeface="Arial" charset="0"/>
        </a:defRPr>
      </a:lvl5pPr>
      <a:lvl6pPr marL="457200" algn="ctr" rtl="0" eaLnBrk="0" fontAlgn="base" hangingPunct="0">
        <a:spcBef>
          <a:spcPct val="0"/>
        </a:spcBef>
        <a:spcAft>
          <a:spcPct val="0"/>
        </a:spcAft>
        <a:defRPr sz="4400">
          <a:solidFill>
            <a:srgbClr val="FFCC00"/>
          </a:solidFill>
          <a:latin typeface="Arial" charset="0"/>
        </a:defRPr>
      </a:lvl6pPr>
      <a:lvl7pPr marL="914400" algn="ctr" rtl="0" eaLnBrk="0" fontAlgn="base" hangingPunct="0">
        <a:spcBef>
          <a:spcPct val="0"/>
        </a:spcBef>
        <a:spcAft>
          <a:spcPct val="0"/>
        </a:spcAft>
        <a:defRPr sz="4400">
          <a:solidFill>
            <a:srgbClr val="FFCC00"/>
          </a:solidFill>
          <a:latin typeface="Arial" charset="0"/>
        </a:defRPr>
      </a:lvl7pPr>
      <a:lvl8pPr marL="1371600" algn="ctr" rtl="0" eaLnBrk="0" fontAlgn="base" hangingPunct="0">
        <a:spcBef>
          <a:spcPct val="0"/>
        </a:spcBef>
        <a:spcAft>
          <a:spcPct val="0"/>
        </a:spcAft>
        <a:defRPr sz="4400">
          <a:solidFill>
            <a:srgbClr val="FFCC00"/>
          </a:solidFill>
          <a:latin typeface="Arial" charset="0"/>
        </a:defRPr>
      </a:lvl8pPr>
      <a:lvl9pPr marL="1828800" algn="ctr" rtl="0" eaLnBrk="0" fontAlgn="base" hangingPunct="0">
        <a:spcBef>
          <a:spcPct val="0"/>
        </a:spcBef>
        <a:spcAft>
          <a:spcPct val="0"/>
        </a:spcAft>
        <a:defRPr sz="4400">
          <a:solidFill>
            <a:srgbClr val="FFCC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727200" y="838200"/>
            <a:ext cx="9550400" cy="534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1727200" y="1524000"/>
            <a:ext cx="9550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005722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Lst>
  <p:txStyles>
    <p:titleStyle>
      <a:lvl1pPr algn="l" rtl="0" eaLnBrk="0" fontAlgn="base" hangingPunct="0">
        <a:spcBef>
          <a:spcPct val="0"/>
        </a:spcBef>
        <a:spcAft>
          <a:spcPct val="0"/>
        </a:spcAft>
        <a:defRPr sz="2400" b="1">
          <a:solidFill>
            <a:schemeClr val="tx2"/>
          </a:solidFill>
          <a:latin typeface="+mj-lt"/>
          <a:ea typeface="+mj-ea"/>
          <a:cs typeface="ＭＳ Ｐゴシック"/>
        </a:defRPr>
      </a:lvl1pPr>
      <a:lvl2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2pPr>
      <a:lvl3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3pPr>
      <a:lvl4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4pPr>
      <a:lvl5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5pPr>
      <a:lvl6pPr marL="457200" algn="l" rtl="0" fontAlgn="base">
        <a:spcBef>
          <a:spcPct val="0"/>
        </a:spcBef>
        <a:spcAft>
          <a:spcPct val="0"/>
        </a:spcAft>
        <a:defRPr sz="2400" b="1">
          <a:solidFill>
            <a:schemeClr val="tx2"/>
          </a:solidFill>
          <a:latin typeface="Arial" charset="0"/>
          <a:ea typeface="ＭＳ Ｐゴシック" pitchFamily="1" charset="-128"/>
        </a:defRPr>
      </a:lvl6pPr>
      <a:lvl7pPr marL="914400" algn="l" rtl="0" fontAlgn="base">
        <a:spcBef>
          <a:spcPct val="0"/>
        </a:spcBef>
        <a:spcAft>
          <a:spcPct val="0"/>
        </a:spcAft>
        <a:defRPr sz="2400" b="1">
          <a:solidFill>
            <a:schemeClr val="tx2"/>
          </a:solidFill>
          <a:latin typeface="Arial" charset="0"/>
          <a:ea typeface="ＭＳ Ｐゴシック" pitchFamily="1" charset="-128"/>
        </a:defRPr>
      </a:lvl7pPr>
      <a:lvl8pPr marL="1371600" algn="l" rtl="0" fontAlgn="base">
        <a:spcBef>
          <a:spcPct val="0"/>
        </a:spcBef>
        <a:spcAft>
          <a:spcPct val="0"/>
        </a:spcAft>
        <a:defRPr sz="2400" b="1">
          <a:solidFill>
            <a:schemeClr val="tx2"/>
          </a:solidFill>
          <a:latin typeface="Arial" charset="0"/>
          <a:ea typeface="ＭＳ Ｐゴシック" pitchFamily="1" charset="-128"/>
        </a:defRPr>
      </a:lvl8pPr>
      <a:lvl9pPr marL="1828800" algn="l" rtl="0" fontAlgn="base">
        <a:spcBef>
          <a:spcPct val="0"/>
        </a:spcBef>
        <a:spcAft>
          <a:spcPct val="0"/>
        </a:spcAft>
        <a:defRPr sz="2400" b="1">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rgbClr val="41BA00"/>
        </a:buClr>
        <a:buChar char="•"/>
        <a:defRPr sz="2000" b="1">
          <a:solidFill>
            <a:schemeClr val="tx1"/>
          </a:solidFill>
          <a:latin typeface="+mn-lt"/>
          <a:ea typeface="+mn-ea"/>
          <a:cs typeface="ＭＳ Ｐゴシック"/>
        </a:defRPr>
      </a:lvl1pPr>
      <a:lvl2pPr marL="742950" indent="-285750" algn="l" rtl="0" eaLnBrk="0" fontAlgn="base" hangingPunct="0">
        <a:spcBef>
          <a:spcPct val="20000"/>
        </a:spcBef>
        <a:spcAft>
          <a:spcPct val="0"/>
        </a:spcAft>
        <a:buBlip>
          <a:blip r:embed="rId18"/>
        </a:buBlip>
        <a:defRPr sz="2000" b="1">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rgbClr val="800080"/>
        </a:buClr>
        <a:buChar char="o"/>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rgbClr val="DF841F"/>
        </a:buClr>
        <a:buChar char="o"/>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Blip>
          <a:blip r:embed="rId19"/>
        </a:buBlip>
        <a:defRPr sz="2000">
          <a:solidFill>
            <a:schemeClr val="tx1"/>
          </a:solidFill>
          <a:latin typeface="+mn-lt"/>
          <a:ea typeface="+mn-ea"/>
          <a:cs typeface="ＭＳ Ｐゴシック"/>
        </a:defRPr>
      </a:lvl5pPr>
      <a:lvl6pPr marL="2514600" indent="-228600" algn="l" rtl="0" fontAlgn="base">
        <a:spcBef>
          <a:spcPct val="20000"/>
        </a:spcBef>
        <a:spcAft>
          <a:spcPct val="0"/>
        </a:spcAft>
        <a:buBlip>
          <a:blip r:embed="rId19"/>
        </a:buBlip>
        <a:defRPr sz="2000">
          <a:solidFill>
            <a:schemeClr val="tx1"/>
          </a:solidFill>
          <a:latin typeface="+mn-lt"/>
          <a:ea typeface="+mn-ea"/>
        </a:defRPr>
      </a:lvl6pPr>
      <a:lvl7pPr marL="2971800" indent="-228600" algn="l" rtl="0" fontAlgn="base">
        <a:spcBef>
          <a:spcPct val="20000"/>
        </a:spcBef>
        <a:spcAft>
          <a:spcPct val="0"/>
        </a:spcAft>
        <a:buBlip>
          <a:blip r:embed="rId19"/>
        </a:buBlip>
        <a:defRPr sz="2000">
          <a:solidFill>
            <a:schemeClr val="tx1"/>
          </a:solidFill>
          <a:latin typeface="+mn-lt"/>
          <a:ea typeface="+mn-ea"/>
        </a:defRPr>
      </a:lvl7pPr>
      <a:lvl8pPr marL="3429000" indent="-228600" algn="l" rtl="0" fontAlgn="base">
        <a:spcBef>
          <a:spcPct val="20000"/>
        </a:spcBef>
        <a:spcAft>
          <a:spcPct val="0"/>
        </a:spcAft>
        <a:buBlip>
          <a:blip r:embed="rId19"/>
        </a:buBlip>
        <a:defRPr sz="2000">
          <a:solidFill>
            <a:schemeClr val="tx1"/>
          </a:solidFill>
          <a:latin typeface="+mn-lt"/>
          <a:ea typeface="+mn-ea"/>
        </a:defRPr>
      </a:lvl8pPr>
      <a:lvl9pPr marL="3886200" indent="-228600" algn="l" rtl="0" fontAlgn="base">
        <a:spcBef>
          <a:spcPct val="20000"/>
        </a:spcBef>
        <a:spcAft>
          <a:spcPct val="0"/>
        </a:spcAft>
        <a:buBlip>
          <a:blip r:embed="rId19"/>
        </a:buBlip>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13">
                <a:solidFill>
                  <a:schemeClr val="tx1">
                    <a:tint val="75000"/>
                  </a:schemeClr>
                </a:solidFill>
              </a:defRPr>
            </a:lvl1pPr>
          </a:lstStyle>
          <a:p>
            <a:fld id="{7D8A315E-5C32-4F74-B34A-AA3AB33EB828}" type="datetimeFigureOut">
              <a:rPr lang="en-US" smtClean="0"/>
              <a:t>11/1/21</a:t>
            </a:fld>
            <a:endParaRPr lang="en-US"/>
          </a:p>
        </p:txBody>
      </p:sp>
      <p:sp>
        <p:nvSpPr>
          <p:cNvPr id="5" name="Footer Placeholder 4"/>
          <p:cNvSpPr>
            <a:spLocks noGrp="1"/>
          </p:cNvSpPr>
          <p:nvPr>
            <p:ph type="ftr" sz="quarter" idx="3"/>
          </p:nvPr>
        </p:nvSpPr>
        <p:spPr>
          <a:xfrm>
            <a:off x="4038601" y="6356352"/>
            <a:ext cx="4114801" cy="365125"/>
          </a:xfrm>
          <a:prstGeom prst="rect">
            <a:avLst/>
          </a:prstGeom>
        </p:spPr>
        <p:txBody>
          <a:bodyPr vert="horz" lIns="91440" tIns="45720" rIns="91440" bIns="45720" rtlCol="0" anchor="ctr"/>
          <a:lstStyle>
            <a:lvl1pPr algn="ctr">
              <a:defRPr sz="101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013">
                <a:solidFill>
                  <a:schemeClr val="tx1">
                    <a:tint val="75000"/>
                  </a:schemeClr>
                </a:solidFill>
              </a:defRPr>
            </a:lvl1pPr>
          </a:lstStyle>
          <a:p>
            <a:fld id="{C5362283-0E60-4EB1-AEEC-5A212CB377EE}" type="slidenum">
              <a:rPr lang="en-US" smtClean="0"/>
              <a:t>‹#›</a:t>
            </a:fld>
            <a:endParaRPr lang="en-US"/>
          </a:p>
        </p:txBody>
      </p:sp>
    </p:spTree>
    <p:extLst>
      <p:ext uri="{BB962C8B-B14F-4D97-AF65-F5344CB8AC3E}">
        <p14:creationId xmlns:p14="http://schemas.microsoft.com/office/powerpoint/2010/main" val="404981434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771571" rtl="0" eaLnBrk="1" latinLnBrk="0" hangingPunct="1">
        <a:lnSpc>
          <a:spcPct val="90000"/>
        </a:lnSpc>
        <a:spcBef>
          <a:spcPct val="0"/>
        </a:spcBef>
        <a:buNone/>
        <a:defRPr sz="3713" kern="1200">
          <a:solidFill>
            <a:schemeClr val="tx1"/>
          </a:solidFill>
          <a:latin typeface="+mj-lt"/>
          <a:ea typeface="+mj-ea"/>
          <a:cs typeface="+mj-cs"/>
        </a:defRPr>
      </a:lvl1pPr>
    </p:titleStyle>
    <p:bodyStyle>
      <a:lvl1pPr marL="192893" indent="-192893" algn="l" defTabSz="771571" rtl="0" eaLnBrk="1" latinLnBrk="0" hangingPunct="1">
        <a:lnSpc>
          <a:spcPct val="90000"/>
        </a:lnSpc>
        <a:spcBef>
          <a:spcPts val="844"/>
        </a:spcBef>
        <a:buFont typeface="Arial" panose="020B0604020202020204" pitchFamily="34" charset="0"/>
        <a:buChar char="•"/>
        <a:defRPr sz="2363" kern="1200">
          <a:solidFill>
            <a:schemeClr val="tx1"/>
          </a:solidFill>
          <a:latin typeface="+mn-lt"/>
          <a:ea typeface="+mn-ea"/>
          <a:cs typeface="+mn-cs"/>
        </a:defRPr>
      </a:lvl1pPr>
      <a:lvl2pPr marL="578678" indent="-192893" algn="l" defTabSz="771571" rtl="0" eaLnBrk="1" latinLnBrk="0" hangingPunct="1">
        <a:lnSpc>
          <a:spcPct val="90000"/>
        </a:lnSpc>
        <a:spcBef>
          <a:spcPts val="422"/>
        </a:spcBef>
        <a:buFont typeface="Arial" panose="020B0604020202020204" pitchFamily="34" charset="0"/>
        <a:buChar char="•"/>
        <a:defRPr sz="2025" kern="1200">
          <a:solidFill>
            <a:schemeClr val="tx1"/>
          </a:solidFill>
          <a:latin typeface="+mn-lt"/>
          <a:ea typeface="+mn-ea"/>
          <a:cs typeface="+mn-cs"/>
        </a:defRPr>
      </a:lvl2pPr>
      <a:lvl3pPr marL="964463" indent="-192893" algn="l" defTabSz="771571" rtl="0" eaLnBrk="1" latinLnBrk="0" hangingPunct="1">
        <a:lnSpc>
          <a:spcPct val="90000"/>
        </a:lnSpc>
        <a:spcBef>
          <a:spcPts val="422"/>
        </a:spcBef>
        <a:buFont typeface="Arial" panose="020B0604020202020204" pitchFamily="34" charset="0"/>
        <a:buChar char="•"/>
        <a:defRPr sz="1688" kern="1200">
          <a:solidFill>
            <a:schemeClr val="tx1"/>
          </a:solidFill>
          <a:latin typeface="+mn-lt"/>
          <a:ea typeface="+mn-ea"/>
          <a:cs typeface="+mn-cs"/>
        </a:defRPr>
      </a:lvl3pPr>
      <a:lvl4pPr marL="135024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4pPr>
      <a:lvl5pPr marL="1736034"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en-US"/>
      </a:defPPr>
      <a:lvl1pPr marL="0" algn="l" defTabSz="771571" rtl="0" eaLnBrk="1" latinLnBrk="0" hangingPunct="1">
        <a:defRPr sz="1519" kern="1200">
          <a:solidFill>
            <a:schemeClr val="tx1"/>
          </a:solidFill>
          <a:latin typeface="+mn-lt"/>
          <a:ea typeface="+mn-ea"/>
          <a:cs typeface="+mn-cs"/>
        </a:defRPr>
      </a:lvl1pPr>
      <a:lvl2pPr marL="385785" algn="l" defTabSz="771571" rtl="0" eaLnBrk="1" latinLnBrk="0" hangingPunct="1">
        <a:defRPr sz="1519" kern="1200">
          <a:solidFill>
            <a:schemeClr val="tx1"/>
          </a:solidFill>
          <a:latin typeface="+mn-lt"/>
          <a:ea typeface="+mn-ea"/>
          <a:cs typeface="+mn-cs"/>
        </a:defRPr>
      </a:lvl2pPr>
      <a:lvl3pPr marL="771571" algn="l" defTabSz="771571" rtl="0" eaLnBrk="1" latinLnBrk="0" hangingPunct="1">
        <a:defRPr sz="1519" kern="1200">
          <a:solidFill>
            <a:schemeClr val="tx1"/>
          </a:solidFill>
          <a:latin typeface="+mn-lt"/>
          <a:ea typeface="+mn-ea"/>
          <a:cs typeface="+mn-cs"/>
        </a:defRPr>
      </a:lvl3pPr>
      <a:lvl4pPr marL="1157356" algn="l" defTabSz="771571" rtl="0" eaLnBrk="1" latinLnBrk="0" hangingPunct="1">
        <a:defRPr sz="1519" kern="1200">
          <a:solidFill>
            <a:schemeClr val="tx1"/>
          </a:solidFill>
          <a:latin typeface="+mn-lt"/>
          <a:ea typeface="+mn-ea"/>
          <a:cs typeface="+mn-cs"/>
        </a:defRPr>
      </a:lvl4pPr>
      <a:lvl5pPr marL="1543141" algn="l" defTabSz="771571" rtl="0" eaLnBrk="1" latinLnBrk="0" hangingPunct="1">
        <a:defRPr sz="1519" kern="1200">
          <a:solidFill>
            <a:schemeClr val="tx1"/>
          </a:solidFill>
          <a:latin typeface="+mn-lt"/>
          <a:ea typeface="+mn-ea"/>
          <a:cs typeface="+mn-cs"/>
        </a:defRPr>
      </a:lvl5pPr>
      <a:lvl6pPr marL="1928927" algn="l" defTabSz="771571" rtl="0" eaLnBrk="1" latinLnBrk="0" hangingPunct="1">
        <a:defRPr sz="1519" kern="1200">
          <a:solidFill>
            <a:schemeClr val="tx1"/>
          </a:solidFill>
          <a:latin typeface="+mn-lt"/>
          <a:ea typeface="+mn-ea"/>
          <a:cs typeface="+mn-cs"/>
        </a:defRPr>
      </a:lvl6pPr>
      <a:lvl7pPr marL="2314712" algn="l" defTabSz="771571" rtl="0" eaLnBrk="1" latinLnBrk="0" hangingPunct="1">
        <a:defRPr sz="1519" kern="1200">
          <a:solidFill>
            <a:schemeClr val="tx1"/>
          </a:solidFill>
          <a:latin typeface="+mn-lt"/>
          <a:ea typeface="+mn-ea"/>
          <a:cs typeface="+mn-cs"/>
        </a:defRPr>
      </a:lvl7pPr>
      <a:lvl8pPr marL="2700498" algn="l" defTabSz="771571" rtl="0" eaLnBrk="1" latinLnBrk="0" hangingPunct="1">
        <a:defRPr sz="1519" kern="1200">
          <a:solidFill>
            <a:schemeClr val="tx1"/>
          </a:solidFill>
          <a:latin typeface="+mn-lt"/>
          <a:ea typeface="+mn-ea"/>
          <a:cs typeface="+mn-cs"/>
        </a:defRPr>
      </a:lvl8pPr>
      <a:lvl9pPr marL="3086283" algn="l" defTabSz="771571" rtl="0" eaLnBrk="1" latinLnBrk="0" hangingPunct="1">
        <a:defRPr sz="151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7"/>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8352519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Lst>
  <p:txStyles>
    <p:titleStyle>
      <a:lvl1pPr algn="l" rtl="0" eaLnBrk="0" fontAlgn="base" hangingPunct="0">
        <a:lnSpc>
          <a:spcPct val="90000"/>
        </a:lnSpc>
        <a:spcBef>
          <a:spcPct val="0"/>
        </a:spcBef>
        <a:spcAft>
          <a:spcPct val="0"/>
        </a:spcAft>
        <a:defRPr sz="3600" kern="1200">
          <a:solidFill>
            <a:srgbClr val="345884"/>
          </a:solidFill>
          <a:latin typeface="Arial" charset="0"/>
          <a:ea typeface="Arial" charset="0"/>
          <a:cs typeface="Arial" charset="0"/>
        </a:defRPr>
      </a:lvl1pPr>
      <a:lvl2pPr algn="l" rtl="0" eaLnBrk="0" fontAlgn="base" hangingPunct="0">
        <a:lnSpc>
          <a:spcPct val="90000"/>
        </a:lnSpc>
        <a:spcBef>
          <a:spcPct val="0"/>
        </a:spcBef>
        <a:spcAft>
          <a:spcPct val="0"/>
        </a:spcAft>
        <a:defRPr sz="3600">
          <a:solidFill>
            <a:srgbClr val="345884"/>
          </a:solidFill>
          <a:latin typeface="Arial" charset="0"/>
          <a:cs typeface="Arial" charset="0"/>
        </a:defRPr>
      </a:lvl2pPr>
      <a:lvl3pPr algn="l" rtl="0" eaLnBrk="0" fontAlgn="base" hangingPunct="0">
        <a:lnSpc>
          <a:spcPct val="90000"/>
        </a:lnSpc>
        <a:spcBef>
          <a:spcPct val="0"/>
        </a:spcBef>
        <a:spcAft>
          <a:spcPct val="0"/>
        </a:spcAft>
        <a:defRPr sz="3600">
          <a:solidFill>
            <a:srgbClr val="345884"/>
          </a:solidFill>
          <a:latin typeface="Arial" charset="0"/>
          <a:cs typeface="Arial" charset="0"/>
        </a:defRPr>
      </a:lvl3pPr>
      <a:lvl4pPr algn="l" rtl="0" eaLnBrk="0" fontAlgn="base" hangingPunct="0">
        <a:lnSpc>
          <a:spcPct val="90000"/>
        </a:lnSpc>
        <a:spcBef>
          <a:spcPct val="0"/>
        </a:spcBef>
        <a:spcAft>
          <a:spcPct val="0"/>
        </a:spcAft>
        <a:defRPr sz="3600">
          <a:solidFill>
            <a:srgbClr val="345884"/>
          </a:solidFill>
          <a:latin typeface="Arial" charset="0"/>
          <a:cs typeface="Arial" charset="0"/>
        </a:defRPr>
      </a:lvl4pPr>
      <a:lvl5pPr algn="l" rtl="0" eaLnBrk="0" fontAlgn="base" hangingPunct="0">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p:titleStyle>
    <p:bodyStyle>
      <a:lvl1pPr marL="228600" indent="-228600" algn="l" rtl="0" eaLnBrk="0" fontAlgn="base" hangingPunct="0">
        <a:lnSpc>
          <a:spcPct val="90000"/>
        </a:lnSpc>
        <a:spcBef>
          <a:spcPts val="1000"/>
        </a:spcBef>
        <a:spcAft>
          <a:spcPct val="0"/>
        </a:spcAft>
        <a:buClr>
          <a:srgbClr val="6899AA"/>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CC1E6-EE42-4E85-ACD7-C3B0111EB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68E943-648A-4D4A-9B68-AB7A7E96A6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833C2-C071-4592-9E1D-950F896237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4A4F3-1B53-4880-95F9-5D16856803FF}" type="datetimeFigureOut">
              <a:rPr lang="en-US" smtClean="0"/>
              <a:t>11/1/21</a:t>
            </a:fld>
            <a:endParaRPr lang="en-US"/>
          </a:p>
        </p:txBody>
      </p:sp>
      <p:sp>
        <p:nvSpPr>
          <p:cNvPr id="5" name="Footer Placeholder 4">
            <a:extLst>
              <a:ext uri="{FF2B5EF4-FFF2-40B4-BE49-F238E27FC236}">
                <a16:creationId xmlns:a16="http://schemas.microsoft.com/office/drawing/2014/main" id="{DF0BFAD3-4346-426E-9F2D-79A542738A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39E41B-E66E-4249-B1D0-528953C3B6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3D505-0057-46F4-AA5A-23DB6F12F210}" type="slidenum">
              <a:rPr lang="en-US" smtClean="0"/>
              <a:t>‹#›</a:t>
            </a:fld>
            <a:endParaRPr lang="en-US"/>
          </a:p>
        </p:txBody>
      </p:sp>
    </p:spTree>
    <p:extLst>
      <p:ext uri="{BB962C8B-B14F-4D97-AF65-F5344CB8AC3E}">
        <p14:creationId xmlns:p14="http://schemas.microsoft.com/office/powerpoint/2010/main" val="307561835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policy/clinical-trials.htm"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5.xml"/><Relationship Id="rId1" Type="http://schemas.openxmlformats.org/officeDocument/2006/relationships/tags" Target="../tags/tag1.xml"/><Relationship Id="rId6" Type="http://schemas.openxmlformats.org/officeDocument/2006/relationships/hyperlink" Target="https://grants.nih.gov/policy/clinical-trials.htm" TargetMode="External"/><Relationship Id="rId5" Type="http://schemas.openxmlformats.org/officeDocument/2006/relationships/image" Target="../media/image13.png"/><Relationship Id="rId4" Type="http://schemas.openxmlformats.org/officeDocument/2006/relationships/hyperlink" Target="https://grants.nih.gov/ct-decisio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researchtraining.nih.gov/programs/career-development"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hyperlink" Target="http://grants.nih.gov/grants/policy/nihgps/HTML5/section_12/12_research_career_development__k__awards.htm?Highlight=career%20development" TargetMode="External"/><Relationship Id="rId4" Type="http://schemas.openxmlformats.org/officeDocument/2006/relationships/hyperlink" Target="http://grants.nih.gov/grants/how-to-apply-application-guide.ht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researchtraining.nih.gov/programs/career-development"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hyperlink" Target="https://researchtraining.nih.gov/career-path" TargetMode="External"/><Relationship Id="rId4" Type="http://schemas.openxmlformats.org/officeDocument/2006/relationships/hyperlink" Target="http://researchtraining.nih.gov/resources/faq"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nih.gov/"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hyperlink" Target="http://www.nichd.nih.gov/" TargetMode="External"/><Relationship Id="rId4" Type="http://schemas.openxmlformats.org/officeDocument/2006/relationships/hyperlink" Target="http://www.csr.nih.go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talesnikr@mail.nih.gov"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www.nci.nih.gov/" TargetMode="External"/><Relationship Id="rId7" Type="http://schemas.openxmlformats.org/officeDocument/2006/relationships/hyperlink" Target="http://www.nidcd.nih.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nichd.nih.gov/" TargetMode="External"/><Relationship Id="rId5" Type="http://schemas.openxmlformats.org/officeDocument/2006/relationships/hyperlink" Target="http://www.niaaa.nih.gov/" TargetMode="External"/><Relationship Id="rId4" Type="http://schemas.openxmlformats.org/officeDocument/2006/relationships/hyperlink" Target="http://www.nia.nih.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16300" y="552915"/>
            <a:ext cx="10759400" cy="2117720"/>
          </a:xfrm>
        </p:spPr>
        <p:txBody>
          <a:bodyPr rtlCol="0">
            <a:normAutofit fontScale="90000"/>
          </a:bodyPr>
          <a:lstStyle/>
          <a:p>
            <a:pPr fontAlgn="auto">
              <a:spcAft>
                <a:spcPts val="0"/>
              </a:spcAft>
              <a:defRPr/>
            </a:pPr>
            <a:r>
              <a:rPr lang="en-US" sz="4000" b="1" dirty="0">
                <a:ln>
                  <a:solidFill>
                    <a:schemeClr val="tx2">
                      <a:lumMod val="75000"/>
                    </a:schemeClr>
                  </a:solidFill>
                </a:ln>
                <a:solidFill>
                  <a:srgbClr val="006666"/>
                </a:solidFill>
                <a:latin typeface="Arial" panose="020B0604020202020204" pitchFamily="34" charset="0"/>
                <a:cs typeface="Arial" panose="020B0604020202020204" pitchFamily="34" charset="0"/>
              </a:rPr>
              <a:t>NIH Virtual Seminar</a:t>
            </a:r>
            <a:br>
              <a:rPr lang="en-US" sz="4000" b="1" dirty="0">
                <a:ln>
                  <a:solidFill>
                    <a:schemeClr val="tx2">
                      <a:lumMod val="75000"/>
                    </a:schemeClr>
                  </a:solidFill>
                </a:ln>
                <a:solidFill>
                  <a:srgbClr val="006666"/>
                </a:solidFill>
                <a:latin typeface="Arial" panose="020B0604020202020204" pitchFamily="34" charset="0"/>
                <a:cs typeface="Arial" panose="020B0604020202020204" pitchFamily="34" charset="0"/>
              </a:rPr>
            </a:br>
            <a:r>
              <a:rPr lang="en-US" sz="4000" b="1" dirty="0">
                <a:ln>
                  <a:solidFill>
                    <a:schemeClr val="tx2">
                      <a:lumMod val="75000"/>
                    </a:schemeClr>
                  </a:solidFill>
                </a:ln>
                <a:solidFill>
                  <a:srgbClr val="006666"/>
                </a:solidFill>
                <a:latin typeface="Arial" panose="020B0604020202020204" pitchFamily="34" charset="0"/>
                <a:cs typeface="Arial" panose="020B0604020202020204" pitchFamily="34" charset="0"/>
              </a:rPr>
              <a:t>November 1- 4, 2021</a:t>
            </a:r>
            <a:br>
              <a:rPr lang="en-US" sz="4000" b="1" dirty="0">
                <a:solidFill>
                  <a:srgbClr val="006666"/>
                </a:solidFill>
                <a:latin typeface="Book Antiqua" panose="02040602050305030304" pitchFamily="18" charset="0"/>
              </a:rPr>
            </a:br>
            <a:br>
              <a:rPr lang="en-US" sz="4000" b="1" dirty="0">
                <a:solidFill>
                  <a:srgbClr val="006666"/>
                </a:solidFill>
                <a:latin typeface="Book Antiqua" panose="02040602050305030304" pitchFamily="18" charset="0"/>
              </a:rPr>
            </a:br>
            <a:r>
              <a:rPr lang="en-US" b="1" dirty="0">
                <a:solidFill>
                  <a:srgbClr val="006666"/>
                </a:solidFill>
                <a:latin typeface="Book Antiqua" panose="02040602050305030304" pitchFamily="18" charset="0"/>
              </a:rPr>
              <a:t>Understanding NIH Career Development “K” Awards</a:t>
            </a:r>
            <a:endParaRPr lang="en-US" b="1" dirty="0">
              <a:solidFill>
                <a:srgbClr val="006666"/>
              </a:solidFill>
              <a:latin typeface="Calibri" panose="020F0502020204030204" pitchFamily="34" charset="0"/>
            </a:endParaRPr>
          </a:p>
        </p:txBody>
      </p:sp>
      <p:sp>
        <p:nvSpPr>
          <p:cNvPr id="2" name="TextBox 1">
            <a:extLst>
              <a:ext uri="{FF2B5EF4-FFF2-40B4-BE49-F238E27FC236}">
                <a16:creationId xmlns:a16="http://schemas.microsoft.com/office/drawing/2014/main" id="{E3F5A62F-4E1C-47AC-AAAD-A2477BC88FA3}"/>
              </a:ext>
            </a:extLst>
          </p:cNvPr>
          <p:cNvSpPr txBox="1"/>
          <p:nvPr/>
        </p:nvSpPr>
        <p:spPr>
          <a:xfrm>
            <a:off x="1897725" y="3111761"/>
            <a:ext cx="9389709" cy="954107"/>
          </a:xfrm>
          <a:prstGeom prst="rect">
            <a:avLst/>
          </a:prstGeom>
          <a:noFill/>
        </p:spPr>
        <p:txBody>
          <a:bodyPr wrap="square" rtlCol="0">
            <a:spAutoFit/>
          </a:bodyPr>
          <a:lstStyle/>
          <a:p>
            <a:r>
              <a:rPr lang="en-US" sz="2000" b="1" dirty="0">
                <a:solidFill>
                  <a:srgbClr val="006666"/>
                </a:solidFill>
                <a:latin typeface="Calibri" panose="020F0502020204030204" pitchFamily="34" charset="0"/>
              </a:rPr>
              <a:t>Dennis A. Twombly, Ph.D.						Ryan Talesnik </a:t>
            </a:r>
            <a:br>
              <a:rPr lang="en-US" sz="2000" b="1" dirty="0">
                <a:solidFill>
                  <a:srgbClr val="006666"/>
                </a:solidFill>
                <a:latin typeface="Calibri" panose="020F0502020204030204" pitchFamily="34" charset="0"/>
              </a:rPr>
            </a:br>
            <a:r>
              <a:rPr lang="en-US" b="1" dirty="0">
                <a:solidFill>
                  <a:srgbClr val="006666"/>
                </a:solidFill>
                <a:latin typeface="Calibri" panose="020F0502020204030204" pitchFamily="34" charset="0"/>
              </a:rPr>
              <a:t>Deputy Director, Office of Extramural Policy			Senior Grants Management Specialist</a:t>
            </a:r>
            <a:br>
              <a:rPr lang="en-US" b="1" dirty="0">
                <a:solidFill>
                  <a:srgbClr val="006666"/>
                </a:solidFill>
                <a:latin typeface="Calibri" panose="020F0502020204030204" pitchFamily="34" charset="0"/>
              </a:rPr>
            </a:br>
            <a:r>
              <a:rPr lang="en-US" b="1" dirty="0">
                <a:solidFill>
                  <a:srgbClr val="006666"/>
                </a:solidFill>
                <a:latin typeface="Calibri" panose="020F0502020204030204" pitchFamily="34" charset="0"/>
              </a:rPr>
              <a:t>Training Director, NICHD-NIH						Grants Management Branch, NICHD-NIH</a:t>
            </a:r>
            <a:endParaRPr lang="en-US" dirty="0"/>
          </a:p>
        </p:txBody>
      </p:sp>
    </p:spTree>
    <p:extLst>
      <p:ext uri="{BB962C8B-B14F-4D97-AF65-F5344CB8AC3E}">
        <p14:creationId xmlns:p14="http://schemas.microsoft.com/office/powerpoint/2010/main" val="1359969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2223052" y="1790777"/>
            <a:ext cx="9744514" cy="4747674"/>
          </a:xfrm>
        </p:spPr>
        <p:txBody>
          <a:bodyPr/>
          <a:lstStyle/>
          <a:p>
            <a:pPr lvl="1" eaLnBrk="1" hangingPunct="1">
              <a:lnSpc>
                <a:spcPct val="90000"/>
              </a:lnSpc>
              <a:spcBef>
                <a:spcPts val="0"/>
              </a:spcBef>
              <a:spcAft>
                <a:spcPts val="1200"/>
              </a:spcAft>
              <a:defRPr/>
            </a:pPr>
            <a:r>
              <a:rPr lang="en-US" sz="2000" b="1" dirty="0">
                <a:ea typeface="ＭＳ Ｐゴシック" charset="-128"/>
                <a:cs typeface="Arial" charset="0"/>
              </a:rPr>
              <a:t>Basic or clinical doctoral degree (</a:t>
            </a:r>
            <a:r>
              <a:rPr lang="en-US" sz="2000" b="1" dirty="0" err="1">
                <a:ea typeface="ＭＳ Ｐゴシック" charset="-128"/>
                <a:cs typeface="Arial" charset="0"/>
              </a:rPr>
              <a:t>ie</a:t>
            </a:r>
            <a:r>
              <a:rPr lang="en-US" sz="2000" b="1" dirty="0">
                <a:ea typeface="ＭＳ Ｐゴシック" charset="-128"/>
                <a:cs typeface="Arial" charset="0"/>
              </a:rPr>
              <a:t>, postdoctoral fellow or equivalent)</a:t>
            </a:r>
          </a:p>
          <a:p>
            <a:pPr lvl="1" eaLnBrk="1" hangingPunct="1">
              <a:lnSpc>
                <a:spcPct val="90000"/>
              </a:lnSpc>
              <a:spcBef>
                <a:spcPts val="0"/>
              </a:spcBef>
              <a:spcAft>
                <a:spcPts val="1200"/>
              </a:spcAft>
              <a:defRPr/>
            </a:pPr>
            <a:r>
              <a:rPr lang="en-US" sz="2000" b="1" dirty="0">
                <a:ea typeface="ＭＳ Ｐゴシック" charset="-128"/>
                <a:cs typeface="Arial" charset="0"/>
              </a:rPr>
              <a:t>Domestic extramural or </a:t>
            </a:r>
            <a:r>
              <a:rPr lang="en-US" sz="2000" b="1" u="sng" dirty="0">
                <a:solidFill>
                  <a:schemeClr val="accent5">
                    <a:lumMod val="75000"/>
                  </a:schemeClr>
                </a:solidFill>
                <a:ea typeface="ＭＳ Ｐゴシック" charset="-128"/>
                <a:cs typeface="Arial" charset="0"/>
              </a:rPr>
              <a:t>intramural</a:t>
            </a:r>
            <a:r>
              <a:rPr lang="en-US" sz="2000" b="1" u="sng" dirty="0">
                <a:solidFill>
                  <a:schemeClr val="accent3"/>
                </a:solidFill>
                <a:ea typeface="ＭＳ Ｐゴシック" charset="-128"/>
                <a:cs typeface="Arial" charset="0"/>
              </a:rPr>
              <a:t> </a:t>
            </a:r>
            <a:r>
              <a:rPr lang="en-US" sz="2000" b="1" dirty="0">
                <a:ea typeface="ＭＳ Ｐゴシック" charset="-128"/>
                <a:cs typeface="Arial" charset="0"/>
              </a:rPr>
              <a:t>institutions</a:t>
            </a:r>
          </a:p>
          <a:p>
            <a:pPr lvl="1" eaLnBrk="1" hangingPunct="1">
              <a:lnSpc>
                <a:spcPct val="90000"/>
              </a:lnSpc>
              <a:spcBef>
                <a:spcPts val="0"/>
              </a:spcBef>
              <a:spcAft>
                <a:spcPts val="1200"/>
              </a:spcAft>
              <a:defRPr/>
            </a:pPr>
            <a:r>
              <a:rPr lang="en-US" sz="2000" b="1" dirty="0">
                <a:ea typeface="ＭＳ Ｐゴシック" charset="-128"/>
                <a:cs typeface="Arial" charset="0"/>
              </a:rPr>
              <a:t>US citizens or </a:t>
            </a:r>
            <a:r>
              <a:rPr lang="en-US" sz="2000" b="1" u="sng" dirty="0">
                <a:solidFill>
                  <a:schemeClr val="accent5">
                    <a:lumMod val="75000"/>
                  </a:schemeClr>
                </a:solidFill>
                <a:ea typeface="ＭＳ Ｐゴシック" charset="-128"/>
                <a:cs typeface="Arial" charset="0"/>
              </a:rPr>
              <a:t>non-citizens</a:t>
            </a:r>
            <a:r>
              <a:rPr lang="en-US" sz="2000" b="1" dirty="0">
                <a:solidFill>
                  <a:srgbClr val="FF6600"/>
                </a:solidFill>
                <a:ea typeface="ＭＳ Ｐゴシック" charset="-128"/>
                <a:cs typeface="Arial" charset="0"/>
              </a:rPr>
              <a:t> </a:t>
            </a:r>
          </a:p>
          <a:p>
            <a:pPr lvl="1" eaLnBrk="1" hangingPunct="1">
              <a:lnSpc>
                <a:spcPct val="90000"/>
              </a:lnSpc>
              <a:spcBef>
                <a:spcPts val="0"/>
              </a:spcBef>
              <a:spcAft>
                <a:spcPts val="1200"/>
              </a:spcAft>
              <a:defRPr/>
            </a:pPr>
            <a:r>
              <a:rPr lang="en-US" sz="2000" b="1" dirty="0">
                <a:ea typeface="ＭＳ Ｐゴシック" charset="-128"/>
                <a:cs typeface="Arial" charset="0"/>
              </a:rPr>
              <a:t>No more than </a:t>
            </a:r>
            <a:r>
              <a:rPr lang="en-US" sz="2000" b="1" dirty="0">
                <a:solidFill>
                  <a:schemeClr val="accent5">
                    <a:lumMod val="75000"/>
                  </a:schemeClr>
                </a:solidFill>
                <a:ea typeface="ＭＳ Ｐゴシック" charset="-128"/>
                <a:cs typeface="Arial" charset="0"/>
              </a:rPr>
              <a:t>4 years </a:t>
            </a:r>
            <a:r>
              <a:rPr lang="en-US" sz="2000" b="1" dirty="0">
                <a:ea typeface="ＭＳ Ｐゴシック" charset="-128"/>
                <a:cs typeface="Arial" charset="0"/>
              </a:rPr>
              <a:t>postdoctoral </a:t>
            </a:r>
            <a:r>
              <a:rPr lang="en-US" sz="2000" b="1" u="sng" dirty="0">
                <a:ea typeface="ＭＳ Ｐゴシック" charset="-128"/>
                <a:cs typeface="Arial" charset="0"/>
              </a:rPr>
              <a:t>research</a:t>
            </a:r>
            <a:r>
              <a:rPr lang="en-US" sz="2000" b="1" dirty="0">
                <a:ea typeface="ＭＳ Ｐゴシック" charset="-128"/>
                <a:cs typeface="Arial" charset="0"/>
              </a:rPr>
              <a:t> experience (-01 or –A1)</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Exceptions for family / medical leave, military service, unemployment, clinical time  </a:t>
            </a:r>
          </a:p>
          <a:p>
            <a:pPr lvl="1" eaLnBrk="1" hangingPunct="1">
              <a:lnSpc>
                <a:spcPct val="90000"/>
              </a:lnSpc>
              <a:spcBef>
                <a:spcPts val="0"/>
              </a:spcBef>
              <a:spcAft>
                <a:spcPts val="1200"/>
              </a:spcAft>
              <a:defRPr/>
            </a:pPr>
            <a:r>
              <a:rPr lang="en-US" sz="2000" b="1" dirty="0">
                <a:ea typeface="ＭＳ Ｐゴシック" charset="-128"/>
                <a:cs typeface="Arial" charset="0"/>
              </a:rPr>
              <a:t>Cannot have held independent faculty-level position</a:t>
            </a:r>
          </a:p>
          <a:p>
            <a:pPr lvl="1" eaLnBrk="1" hangingPunct="1">
              <a:lnSpc>
                <a:spcPct val="90000"/>
              </a:lnSpc>
              <a:spcBef>
                <a:spcPts val="0"/>
              </a:spcBef>
              <a:spcAft>
                <a:spcPts val="1200"/>
              </a:spcAft>
              <a:defRPr/>
            </a:pPr>
            <a:r>
              <a:rPr lang="en-US" sz="2000" b="1" dirty="0">
                <a:ea typeface="ＭＳ Ｐゴシック" charset="-128"/>
                <a:cs typeface="Arial" charset="0"/>
              </a:rPr>
              <a:t>Cannot have been independent Principal Investigator on: </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Mentored Career  Development  Awards (</a:t>
            </a:r>
            <a:r>
              <a:rPr lang="en-US" sz="1800" b="1" dirty="0" err="1">
                <a:solidFill>
                  <a:schemeClr val="accent5">
                    <a:lumMod val="75000"/>
                  </a:schemeClr>
                </a:solidFill>
                <a:ea typeface="ＭＳ Ｐゴシック" charset="-128"/>
                <a:cs typeface="Arial" charset="0"/>
              </a:rPr>
              <a:t>eg</a:t>
            </a:r>
            <a:r>
              <a:rPr lang="en-US" sz="1800" b="1" dirty="0">
                <a:solidFill>
                  <a:schemeClr val="accent5">
                    <a:lumMod val="75000"/>
                  </a:schemeClr>
                </a:solidFill>
                <a:ea typeface="ＭＳ Ｐゴシック" charset="-128"/>
                <a:cs typeface="Arial" charset="0"/>
              </a:rPr>
              <a:t>, K01, K08, K23, K25)</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Research project grants (</a:t>
            </a:r>
            <a:r>
              <a:rPr lang="en-US" sz="1800" b="1" dirty="0" err="1">
                <a:solidFill>
                  <a:schemeClr val="accent5">
                    <a:lumMod val="75000"/>
                  </a:schemeClr>
                </a:solidFill>
                <a:ea typeface="ＭＳ Ｐゴシック" charset="-128"/>
                <a:cs typeface="Arial" charset="0"/>
              </a:rPr>
              <a:t>eg</a:t>
            </a:r>
            <a:r>
              <a:rPr lang="en-US" sz="1800" b="1" dirty="0">
                <a:solidFill>
                  <a:schemeClr val="accent5">
                    <a:lumMod val="75000"/>
                  </a:schemeClr>
                </a:solidFill>
                <a:ea typeface="ＭＳ Ｐゴシック" charset="-128"/>
                <a:cs typeface="Arial" charset="0"/>
              </a:rPr>
              <a:t>, R01, R03, R21)</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Other peer-reviewed NIH or non-NIH grants  &gt;$100,000 /yr direct costs </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Project leaders on sub-projects of Program Project (P01) or Center (P50) </a:t>
            </a:r>
          </a:p>
        </p:txBody>
      </p:sp>
      <p:pic>
        <p:nvPicPr>
          <p:cNvPr id="89094" name="Picture 4" descr="logo_survivor"/>
          <p:cNvPicPr>
            <a:picLocks noChangeAspect="1" noChangeArrowheads="1"/>
          </p:cNvPicPr>
          <p:nvPr/>
        </p:nvPicPr>
        <p:blipFill>
          <a:blip r:embed="rId3" cstate="print"/>
          <a:srcRect/>
          <a:stretch>
            <a:fillRect/>
          </a:stretch>
        </p:blipFill>
        <p:spPr bwMode="auto">
          <a:xfrm>
            <a:off x="470452" y="1064911"/>
            <a:ext cx="1983644" cy="1343991"/>
          </a:xfrm>
          <a:prstGeom prst="rect">
            <a:avLst/>
          </a:prstGeom>
          <a:noFill/>
          <a:ln w="9525">
            <a:noFill/>
            <a:miter lim="800000"/>
            <a:headEnd/>
            <a:tailEnd/>
          </a:ln>
        </p:spPr>
      </p:pic>
      <p:sp>
        <p:nvSpPr>
          <p:cNvPr id="2" name="Title 1">
            <a:extLst>
              <a:ext uri="{FF2B5EF4-FFF2-40B4-BE49-F238E27FC236}">
                <a16:creationId xmlns:a16="http://schemas.microsoft.com/office/drawing/2014/main" id="{A9C5B2E6-F909-4DDC-AAEE-D9A9D9868AB7}"/>
              </a:ext>
            </a:extLst>
          </p:cNvPr>
          <p:cNvSpPr>
            <a:spLocks noGrp="1"/>
          </p:cNvSpPr>
          <p:nvPr>
            <p:ph type="title"/>
          </p:nvPr>
        </p:nvSpPr>
        <p:spPr>
          <a:xfrm>
            <a:off x="4356545" y="843445"/>
            <a:ext cx="5159480" cy="815192"/>
          </a:xfrm>
        </p:spPr>
        <p:txBody>
          <a:bodyPr/>
          <a:lstStyle/>
          <a:p>
            <a:pPr algn="ctr"/>
            <a:r>
              <a:rPr lang="en-US" sz="3200" b="1" dirty="0"/>
              <a:t>K99/R00 eligibility</a:t>
            </a:r>
          </a:p>
        </p:txBody>
      </p:sp>
    </p:spTree>
    <p:extLst>
      <p:ext uri="{BB962C8B-B14F-4D97-AF65-F5344CB8AC3E}">
        <p14:creationId xmlns:p14="http://schemas.microsoft.com/office/powerpoint/2010/main" val="230448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3FE7EB-AC45-4FB4-B57C-6A62CBEDF1C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46677" y="926795"/>
            <a:ext cx="1853896" cy="225397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itle 1"/>
          <p:cNvSpPr>
            <a:spLocks noGrp="1"/>
          </p:cNvSpPr>
          <p:nvPr>
            <p:ph type="title"/>
          </p:nvPr>
        </p:nvSpPr>
        <p:spPr>
          <a:xfrm>
            <a:off x="1129005" y="926794"/>
            <a:ext cx="7487457" cy="1171637"/>
          </a:xfrm>
        </p:spPr>
        <p:txBody>
          <a:bodyPr>
            <a:normAutofit fontScale="90000"/>
          </a:bodyPr>
          <a:lstStyle/>
          <a:p>
            <a:pPr>
              <a:lnSpc>
                <a:spcPct val="100000"/>
              </a:lnSpc>
              <a:spcAft>
                <a:spcPts val="1200"/>
              </a:spcAft>
            </a:pPr>
            <a:r>
              <a:rPr lang="en-US" sz="3200" b="1" i="1" u="sng" dirty="0">
                <a:latin typeface="Arial" panose="020B0604020202020204" pitchFamily="34" charset="0"/>
                <a:cs typeface="Arial" panose="020B0604020202020204" pitchFamily="34" charset="0"/>
              </a:rPr>
              <a:t>Non-mentored</a:t>
            </a:r>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K awards (Independent)</a:t>
            </a:r>
            <a:br>
              <a:rPr lang="en-US" sz="32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K02, K05, K24</a:t>
            </a:r>
          </a:p>
        </p:txBody>
      </p:sp>
      <p:sp>
        <p:nvSpPr>
          <p:cNvPr id="3" name="Content Placeholder 2"/>
          <p:cNvSpPr>
            <a:spLocks noGrp="1"/>
          </p:cNvSpPr>
          <p:nvPr>
            <p:ph idx="1"/>
          </p:nvPr>
        </p:nvSpPr>
        <p:spPr>
          <a:xfrm>
            <a:off x="960514" y="2409763"/>
            <a:ext cx="9215118" cy="3815192"/>
          </a:xfrm>
        </p:spPr>
        <p:txBody>
          <a:bodyPr anchor="t">
            <a:noAutofit/>
          </a:bodyPr>
          <a:lstStyle/>
          <a:p>
            <a:pPr>
              <a:lnSpc>
                <a:spcPct val="100000"/>
              </a:lnSpc>
              <a:spcAft>
                <a:spcPts val="600"/>
              </a:spcAft>
            </a:pPr>
            <a:r>
              <a:rPr lang="en-US" sz="2400" dirty="0">
                <a:latin typeface="Arial" panose="020B0604020202020204" pitchFamily="34" charset="0"/>
                <a:cs typeface="Arial" panose="020B0604020202020204" pitchFamily="34" charset="0"/>
              </a:rPr>
              <a:t>Not all NIH Institutes Participate:  </a:t>
            </a:r>
            <a:r>
              <a:rPr lang="en-US" sz="2400" u="sng" dirty="0">
                <a:latin typeface="Arial" panose="020B0604020202020204" pitchFamily="34" charset="0"/>
                <a:cs typeface="Arial" panose="020B0604020202020204" pitchFamily="34" charset="0"/>
              </a:rPr>
              <a:t>Refer to FOA </a:t>
            </a:r>
            <a:r>
              <a:rPr lang="en-US" sz="2400" dirty="0">
                <a:latin typeface="Arial" panose="020B0604020202020204" pitchFamily="34" charset="0"/>
                <a:cs typeface="Arial" panose="020B0604020202020204" pitchFamily="34" charset="0"/>
              </a:rPr>
              <a:t>!</a:t>
            </a:r>
          </a:p>
          <a:p>
            <a:pPr>
              <a:lnSpc>
                <a:spcPct val="100000"/>
              </a:lnSpc>
              <a:spcAft>
                <a:spcPts val="600"/>
              </a:spcAft>
            </a:pPr>
            <a:r>
              <a:rPr lang="en-US" sz="2400" dirty="0">
                <a:latin typeface="Arial" panose="020B0604020202020204" pitchFamily="34" charset="0"/>
                <a:cs typeface="Arial" panose="020B0604020202020204" pitchFamily="34" charset="0"/>
              </a:rPr>
              <a:t>Candidates must have active, independent peer-reviewed grant support at the time of award, usually from funding IC.</a:t>
            </a:r>
          </a:p>
          <a:p>
            <a:pPr>
              <a:lnSpc>
                <a:spcPct val="100000"/>
              </a:lnSpc>
              <a:spcAft>
                <a:spcPts val="600"/>
              </a:spcAft>
            </a:pPr>
            <a:r>
              <a:rPr lang="en-US" sz="2400" dirty="0">
                <a:latin typeface="Arial" panose="020B0604020202020204" pitchFamily="34" charset="0"/>
                <a:cs typeface="Arial" panose="020B0604020202020204" pitchFamily="34" charset="0"/>
              </a:rPr>
              <a:t>Awards support research career development or mentoring (K24)</a:t>
            </a:r>
          </a:p>
          <a:p>
            <a:pPr>
              <a:lnSpc>
                <a:spcPct val="100000"/>
              </a:lnSpc>
              <a:spcAft>
                <a:spcPts val="600"/>
              </a:spcAft>
            </a:pPr>
            <a:r>
              <a:rPr lang="en-US" sz="2400" dirty="0">
                <a:latin typeface="Arial" panose="020B0604020202020204" pitchFamily="34" charset="0"/>
                <a:cs typeface="Arial" panose="020B0604020202020204" pitchFamily="34" charset="0"/>
              </a:rPr>
              <a:t>Effort Requirements:  IC-specific (check FOA)</a:t>
            </a:r>
          </a:p>
          <a:p>
            <a:pPr>
              <a:lnSpc>
                <a:spcPct val="100000"/>
              </a:lnSpc>
              <a:spcAft>
                <a:spcPts val="600"/>
              </a:spcAft>
            </a:pPr>
            <a:r>
              <a:rPr lang="en-US" sz="2400" dirty="0">
                <a:latin typeface="Arial" panose="020B0604020202020204" pitchFamily="34" charset="0"/>
                <a:cs typeface="Arial" panose="020B0604020202020204" pitchFamily="34" charset="0"/>
              </a:rPr>
              <a:t>NIH Salary Cap Applies</a:t>
            </a:r>
          </a:p>
          <a:p>
            <a:pPr>
              <a:lnSpc>
                <a:spcPct val="100000"/>
              </a:lnSpc>
              <a:spcAft>
                <a:spcPts val="600"/>
              </a:spcAft>
            </a:pPr>
            <a:r>
              <a:rPr lang="en-US" sz="2400" dirty="0">
                <a:latin typeface="Arial" panose="020B0604020202020204" pitchFamily="34" charset="0"/>
                <a:cs typeface="Arial" panose="020B0604020202020204" pitchFamily="34" charset="0"/>
              </a:rPr>
              <a:t>Renewable at some ICs only</a:t>
            </a:r>
          </a:p>
        </p:txBody>
      </p:sp>
    </p:spTree>
    <p:extLst>
      <p:ext uri="{BB962C8B-B14F-4D97-AF65-F5344CB8AC3E}">
        <p14:creationId xmlns:p14="http://schemas.microsoft.com/office/powerpoint/2010/main" val="720337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6DCB75-3F15-4E1E-9993-F6B702E473D1}"/>
              </a:ext>
            </a:extLst>
          </p:cNvPr>
          <p:cNvSpPr/>
          <p:nvPr/>
        </p:nvSpPr>
        <p:spPr>
          <a:xfrm>
            <a:off x="1512278" y="2603525"/>
            <a:ext cx="9952892" cy="3631763"/>
          </a:xfrm>
          <a:prstGeom prst="rect">
            <a:avLst/>
          </a:prstGeom>
        </p:spPr>
        <p:txBody>
          <a:bodyPr wrap="square">
            <a:spAutoFit/>
          </a:bodyPr>
          <a:lstStyle/>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Purpose:  </a:t>
            </a:r>
            <a:r>
              <a:rPr lang="en-US" sz="2000" b="1" kern="0" dirty="0">
                <a:latin typeface="Arial"/>
              </a:rPr>
              <a:t>Awards to </a:t>
            </a:r>
            <a:r>
              <a:rPr lang="en-US" sz="2000" b="1" u="sng" kern="0" dirty="0">
                <a:latin typeface="Arial"/>
              </a:rPr>
              <a:t>institutions</a:t>
            </a:r>
            <a:r>
              <a:rPr lang="en-US" sz="2000" b="1" kern="0" dirty="0">
                <a:latin typeface="Arial"/>
              </a:rPr>
              <a:t> to provide mentored research training for groups of clinical fellows and scientists to help them become independent research investigators. </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Models:  </a:t>
            </a:r>
            <a:r>
              <a:rPr lang="en-US" sz="2000" b="1" kern="0" dirty="0">
                <a:latin typeface="Arial"/>
              </a:rPr>
              <a:t>Nationwide programs versus local-institutional programs</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Scholar eligibility:  </a:t>
            </a:r>
            <a:r>
              <a:rPr lang="en-US" sz="2000" b="1" kern="0" dirty="0">
                <a:latin typeface="Arial"/>
              </a:rPr>
              <a:t>Final year of fellowship through early faculty</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Commitment:  </a:t>
            </a:r>
            <a:r>
              <a:rPr lang="en-US" sz="2000" b="1" kern="0" dirty="0">
                <a:latin typeface="Arial"/>
              </a:rPr>
              <a:t>Minimum 75% effort on the K12;  usually 25% clinical effort</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Duration of support:  </a:t>
            </a:r>
            <a:r>
              <a:rPr lang="en-US" sz="2000" b="1" kern="0" dirty="0">
                <a:latin typeface="Arial"/>
              </a:rPr>
              <a:t>2 - 5 years (6 - 8 </a:t>
            </a:r>
            <a:r>
              <a:rPr lang="en-US" sz="2000" b="1" kern="0" dirty="0" err="1">
                <a:latin typeface="Arial"/>
              </a:rPr>
              <a:t>yrs</a:t>
            </a:r>
            <a:r>
              <a:rPr lang="en-US" sz="2000" b="1" kern="0" dirty="0">
                <a:latin typeface="Arial"/>
              </a:rPr>
              <a:t> </a:t>
            </a:r>
            <a:r>
              <a:rPr lang="en-US" sz="2000" b="1" u="sng" kern="0" dirty="0">
                <a:latin typeface="Arial"/>
              </a:rPr>
              <a:t>overall</a:t>
            </a:r>
            <a:r>
              <a:rPr lang="en-US" sz="2000" b="1" kern="0" dirty="0">
                <a:latin typeface="Arial"/>
              </a:rPr>
              <a:t> K support at some ICs)</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Allowable costs:  </a:t>
            </a:r>
            <a:r>
              <a:rPr lang="en-US" sz="2000" b="1" kern="0" dirty="0">
                <a:latin typeface="Arial"/>
              </a:rPr>
              <a:t>Varies with IC (see FOA)</a:t>
            </a:r>
          </a:p>
        </p:txBody>
      </p:sp>
      <p:pic>
        <p:nvPicPr>
          <p:cNvPr id="5" name="Picture 18">
            <a:extLst>
              <a:ext uri="{FF2B5EF4-FFF2-40B4-BE49-F238E27FC236}">
                <a16:creationId xmlns:a16="http://schemas.microsoft.com/office/drawing/2014/main" id="{37477604-7540-4FCF-89EF-3B28723D5DD8}"/>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171793" y="865375"/>
            <a:ext cx="2055591" cy="1370394"/>
          </a:xfrm>
          <a:prstGeom prst="rect">
            <a:avLst/>
          </a:prstGeom>
          <a:noFill/>
          <a:ln w="12700">
            <a:solidFill>
              <a:schemeClr val="bg2"/>
            </a:solidFill>
          </a:ln>
        </p:spPr>
      </p:pic>
      <p:sp>
        <p:nvSpPr>
          <p:cNvPr id="6" name="Title 1">
            <a:extLst>
              <a:ext uri="{FF2B5EF4-FFF2-40B4-BE49-F238E27FC236}">
                <a16:creationId xmlns:a16="http://schemas.microsoft.com/office/drawing/2014/main" id="{C6EE63E9-4EFE-4788-9E77-A7C60C1E376A}"/>
              </a:ext>
            </a:extLst>
          </p:cNvPr>
          <p:cNvSpPr>
            <a:spLocks noGrp="1"/>
          </p:cNvSpPr>
          <p:nvPr>
            <p:ph type="title"/>
          </p:nvPr>
        </p:nvSpPr>
        <p:spPr>
          <a:xfrm>
            <a:off x="2725614" y="1405216"/>
            <a:ext cx="8083062" cy="830553"/>
          </a:xfrm>
          <a:ln>
            <a:noFill/>
          </a:ln>
        </p:spPr>
        <p:txBody>
          <a:bodyPr/>
          <a:lstStyle/>
          <a:p>
            <a:r>
              <a:rPr lang="en-US" sz="3200" b="1" dirty="0">
                <a:solidFill>
                  <a:srgbClr val="0070C0"/>
                </a:solidFill>
                <a:latin typeface="Arial" panose="020B0604020202020204" pitchFamily="34" charset="0"/>
                <a:cs typeface="Arial" panose="020B0604020202020204" pitchFamily="34" charset="0"/>
              </a:rPr>
              <a:t>Institutional K Programs (K12, KL2)</a:t>
            </a:r>
          </a:p>
        </p:txBody>
      </p:sp>
    </p:spTree>
    <p:extLst>
      <p:ext uri="{BB962C8B-B14F-4D97-AF65-F5344CB8AC3E}">
        <p14:creationId xmlns:p14="http://schemas.microsoft.com/office/powerpoint/2010/main" val="3106352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4C31-8C81-43C6-8B72-523EEDEE3892}"/>
              </a:ext>
            </a:extLst>
          </p:cNvPr>
          <p:cNvSpPr>
            <a:spLocks noGrp="1"/>
          </p:cNvSpPr>
          <p:nvPr>
            <p:ph type="title"/>
          </p:nvPr>
        </p:nvSpPr>
        <p:spPr>
          <a:xfrm>
            <a:off x="3281180" y="0"/>
            <a:ext cx="6273128" cy="690553"/>
          </a:xfrm>
        </p:spPr>
        <p:txBody>
          <a:bodyPr/>
          <a:lstStyle/>
          <a:p>
            <a:r>
              <a:rPr lang="en-US" b="1" dirty="0">
                <a:solidFill>
                  <a:schemeClr val="bg1"/>
                </a:solidFill>
              </a:rPr>
              <a:t>How to apply for a K award</a:t>
            </a:r>
          </a:p>
        </p:txBody>
      </p:sp>
      <p:sp>
        <p:nvSpPr>
          <p:cNvPr id="3" name="Content Placeholder 2">
            <a:extLst>
              <a:ext uri="{FF2B5EF4-FFF2-40B4-BE49-F238E27FC236}">
                <a16:creationId xmlns:a16="http://schemas.microsoft.com/office/drawing/2014/main" id="{14F096B8-7DAF-4A34-816E-CFCEBC15E1B0}"/>
              </a:ext>
            </a:extLst>
          </p:cNvPr>
          <p:cNvSpPr>
            <a:spLocks noGrp="1"/>
          </p:cNvSpPr>
          <p:nvPr>
            <p:ph sz="half" idx="1"/>
          </p:nvPr>
        </p:nvSpPr>
        <p:spPr>
          <a:xfrm>
            <a:off x="-531147" y="2345704"/>
            <a:ext cx="3632081" cy="408975"/>
          </a:xfrm>
        </p:spPr>
        <p:txBody>
          <a:bodyPr/>
          <a:lstStyle/>
          <a:p>
            <a:pPr marL="0" indent="0" algn="r">
              <a:buNone/>
            </a:pPr>
            <a:r>
              <a:rPr lang="en-US" sz="1800" b="1" u="sng" dirty="0"/>
              <a:t>Follow SF424 instructions</a:t>
            </a:r>
          </a:p>
          <a:p>
            <a:pPr marL="0" indent="0" algn="r">
              <a:buNone/>
            </a:pPr>
            <a:endParaRPr lang="en-US" sz="2000" b="1" dirty="0"/>
          </a:p>
          <a:p>
            <a:pPr marL="0" indent="0" algn="r">
              <a:buNone/>
            </a:pPr>
            <a:endParaRPr lang="en-US" sz="2000" b="1" dirty="0"/>
          </a:p>
          <a:p>
            <a:pPr marL="0" indent="0" algn="r">
              <a:buNone/>
            </a:pPr>
            <a:endParaRPr lang="en-US" sz="2000" b="1" dirty="0"/>
          </a:p>
          <a:p>
            <a:pPr marL="457200" lvl="1" indent="0">
              <a:buNone/>
            </a:pPr>
            <a:endParaRPr lang="en-US" sz="1800" dirty="0"/>
          </a:p>
        </p:txBody>
      </p:sp>
      <p:pic>
        <p:nvPicPr>
          <p:cNvPr id="6" name="Picture 5" descr="How to Apply - Application Guide | grants.nih.gov - Internet Explorer">
            <a:extLst>
              <a:ext uri="{FF2B5EF4-FFF2-40B4-BE49-F238E27FC236}">
                <a16:creationId xmlns:a16="http://schemas.microsoft.com/office/drawing/2014/main" id="{6A95BC7A-0485-4EA1-ADF7-D71FC6F84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837" y="1028846"/>
            <a:ext cx="8191517" cy="5463428"/>
          </a:xfrm>
          <a:prstGeom prst="rect">
            <a:avLst/>
          </a:prstGeom>
        </p:spPr>
      </p:pic>
      <p:sp>
        <p:nvSpPr>
          <p:cNvPr id="8" name="Line 47" descr="arrow pointing to instructions">
            <a:extLst>
              <a:ext uri="{FF2B5EF4-FFF2-40B4-BE49-F238E27FC236}">
                <a16:creationId xmlns:a16="http://schemas.microsoft.com/office/drawing/2014/main" id="{1C2DCE2A-12D5-4810-949F-F77E5F6E40B5}"/>
              </a:ext>
            </a:extLst>
          </p:cNvPr>
          <p:cNvSpPr>
            <a:spLocks noChangeShapeType="1"/>
          </p:cNvSpPr>
          <p:nvPr/>
        </p:nvSpPr>
        <p:spPr bwMode="auto">
          <a:xfrm>
            <a:off x="2837857" y="3295364"/>
            <a:ext cx="981274" cy="4847"/>
          </a:xfrm>
          <a:prstGeom prst="line">
            <a:avLst/>
          </a:prstGeom>
          <a:noFill/>
          <a:ln w="50800">
            <a:solidFill>
              <a:srgbClr val="FF6600"/>
            </a:solidFill>
            <a:round/>
            <a:headEnd/>
            <a:tailEnd type="stealth" w="med" len="med"/>
          </a:ln>
        </p:spPr>
        <p:txBody>
          <a:bodyPr wrap="none" anchor="ctr"/>
          <a:lstStyle/>
          <a:p>
            <a:pPr defTabSz="914400" fontAlgn="base">
              <a:spcBef>
                <a:spcPct val="0"/>
              </a:spcBef>
              <a:spcAft>
                <a:spcPct val="0"/>
              </a:spcAft>
              <a:defRPr/>
            </a:pPr>
            <a:endParaRPr lang="en-US" sz="2000">
              <a:solidFill>
                <a:srgbClr val="FFFFFF"/>
              </a:solidFill>
              <a:latin typeface="Arial" pitchFamily="34" charset="0"/>
            </a:endParaRPr>
          </a:p>
        </p:txBody>
      </p:sp>
      <p:sp>
        <p:nvSpPr>
          <p:cNvPr id="7" name="Line 47" descr="arrow pointing to instructions">
            <a:extLst>
              <a:ext uri="{FF2B5EF4-FFF2-40B4-BE49-F238E27FC236}">
                <a16:creationId xmlns:a16="http://schemas.microsoft.com/office/drawing/2014/main" id="{486410FB-28BD-4104-A480-5DFBFE965A1F}"/>
              </a:ext>
            </a:extLst>
          </p:cNvPr>
          <p:cNvSpPr>
            <a:spLocks noChangeShapeType="1"/>
          </p:cNvSpPr>
          <p:nvPr/>
        </p:nvSpPr>
        <p:spPr bwMode="auto">
          <a:xfrm>
            <a:off x="2862320" y="3735339"/>
            <a:ext cx="981273" cy="0"/>
          </a:xfrm>
          <a:prstGeom prst="line">
            <a:avLst/>
          </a:prstGeom>
          <a:noFill/>
          <a:ln w="50800">
            <a:solidFill>
              <a:srgbClr val="FF6600"/>
            </a:solidFill>
            <a:round/>
            <a:headEnd/>
            <a:tailEnd type="stealth" w="med" len="med"/>
          </a:ln>
        </p:spPr>
        <p:txBody>
          <a:bodyPr wrap="none" anchor="ctr"/>
          <a:lstStyle/>
          <a:p>
            <a:pPr defTabSz="914400" fontAlgn="base">
              <a:spcBef>
                <a:spcPct val="0"/>
              </a:spcBef>
              <a:spcAft>
                <a:spcPct val="0"/>
              </a:spcAft>
              <a:defRPr/>
            </a:pPr>
            <a:endParaRPr lang="en-US" sz="2000">
              <a:solidFill>
                <a:srgbClr val="FFFFFF"/>
              </a:solidFill>
              <a:latin typeface="Arial" pitchFamily="34" charset="0"/>
            </a:endParaRPr>
          </a:p>
        </p:txBody>
      </p:sp>
      <p:sp>
        <p:nvSpPr>
          <p:cNvPr id="4" name="TextBox 3">
            <a:extLst>
              <a:ext uri="{FF2B5EF4-FFF2-40B4-BE49-F238E27FC236}">
                <a16:creationId xmlns:a16="http://schemas.microsoft.com/office/drawing/2014/main" id="{74C5760A-CBC1-4388-80F1-9103BFDFCB2E}"/>
              </a:ext>
            </a:extLst>
          </p:cNvPr>
          <p:cNvSpPr txBox="1"/>
          <p:nvPr/>
        </p:nvSpPr>
        <p:spPr>
          <a:xfrm>
            <a:off x="192738" y="3575894"/>
            <a:ext cx="2716621" cy="369332"/>
          </a:xfrm>
          <a:prstGeom prst="rect">
            <a:avLst/>
          </a:prstGeom>
          <a:noFill/>
        </p:spPr>
        <p:txBody>
          <a:bodyPr wrap="square" rtlCol="0">
            <a:spAutoFit/>
          </a:bodyPr>
          <a:lstStyle/>
          <a:p>
            <a:r>
              <a:rPr lang="en-US" b="1" dirty="0"/>
              <a:t>Institutional K awards</a:t>
            </a:r>
          </a:p>
        </p:txBody>
      </p:sp>
      <p:sp>
        <p:nvSpPr>
          <p:cNvPr id="12" name="TextBox 11">
            <a:extLst>
              <a:ext uri="{FF2B5EF4-FFF2-40B4-BE49-F238E27FC236}">
                <a16:creationId xmlns:a16="http://schemas.microsoft.com/office/drawing/2014/main" id="{46B09CEB-5D3B-43C4-A195-6988C6DA210D}"/>
              </a:ext>
            </a:extLst>
          </p:cNvPr>
          <p:cNvSpPr txBox="1"/>
          <p:nvPr/>
        </p:nvSpPr>
        <p:spPr>
          <a:xfrm>
            <a:off x="111110" y="3011322"/>
            <a:ext cx="2570922" cy="400110"/>
          </a:xfrm>
          <a:prstGeom prst="rect">
            <a:avLst/>
          </a:prstGeom>
          <a:noFill/>
        </p:spPr>
        <p:txBody>
          <a:bodyPr wrap="square" rtlCol="0">
            <a:spAutoFit/>
          </a:bodyPr>
          <a:lstStyle/>
          <a:p>
            <a:r>
              <a:rPr lang="en-US" b="1" dirty="0"/>
              <a:t> I</a:t>
            </a:r>
            <a:r>
              <a:rPr lang="en-US" sz="1800" b="1" dirty="0"/>
              <a:t>ndividual  K award</a:t>
            </a:r>
            <a:r>
              <a:rPr lang="en-US" sz="2000" b="1" dirty="0"/>
              <a:t>s</a:t>
            </a:r>
            <a:endParaRPr lang="en-US" dirty="0"/>
          </a:p>
        </p:txBody>
      </p:sp>
    </p:spTree>
    <p:extLst>
      <p:ext uri="{BB962C8B-B14F-4D97-AF65-F5344CB8AC3E}">
        <p14:creationId xmlns:p14="http://schemas.microsoft.com/office/powerpoint/2010/main" val="273955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1CB9-D4F4-45E5-9EAB-784197878173}"/>
              </a:ext>
            </a:extLst>
          </p:cNvPr>
          <p:cNvSpPr>
            <a:spLocks noGrp="1"/>
          </p:cNvSpPr>
          <p:nvPr>
            <p:ph type="title"/>
          </p:nvPr>
        </p:nvSpPr>
        <p:spPr>
          <a:xfrm>
            <a:off x="2578261" y="76052"/>
            <a:ext cx="6629400" cy="538153"/>
          </a:xfrm>
        </p:spPr>
        <p:txBody>
          <a:bodyPr/>
          <a:lstStyle/>
          <a:p>
            <a:r>
              <a:rPr lang="en-US" b="1" dirty="0">
                <a:solidFill>
                  <a:schemeClr val="bg1"/>
                </a:solidFill>
              </a:rPr>
              <a:t>Clinical Trials Requirements</a:t>
            </a:r>
          </a:p>
        </p:txBody>
      </p:sp>
      <p:sp>
        <p:nvSpPr>
          <p:cNvPr id="5" name="Rectangle 4">
            <a:extLst>
              <a:ext uri="{FF2B5EF4-FFF2-40B4-BE49-F238E27FC236}">
                <a16:creationId xmlns:a16="http://schemas.microsoft.com/office/drawing/2014/main" id="{7499A808-C82C-4E7E-A147-93704C0F462B}"/>
              </a:ext>
            </a:extLst>
          </p:cNvPr>
          <p:cNvSpPr/>
          <p:nvPr/>
        </p:nvSpPr>
        <p:spPr>
          <a:xfrm>
            <a:off x="2057400" y="1042525"/>
            <a:ext cx="8458200" cy="830997"/>
          </a:xfrm>
          <a:prstGeom prst="rect">
            <a:avLst/>
          </a:prstGeom>
        </p:spPr>
        <p:txBody>
          <a:bodyPr wrap="square">
            <a:spAutoFit/>
          </a:bodyPr>
          <a:lstStyle/>
          <a:p>
            <a:pPr defTabSz="914400" fontAlgn="base">
              <a:spcBef>
                <a:spcPct val="0"/>
              </a:spcBef>
              <a:spcAft>
                <a:spcPct val="0"/>
              </a:spcAft>
            </a:pPr>
            <a:r>
              <a:rPr lang="en-US" sz="2400" b="1" dirty="0">
                <a:solidFill>
                  <a:srgbClr val="000000"/>
                </a:solidFill>
                <a:latin typeface="Arial" pitchFamily="34" charset="0"/>
              </a:rPr>
              <a:t>Identifying Whether NIH Considers Your Study to be a Clinical Trial is Crucial !</a:t>
            </a:r>
          </a:p>
        </p:txBody>
      </p:sp>
      <p:sp>
        <p:nvSpPr>
          <p:cNvPr id="6" name="Rectangle 5">
            <a:extLst>
              <a:ext uri="{FF2B5EF4-FFF2-40B4-BE49-F238E27FC236}">
                <a16:creationId xmlns:a16="http://schemas.microsoft.com/office/drawing/2014/main" id="{D6F7875D-A215-4650-BC9F-C4337D2BA937}"/>
              </a:ext>
            </a:extLst>
          </p:cNvPr>
          <p:cNvSpPr/>
          <p:nvPr/>
        </p:nvSpPr>
        <p:spPr>
          <a:xfrm>
            <a:off x="2771179" y="2327101"/>
            <a:ext cx="6649641" cy="3246210"/>
          </a:xfrm>
          <a:prstGeom prst="rect">
            <a:avLst/>
          </a:prstGeom>
        </p:spPr>
        <p:txBody>
          <a:bodyPr wrap="square">
            <a:spAutoFit/>
          </a:bodyPr>
          <a:lstStyle/>
          <a:p>
            <a:pPr defTabSz="914400" fontAlgn="base">
              <a:spcBef>
                <a:spcPct val="0"/>
              </a:spcBef>
              <a:spcAft>
                <a:spcPct val="0"/>
              </a:spcAft>
            </a:pPr>
            <a:r>
              <a:rPr lang="en-US" sz="2700" b="1" dirty="0">
                <a:solidFill>
                  <a:srgbClr val="5B9BD5"/>
                </a:solidFill>
                <a:latin typeface="Arial" pitchFamily="34" charset="0"/>
              </a:rPr>
              <a:t>It impacts whether you need to:</a:t>
            </a:r>
          </a:p>
          <a:p>
            <a:pPr marL="675124" lvl="2" indent="-289339" defTabSz="385785" fontAlgn="base">
              <a:lnSpc>
                <a:spcPct val="110000"/>
              </a:lnSpc>
              <a:spcBef>
                <a:spcPts val="2025"/>
              </a:spcBef>
              <a:spcAft>
                <a:spcPct val="0"/>
              </a:spcAft>
              <a:buFont typeface="Wingdings" panose="05000000000000000000" pitchFamily="2" charset="2"/>
              <a:buChar char="ü"/>
            </a:pPr>
            <a:r>
              <a:rPr lang="en-US" sz="2363" dirty="0">
                <a:solidFill>
                  <a:srgbClr val="000000"/>
                </a:solidFill>
                <a:latin typeface="Arial" pitchFamily="34" charset="0"/>
              </a:rPr>
              <a:t> Respond to a </a:t>
            </a:r>
            <a:r>
              <a:rPr lang="en-US" sz="2363" b="1" dirty="0">
                <a:solidFill>
                  <a:srgbClr val="70AD47"/>
                </a:solidFill>
                <a:latin typeface="Arial" pitchFamily="34" charset="0"/>
              </a:rPr>
              <a:t>clinical trial-specific FOA</a:t>
            </a:r>
          </a:p>
          <a:p>
            <a:pPr marL="675124" lvl="2" indent="-289339" defTabSz="385785" fontAlgn="base">
              <a:lnSpc>
                <a:spcPct val="110000"/>
              </a:lnSpc>
              <a:spcBef>
                <a:spcPts val="2025"/>
              </a:spcBef>
              <a:spcAft>
                <a:spcPct val="0"/>
              </a:spcAft>
              <a:buFont typeface="Wingdings" panose="05000000000000000000" pitchFamily="2" charset="2"/>
              <a:buChar char="ü"/>
            </a:pPr>
            <a:r>
              <a:rPr lang="en-US" sz="2363" dirty="0">
                <a:solidFill>
                  <a:srgbClr val="000000"/>
                </a:solidFill>
                <a:latin typeface="Arial" pitchFamily="34" charset="0"/>
              </a:rPr>
              <a:t> Address additional</a:t>
            </a:r>
            <a:r>
              <a:rPr lang="en-US" sz="2363" b="1" dirty="0">
                <a:solidFill>
                  <a:srgbClr val="70AD47"/>
                </a:solidFill>
                <a:latin typeface="Arial" pitchFamily="34" charset="0"/>
              </a:rPr>
              <a:t> review criteria </a:t>
            </a:r>
            <a:r>
              <a:rPr lang="en-US" sz="2363" dirty="0">
                <a:solidFill>
                  <a:srgbClr val="000000"/>
                </a:solidFill>
                <a:latin typeface="Arial" pitchFamily="34" charset="0"/>
              </a:rPr>
              <a:t>specific for clinical trials</a:t>
            </a:r>
          </a:p>
          <a:p>
            <a:pPr marL="675124" lvl="2" indent="-289339" defTabSz="385785" fontAlgn="base">
              <a:lnSpc>
                <a:spcPct val="110000"/>
              </a:lnSpc>
              <a:spcBef>
                <a:spcPts val="2025"/>
              </a:spcBef>
              <a:spcAft>
                <a:spcPct val="0"/>
              </a:spcAft>
              <a:buFont typeface="Wingdings" panose="05000000000000000000" pitchFamily="2" charset="2"/>
              <a:buChar char="ü"/>
            </a:pPr>
            <a:r>
              <a:rPr lang="en-US" sz="2363" b="1" dirty="0">
                <a:solidFill>
                  <a:srgbClr val="000000"/>
                </a:solidFill>
                <a:latin typeface="Arial" pitchFamily="34" charset="0"/>
              </a:rPr>
              <a:t> </a:t>
            </a:r>
            <a:r>
              <a:rPr lang="en-US" sz="2363" b="1" dirty="0">
                <a:solidFill>
                  <a:srgbClr val="70AD47"/>
                </a:solidFill>
                <a:latin typeface="Arial" pitchFamily="34" charset="0"/>
              </a:rPr>
              <a:t>Register and report </a:t>
            </a:r>
            <a:r>
              <a:rPr lang="en-US" sz="2363" dirty="0">
                <a:solidFill>
                  <a:srgbClr val="000000"/>
                </a:solidFill>
                <a:latin typeface="Arial" pitchFamily="34" charset="0"/>
              </a:rPr>
              <a:t>your clinical trial in ClinicalTrials.gov</a:t>
            </a:r>
          </a:p>
        </p:txBody>
      </p:sp>
      <p:sp>
        <p:nvSpPr>
          <p:cNvPr id="8" name="TextBox 7">
            <a:extLst>
              <a:ext uri="{FF2B5EF4-FFF2-40B4-BE49-F238E27FC236}">
                <a16:creationId xmlns:a16="http://schemas.microsoft.com/office/drawing/2014/main" id="{1A51F7E8-5DA9-4CA1-A45C-787093BA9826}"/>
              </a:ext>
            </a:extLst>
          </p:cNvPr>
          <p:cNvSpPr txBox="1"/>
          <p:nvPr/>
        </p:nvSpPr>
        <p:spPr>
          <a:xfrm>
            <a:off x="2895600" y="5891798"/>
            <a:ext cx="5791200" cy="646331"/>
          </a:xfrm>
          <a:prstGeom prst="rect">
            <a:avLst/>
          </a:prstGeom>
          <a:solidFill>
            <a:schemeClr val="bg2"/>
          </a:solidFill>
          <a:ln w="22225">
            <a:solidFill>
              <a:schemeClr val="accent1"/>
            </a:solidFill>
          </a:ln>
        </p:spPr>
        <p:txBody>
          <a:bodyPr wrap="square" rtlCol="0">
            <a:spAutoFit/>
          </a:bodyPr>
          <a:lstStyle/>
          <a:p>
            <a:pPr defTabSz="914400" fontAlgn="base">
              <a:spcBef>
                <a:spcPct val="0"/>
              </a:spcBef>
              <a:spcAft>
                <a:spcPct val="0"/>
              </a:spcAft>
            </a:pPr>
            <a:r>
              <a:rPr lang="en-US" b="1" dirty="0">
                <a:solidFill>
                  <a:srgbClr val="000000"/>
                </a:solidFill>
                <a:latin typeface="Arial" pitchFamily="34" charset="0"/>
                <a:hlinkClick r:id="rId3"/>
              </a:rPr>
              <a:t>https://grants.nih.gov/policy/clinical-trials.htm</a:t>
            </a:r>
            <a:endParaRPr lang="en-US" b="1" dirty="0">
              <a:solidFill>
                <a:srgbClr val="000000"/>
              </a:solidFill>
              <a:latin typeface="Arial" pitchFamily="34" charset="0"/>
            </a:endParaRPr>
          </a:p>
          <a:p>
            <a:pPr defTabSz="914400" fontAlgn="base">
              <a:spcBef>
                <a:spcPct val="0"/>
              </a:spcBef>
              <a:spcAft>
                <a:spcPct val="0"/>
              </a:spcAft>
            </a:pPr>
            <a:r>
              <a:rPr lang="en-US" b="1" dirty="0">
                <a:solidFill>
                  <a:srgbClr val="000000"/>
                </a:solidFill>
                <a:latin typeface="Arial" pitchFamily="34" charset="0"/>
              </a:rPr>
              <a:t>	[Or Google “NIH Clinical Trials”]</a:t>
            </a:r>
          </a:p>
        </p:txBody>
      </p:sp>
    </p:spTree>
    <p:extLst>
      <p:ext uri="{BB962C8B-B14F-4D97-AF65-F5344CB8AC3E}">
        <p14:creationId xmlns:p14="http://schemas.microsoft.com/office/powerpoint/2010/main" val="3293336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730" y="1088757"/>
            <a:ext cx="8872538" cy="882668"/>
          </a:xfrm>
        </p:spPr>
        <p:txBody>
          <a:bodyPr>
            <a:normAutofit/>
          </a:bodyPr>
          <a:lstStyle/>
          <a:p>
            <a:pPr algn="ctr"/>
            <a:r>
              <a:rPr lang="en-US" sz="2800" b="1" dirty="0">
                <a:latin typeface="+mn-lt"/>
              </a:rPr>
              <a:t>NIH Might Consider Your Human Subjects Research to be a “Clinical Trial”</a:t>
            </a:r>
            <a:endParaRPr lang="en-US" sz="2800" b="1" dirty="0">
              <a:solidFill>
                <a:srgbClr val="C00000"/>
              </a:solidFill>
              <a:latin typeface="+mn-lt"/>
            </a:endParaRPr>
          </a:p>
        </p:txBody>
      </p:sp>
      <p:sp>
        <p:nvSpPr>
          <p:cNvPr id="3" name="TextBox 2">
            <a:extLst>
              <a:ext uri="{FF2B5EF4-FFF2-40B4-BE49-F238E27FC236}">
                <a16:creationId xmlns:a16="http://schemas.microsoft.com/office/drawing/2014/main" id="{B61B88D4-6295-4012-B5EE-E42730617D70}"/>
              </a:ext>
            </a:extLst>
          </p:cNvPr>
          <p:cNvSpPr txBox="1"/>
          <p:nvPr/>
        </p:nvSpPr>
        <p:spPr>
          <a:xfrm>
            <a:off x="1440892" y="2012263"/>
            <a:ext cx="4684870" cy="2805320"/>
          </a:xfrm>
          <a:prstGeom prst="rect">
            <a:avLst/>
          </a:prstGeom>
          <a:noFill/>
        </p:spPr>
        <p:txBody>
          <a:bodyPr wrap="square" rtlCol="0">
            <a:spAutoFit/>
          </a:bodyPr>
          <a:lstStyle/>
          <a:p>
            <a:pPr defTabSz="385785">
              <a:spcBef>
                <a:spcPts val="759"/>
              </a:spcBef>
            </a:pPr>
            <a:r>
              <a:rPr lang="en-US" sz="2363" b="1" dirty="0">
                <a:solidFill>
                  <a:srgbClr val="4472C4"/>
                </a:solidFill>
                <a:latin typeface="Calibri" panose="020F0502020204030204"/>
              </a:rPr>
              <a:t>Does your study…</a:t>
            </a:r>
          </a:p>
          <a:p>
            <a:pPr marL="289339" indent="-289339" defTabSz="385785">
              <a:spcBef>
                <a:spcPts val="759"/>
              </a:spcBef>
              <a:buFont typeface="Wingdings" panose="05000000000000000000" pitchFamily="2" charset="2"/>
              <a:buChar char="ü"/>
            </a:pPr>
            <a:r>
              <a:rPr lang="en-US" dirty="0">
                <a:solidFill>
                  <a:prstClr val="black"/>
                </a:solidFill>
                <a:latin typeface="Calibri" panose="020F0502020204030204"/>
              </a:rPr>
              <a:t>Involve one or more </a:t>
            </a:r>
            <a:r>
              <a:rPr lang="en-US" b="1" dirty="0">
                <a:solidFill>
                  <a:prstClr val="black"/>
                </a:solidFill>
                <a:latin typeface="Calibri" panose="020F0502020204030204"/>
              </a:rPr>
              <a:t>human subjects</a:t>
            </a:r>
            <a:r>
              <a:rPr lang="en-US" dirty="0">
                <a:solidFill>
                  <a:prstClr val="black"/>
                </a:solidFill>
                <a:latin typeface="Calibri" panose="020F0502020204030204"/>
              </a:rPr>
              <a:t>?</a:t>
            </a:r>
          </a:p>
          <a:p>
            <a:pPr marL="289339" indent="-289339" defTabSz="385785">
              <a:spcBef>
                <a:spcPts val="759"/>
              </a:spcBef>
              <a:buFont typeface="Wingdings" panose="05000000000000000000" pitchFamily="2" charset="2"/>
              <a:buChar char="ü"/>
            </a:pPr>
            <a:r>
              <a:rPr lang="en-US" b="1" dirty="0">
                <a:solidFill>
                  <a:prstClr val="black"/>
                </a:solidFill>
                <a:latin typeface="Calibri" panose="020F0502020204030204"/>
              </a:rPr>
              <a:t>Prospectively assign </a:t>
            </a:r>
            <a:r>
              <a:rPr lang="en-US" dirty="0">
                <a:solidFill>
                  <a:prstClr val="black"/>
                </a:solidFill>
                <a:latin typeface="Calibri" panose="020F0502020204030204"/>
              </a:rPr>
              <a:t>human subject(s) to intervention(s)?</a:t>
            </a:r>
          </a:p>
          <a:p>
            <a:pPr marL="289339" indent="-289339" defTabSz="385785">
              <a:spcBef>
                <a:spcPts val="759"/>
              </a:spcBef>
              <a:buFont typeface="Wingdings" panose="05000000000000000000" pitchFamily="2" charset="2"/>
              <a:buChar char="ü"/>
            </a:pPr>
            <a:r>
              <a:rPr lang="en-US" dirty="0">
                <a:solidFill>
                  <a:prstClr val="black"/>
                </a:solidFill>
                <a:latin typeface="Calibri" panose="020F0502020204030204"/>
              </a:rPr>
              <a:t>Evaluate the </a:t>
            </a:r>
            <a:r>
              <a:rPr lang="en-US" b="1" dirty="0">
                <a:solidFill>
                  <a:prstClr val="black"/>
                </a:solidFill>
                <a:latin typeface="Calibri" panose="020F0502020204030204"/>
              </a:rPr>
              <a:t>effect of intervention(s) </a:t>
            </a:r>
            <a:r>
              <a:rPr lang="en-US" dirty="0">
                <a:solidFill>
                  <a:prstClr val="black"/>
                </a:solidFill>
                <a:latin typeface="Calibri" panose="020F0502020204030204"/>
              </a:rPr>
              <a:t>on the human subject(s)? </a:t>
            </a:r>
          </a:p>
          <a:p>
            <a:pPr marL="289339" indent="-289339" defTabSz="385785">
              <a:spcBef>
                <a:spcPts val="759"/>
              </a:spcBef>
              <a:buFont typeface="Wingdings" panose="05000000000000000000" pitchFamily="2" charset="2"/>
              <a:buChar char="ü"/>
            </a:pPr>
            <a:r>
              <a:rPr lang="en-US" dirty="0">
                <a:solidFill>
                  <a:prstClr val="black"/>
                </a:solidFill>
                <a:latin typeface="Calibri" panose="020F0502020204030204"/>
              </a:rPr>
              <a:t>Have a </a:t>
            </a:r>
            <a:r>
              <a:rPr lang="en-US" b="1" dirty="0">
                <a:solidFill>
                  <a:prstClr val="black"/>
                </a:solidFill>
                <a:latin typeface="Calibri" panose="020F0502020204030204"/>
              </a:rPr>
              <a:t>health-related biomedical or behavioral outcome? </a:t>
            </a:r>
          </a:p>
        </p:txBody>
      </p:sp>
      <p:sp>
        <p:nvSpPr>
          <p:cNvPr id="7" name="TextBox 6"/>
          <p:cNvSpPr txBox="1"/>
          <p:nvPr/>
        </p:nvSpPr>
        <p:spPr>
          <a:xfrm>
            <a:off x="1007182" y="5014224"/>
            <a:ext cx="5144156" cy="715581"/>
          </a:xfrm>
          <a:prstGeom prst="rect">
            <a:avLst/>
          </a:prstGeom>
          <a:noFill/>
        </p:spPr>
        <p:txBody>
          <a:bodyPr wrap="square" rtlCol="0">
            <a:spAutoFit/>
          </a:bodyPr>
          <a:lstStyle/>
          <a:p>
            <a:pPr defTabSz="385785"/>
            <a:r>
              <a:rPr lang="en-US" sz="2025" b="1" dirty="0">
                <a:solidFill>
                  <a:srgbClr val="4472C4"/>
                </a:solidFill>
                <a:latin typeface="Calibri" panose="020F0502020204030204"/>
              </a:rPr>
              <a:t>If “yes” to ALL of these questions, your study is considered a clinical trial</a:t>
            </a:r>
          </a:p>
        </p:txBody>
      </p:sp>
      <p:sp>
        <p:nvSpPr>
          <p:cNvPr id="5" name="TextBox 4" descr="Unsure how to answer the questions? We have a tool that can help! &#10;"/>
          <p:cNvSpPr txBox="1"/>
          <p:nvPr/>
        </p:nvSpPr>
        <p:spPr>
          <a:xfrm>
            <a:off x="1440890" y="5960231"/>
            <a:ext cx="9310217" cy="415564"/>
          </a:xfrm>
          <a:prstGeom prst="rect">
            <a:avLst/>
          </a:prstGeom>
          <a:solidFill>
            <a:schemeClr val="accent6">
              <a:lumMod val="20000"/>
              <a:lumOff val="80000"/>
            </a:schemeClr>
          </a:solidFill>
          <a:ln w="28575">
            <a:noFill/>
          </a:ln>
        </p:spPr>
        <p:txBody>
          <a:bodyPr wrap="square" tIns="77153" bIns="77153" rtlCol="0">
            <a:spAutoFit/>
          </a:bodyPr>
          <a:lstStyle/>
          <a:p>
            <a:pPr algn="ctr" defTabSz="385785"/>
            <a:r>
              <a:rPr lang="en-US" sz="1688" dirty="0">
                <a:solidFill>
                  <a:prstClr val="black"/>
                </a:solidFill>
                <a:latin typeface="Calibri" panose="020F0502020204030204"/>
              </a:rPr>
              <a:t>Unsure how to answer the questions? We have a tool that can help! </a:t>
            </a:r>
            <a:r>
              <a:rPr lang="en-US" sz="1688" u="sng" dirty="0">
                <a:solidFill>
                  <a:prstClr val="black"/>
                </a:solidFill>
                <a:latin typeface="Calibri" panose="020F0502020204030204"/>
                <a:hlinkClick r:id="rId4"/>
              </a:rPr>
              <a:t>https://grants.nih.gov/ct-decision/</a:t>
            </a:r>
            <a:endParaRPr lang="en-US" sz="1688" dirty="0">
              <a:solidFill>
                <a:prstClr val="black"/>
              </a:solidFill>
              <a:latin typeface="Calibri" panose="020F0502020204030204"/>
            </a:endParaRPr>
          </a:p>
        </p:txBody>
      </p:sp>
      <p:pic>
        <p:nvPicPr>
          <p:cNvPr id="8" name="Picture 7" descr="NIH Clinical Trials include - mechanistic, exploratory/development, pilot/feasibility, other interventional, behavioral"/>
          <p:cNvPicPr>
            <a:picLocks noChangeAspect="1"/>
          </p:cNvPicPr>
          <p:nvPr/>
        </p:nvPicPr>
        <p:blipFill>
          <a:blip r:embed="rId5"/>
          <a:stretch>
            <a:fillRect/>
          </a:stretch>
        </p:blipFill>
        <p:spPr>
          <a:xfrm>
            <a:off x="6176914" y="2380597"/>
            <a:ext cx="4795189" cy="2641169"/>
          </a:xfrm>
          <a:prstGeom prst="rect">
            <a:avLst/>
          </a:prstGeom>
        </p:spPr>
      </p:pic>
      <p:sp>
        <p:nvSpPr>
          <p:cNvPr id="4" name="TextBox 3">
            <a:extLst>
              <a:ext uri="{FF2B5EF4-FFF2-40B4-BE49-F238E27FC236}">
                <a16:creationId xmlns:a16="http://schemas.microsoft.com/office/drawing/2014/main" id="{877F0E1D-AD3E-4F66-B0F7-918D21427802}"/>
              </a:ext>
            </a:extLst>
          </p:cNvPr>
          <p:cNvSpPr txBox="1"/>
          <p:nvPr/>
        </p:nvSpPr>
        <p:spPr>
          <a:xfrm>
            <a:off x="3093112" y="217686"/>
            <a:ext cx="5791200" cy="584775"/>
          </a:xfrm>
          <a:prstGeom prst="rect">
            <a:avLst/>
          </a:prstGeom>
          <a:solidFill>
            <a:schemeClr val="bg2"/>
          </a:solidFill>
          <a:ln w="22225">
            <a:solidFill>
              <a:schemeClr val="accent1"/>
            </a:solidFill>
          </a:ln>
        </p:spPr>
        <p:txBody>
          <a:bodyPr wrap="square" rtlCol="0">
            <a:spAutoFit/>
          </a:bodyPr>
          <a:lstStyle/>
          <a:p>
            <a:pPr algn="ctr" defTabSz="914400" fontAlgn="base">
              <a:spcBef>
                <a:spcPct val="0"/>
              </a:spcBef>
              <a:spcAft>
                <a:spcPct val="0"/>
              </a:spcAft>
            </a:pPr>
            <a:r>
              <a:rPr lang="en-US" sz="1600" b="1" dirty="0">
                <a:solidFill>
                  <a:prstClr val="black"/>
                </a:solidFill>
                <a:latin typeface="Arial" pitchFamily="34" charset="0"/>
                <a:hlinkClick r:id="rId6"/>
              </a:rPr>
              <a:t>https://grants.nih.gov/policy/clinical-trials.htm</a:t>
            </a:r>
            <a:endParaRPr lang="en-US" sz="1600" b="1" dirty="0">
              <a:solidFill>
                <a:prstClr val="black"/>
              </a:solidFill>
              <a:latin typeface="Arial" pitchFamily="34" charset="0"/>
            </a:endParaRPr>
          </a:p>
          <a:p>
            <a:pPr algn="ctr" defTabSz="914400" fontAlgn="base">
              <a:spcBef>
                <a:spcPct val="0"/>
              </a:spcBef>
              <a:spcAft>
                <a:spcPct val="0"/>
              </a:spcAft>
            </a:pPr>
            <a:r>
              <a:rPr lang="en-US" sz="1600" b="1" dirty="0">
                <a:solidFill>
                  <a:prstClr val="black"/>
                </a:solidFill>
                <a:latin typeface="Arial" pitchFamily="34" charset="0"/>
              </a:rPr>
              <a:t>[Or Google “NIH Clinical Trials”]</a:t>
            </a:r>
          </a:p>
        </p:txBody>
      </p:sp>
    </p:spTree>
    <p:custDataLst>
      <p:tags r:id="rId1"/>
    </p:custDataLst>
    <p:extLst>
      <p:ext uri="{BB962C8B-B14F-4D97-AF65-F5344CB8AC3E}">
        <p14:creationId xmlns:p14="http://schemas.microsoft.com/office/powerpoint/2010/main" val="2689432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0128-F3AE-4449-BD7D-2F467017E01D}"/>
              </a:ext>
            </a:extLst>
          </p:cNvPr>
          <p:cNvSpPr>
            <a:spLocks noGrp="1"/>
          </p:cNvSpPr>
          <p:nvPr>
            <p:ph type="title"/>
          </p:nvPr>
        </p:nvSpPr>
        <p:spPr>
          <a:xfrm>
            <a:off x="3217069" y="31899"/>
            <a:ext cx="5486400" cy="690553"/>
          </a:xfrm>
        </p:spPr>
        <p:txBody>
          <a:bodyPr/>
          <a:lstStyle/>
          <a:p>
            <a:r>
              <a:rPr lang="en-US" b="1" dirty="0">
                <a:solidFill>
                  <a:schemeClr val="bg1"/>
                </a:solidFill>
              </a:rPr>
              <a:t>K Application Content</a:t>
            </a:r>
          </a:p>
        </p:txBody>
      </p:sp>
      <p:sp>
        <p:nvSpPr>
          <p:cNvPr id="3" name="Content Placeholder 2">
            <a:extLst>
              <a:ext uri="{FF2B5EF4-FFF2-40B4-BE49-F238E27FC236}">
                <a16:creationId xmlns:a16="http://schemas.microsoft.com/office/drawing/2014/main" id="{1BA211A8-2037-4587-8B94-5F9793183A83}"/>
              </a:ext>
            </a:extLst>
          </p:cNvPr>
          <p:cNvSpPr>
            <a:spLocks noGrp="1"/>
          </p:cNvSpPr>
          <p:nvPr>
            <p:ph sz="half" idx="1"/>
          </p:nvPr>
        </p:nvSpPr>
        <p:spPr>
          <a:xfrm>
            <a:off x="490330" y="968443"/>
            <a:ext cx="11211339" cy="5620907"/>
          </a:xfrm>
        </p:spPr>
        <p:txBody>
          <a:bodyPr/>
          <a:lstStyle/>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Candidate Section </a:t>
            </a:r>
          </a:p>
          <a:p>
            <a:pPr lvl="2">
              <a:lnSpc>
                <a:spcPct val="100000"/>
              </a:lnSpc>
              <a:spcBef>
                <a:spcPts val="0"/>
              </a:spcBef>
              <a:spcAft>
                <a:spcPts val="800"/>
              </a:spcAft>
              <a:buClr>
                <a:schemeClr val="accent5">
                  <a:lumMod val="75000"/>
                </a:schemeClr>
              </a:buClr>
              <a:buSzPct val="100000"/>
              <a:buFont typeface="Wingdings" panose="05000000000000000000" pitchFamily="2" charset="2"/>
              <a:buChar char="Ø"/>
            </a:pPr>
            <a:r>
              <a:rPr lang="en-US" dirty="0"/>
              <a:t>Candidate’s Background</a:t>
            </a:r>
          </a:p>
          <a:p>
            <a:pPr lvl="2">
              <a:lnSpc>
                <a:spcPct val="100000"/>
              </a:lnSpc>
              <a:spcBef>
                <a:spcPts val="0"/>
              </a:spcBef>
              <a:spcAft>
                <a:spcPts val="800"/>
              </a:spcAft>
              <a:buClr>
                <a:schemeClr val="accent5">
                  <a:lumMod val="75000"/>
                </a:schemeClr>
              </a:buClr>
              <a:buSzPct val="100000"/>
              <a:buFont typeface="Wingdings" panose="05000000000000000000" pitchFamily="2" charset="2"/>
              <a:buChar char="Ø"/>
            </a:pPr>
            <a:r>
              <a:rPr lang="en-US" dirty="0"/>
              <a:t>Career Goals and Objectives</a:t>
            </a:r>
          </a:p>
          <a:p>
            <a:pPr lvl="2">
              <a:lnSpc>
                <a:spcPct val="100000"/>
              </a:lnSpc>
              <a:spcBef>
                <a:spcPts val="0"/>
              </a:spcBef>
              <a:spcAft>
                <a:spcPts val="800"/>
              </a:spcAft>
              <a:buClr>
                <a:schemeClr val="accent5">
                  <a:lumMod val="75000"/>
                </a:schemeClr>
              </a:buClr>
              <a:buSzPct val="100000"/>
              <a:buFont typeface="Wingdings" panose="05000000000000000000" pitchFamily="2" charset="2"/>
              <a:buChar char="Ø"/>
            </a:pPr>
            <a:r>
              <a:rPr lang="en-US" dirty="0"/>
              <a:t>Plan for Career Development Activities During Award Period</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Research Plan </a:t>
            </a:r>
          </a:p>
          <a:p>
            <a:pPr lvl="2">
              <a:lnSpc>
                <a:spcPct val="100000"/>
              </a:lnSpc>
              <a:spcBef>
                <a:spcPts val="0"/>
              </a:spcBef>
              <a:spcAft>
                <a:spcPts val="800"/>
              </a:spcAft>
              <a:buClr>
                <a:schemeClr val="accent5">
                  <a:lumMod val="75000"/>
                </a:schemeClr>
              </a:buClr>
              <a:buSzPct val="125000"/>
              <a:buFont typeface="Wingdings" panose="05000000000000000000" pitchFamily="2" charset="2"/>
              <a:buChar char="Ø"/>
            </a:pPr>
            <a:r>
              <a:rPr lang="en-US" dirty="0"/>
              <a:t>Research Strategy (Significance, Innovation, Approach) – Indicate research planned for K99 and R00 phases</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Plans and Statements of Mentor, Co-Mentor(s) – </a:t>
            </a:r>
            <a:r>
              <a:rPr lang="en-US" sz="2000" dirty="0">
                <a:solidFill>
                  <a:srgbClr val="CC3300"/>
                </a:solidFill>
              </a:rPr>
              <a:t>6 pages combined</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Letters of Support from Collaborators, Contributors, Consultants – </a:t>
            </a:r>
            <a:r>
              <a:rPr lang="en-US" sz="2000" dirty="0">
                <a:solidFill>
                  <a:srgbClr val="CC3300"/>
                </a:solidFill>
              </a:rPr>
              <a:t>6 pages combined</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Environment &amp; Institutional Commitment to the Candidate</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Training in the Responsible Conduct of Research</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Appendix </a:t>
            </a:r>
            <a:r>
              <a:rPr lang="en-US" sz="2000" dirty="0">
                <a:solidFill>
                  <a:srgbClr val="CC3300"/>
                </a:solidFill>
              </a:rPr>
              <a:t>(Warning:  Very few materials are allowable!)</a:t>
            </a:r>
          </a:p>
          <a:p>
            <a:pPr marL="457200" lvl="1" indent="0">
              <a:lnSpc>
                <a:spcPct val="100000"/>
              </a:lnSpc>
              <a:spcBef>
                <a:spcPts val="0"/>
              </a:spcBef>
              <a:spcAft>
                <a:spcPts val="800"/>
              </a:spcAft>
              <a:buClr>
                <a:schemeClr val="accent5">
                  <a:lumMod val="75000"/>
                </a:schemeClr>
              </a:buClr>
              <a:buSzPct val="125000"/>
              <a:buNone/>
            </a:pPr>
            <a:endParaRPr lang="en-US" sz="2000" dirty="0">
              <a:solidFill>
                <a:srgbClr val="CC3300"/>
              </a:solidFill>
            </a:endParaRP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Reference Letters:  </a:t>
            </a:r>
            <a:r>
              <a:rPr lang="en-US" sz="2000" dirty="0">
                <a:solidFill>
                  <a:srgbClr val="CC3300"/>
                </a:solidFill>
              </a:rPr>
              <a:t>for Mentored Ks -- Separate from Application </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endParaRPr lang="en-US" sz="2000" dirty="0">
              <a:solidFill>
                <a:srgbClr val="CC3300"/>
              </a:solidFill>
            </a:endParaRPr>
          </a:p>
          <a:p>
            <a:pPr marL="457200" lvl="1" indent="0">
              <a:buNone/>
            </a:pPr>
            <a:endParaRPr lang="en-US" sz="2000" b="1" dirty="0"/>
          </a:p>
        </p:txBody>
      </p:sp>
    </p:spTree>
    <p:extLst>
      <p:ext uri="{BB962C8B-B14F-4D97-AF65-F5344CB8AC3E}">
        <p14:creationId xmlns:p14="http://schemas.microsoft.com/office/powerpoint/2010/main" val="159950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46EB08-ADD7-4C15-BD5D-ABEE11783F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93495" y="973769"/>
            <a:ext cx="2211643" cy="2139969"/>
          </a:xfrm>
          <a:prstGeom prst="rect">
            <a:avLst/>
          </a:prstGeom>
        </p:spPr>
      </p:pic>
      <p:sp>
        <p:nvSpPr>
          <p:cNvPr id="3" name="Content Placeholder 2"/>
          <p:cNvSpPr>
            <a:spLocks noGrp="1"/>
          </p:cNvSpPr>
          <p:nvPr>
            <p:ph idx="1"/>
          </p:nvPr>
        </p:nvSpPr>
        <p:spPr>
          <a:xfrm>
            <a:off x="510671" y="1633579"/>
            <a:ext cx="8216440" cy="2658385"/>
          </a:xfrm>
        </p:spPr>
        <p:txBody>
          <a:bodyPr>
            <a:noAutofit/>
          </a:bodyPr>
          <a:lstStyle/>
          <a:p>
            <a:pPr lvl="1">
              <a:lnSpc>
                <a:spcPct val="100000"/>
              </a:lnSpc>
              <a:spcBef>
                <a:spcPts val="0"/>
              </a:spcBef>
              <a:spcAft>
                <a:spcPts val="600"/>
              </a:spcAft>
              <a:buClr>
                <a:schemeClr val="accent5">
                  <a:lumMod val="75000"/>
                </a:schemeClr>
              </a:buClr>
              <a:buFont typeface="Wingdings" panose="05000000000000000000" pitchFamily="2" charset="2"/>
              <a:buChar char="v"/>
            </a:pPr>
            <a:r>
              <a:rPr lang="en-US" b="1" dirty="0">
                <a:solidFill>
                  <a:schemeClr val="accent5">
                    <a:lumMod val="75000"/>
                  </a:schemeClr>
                </a:solidFill>
                <a:latin typeface="Arial" panose="020B0604020202020204" pitchFamily="34" charset="0"/>
                <a:cs typeface="Arial" panose="020B0604020202020204" pitchFamily="34" charset="0"/>
              </a:rPr>
              <a:t>  Overall Impact Score </a:t>
            </a:r>
            <a:r>
              <a:rPr lang="en-US" sz="2000" b="1" dirty="0">
                <a:solidFill>
                  <a:schemeClr val="accent5">
                    <a:lumMod val="75000"/>
                  </a:schemeClr>
                </a:solidFill>
                <a:latin typeface="Arial" panose="020B0604020202020204" pitchFamily="34" charset="0"/>
                <a:cs typeface="Arial" panose="020B0604020202020204" pitchFamily="34" charset="0"/>
              </a:rPr>
              <a:t>(not a numerical average)</a:t>
            </a:r>
          </a:p>
          <a:p>
            <a:pPr marL="457200" lvl="1" indent="0">
              <a:lnSpc>
                <a:spcPct val="100000"/>
              </a:lnSpc>
              <a:spcBef>
                <a:spcPts val="0"/>
              </a:spcBef>
              <a:spcAft>
                <a:spcPts val="300"/>
              </a:spcAft>
              <a:buNone/>
            </a:pPr>
            <a:r>
              <a:rPr lang="en-US" b="1" dirty="0">
                <a:solidFill>
                  <a:schemeClr val="accent5">
                    <a:lumMod val="75000"/>
                  </a:schemeClr>
                </a:solidFill>
                <a:latin typeface="Arial" panose="020B0604020202020204" pitchFamily="34" charset="0"/>
                <a:cs typeface="Arial" panose="020B0604020202020204" pitchFamily="34" charset="0"/>
              </a:rPr>
              <a:t>	Scored Review Criteria (Scale 1-5)</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Candidate	</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Career Development Plan	</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Research Plan (Rigor and reproducibility, SABV)</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Mentor(s), Consultant(s), and Collaborator(s)</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Environment  and Institutional Commitment to the Candidate</a:t>
            </a:r>
            <a:endParaRPr lang="en-US" sz="20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FC0CF87-FFE2-4D59-A070-77832BB882D0}"/>
              </a:ext>
            </a:extLst>
          </p:cNvPr>
          <p:cNvSpPr txBox="1"/>
          <p:nvPr/>
        </p:nvSpPr>
        <p:spPr>
          <a:xfrm>
            <a:off x="1428934" y="4270848"/>
            <a:ext cx="5298831" cy="2292935"/>
          </a:xfrm>
          <a:prstGeom prst="rect">
            <a:avLst/>
          </a:prstGeom>
          <a:noFill/>
        </p:spPr>
        <p:txBody>
          <a:bodyPr wrap="square" rtlCol="0">
            <a:spAutoFit/>
          </a:bodyPr>
          <a:lstStyle/>
          <a:p>
            <a:pPr>
              <a:spcBef>
                <a:spcPts val="0"/>
              </a:spcBef>
              <a:spcAft>
                <a:spcPts val="300"/>
              </a:spcAft>
            </a:pPr>
            <a:r>
              <a:rPr lang="en-US" sz="2000" b="1" dirty="0">
                <a:solidFill>
                  <a:schemeClr val="accent5">
                    <a:lumMod val="75000"/>
                  </a:schemeClr>
                </a:solidFill>
                <a:latin typeface="Arial" panose="020B0604020202020204" pitchFamily="34" charset="0"/>
                <a:cs typeface="Arial" panose="020B0604020202020204" pitchFamily="34" charset="0"/>
              </a:rPr>
              <a:t>Additional Review Criteria</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Protection for Human Subjects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Inclusion of Women, Minorities, and Children</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Vertebrate Animals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Biohazards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Resubmission,  Renewal, Revision factors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Study Timeline (for Clinical Trials) </a:t>
            </a:r>
            <a:endParaRPr lang="en-US" dirty="0"/>
          </a:p>
        </p:txBody>
      </p:sp>
      <p:sp>
        <p:nvSpPr>
          <p:cNvPr id="4" name="TextBox 3">
            <a:extLst>
              <a:ext uri="{FF2B5EF4-FFF2-40B4-BE49-F238E27FC236}">
                <a16:creationId xmlns:a16="http://schemas.microsoft.com/office/drawing/2014/main" id="{BB3485AC-BD17-4A56-8CC1-B9D9700B20F8}"/>
              </a:ext>
            </a:extLst>
          </p:cNvPr>
          <p:cNvSpPr txBox="1"/>
          <p:nvPr/>
        </p:nvSpPr>
        <p:spPr>
          <a:xfrm>
            <a:off x="6541477" y="4313080"/>
            <a:ext cx="5451231" cy="1661993"/>
          </a:xfrm>
          <a:prstGeom prst="rect">
            <a:avLst/>
          </a:prstGeom>
          <a:noFill/>
        </p:spPr>
        <p:txBody>
          <a:bodyPr wrap="square" rtlCol="0">
            <a:spAutoFit/>
          </a:bodyPr>
          <a:lstStyle/>
          <a:p>
            <a:pPr>
              <a:spcBef>
                <a:spcPts val="0"/>
              </a:spcBef>
              <a:spcAft>
                <a:spcPts val="300"/>
              </a:spcAft>
            </a:pPr>
            <a:r>
              <a:rPr lang="en-US" sz="2000" b="1" dirty="0">
                <a:solidFill>
                  <a:schemeClr val="accent5">
                    <a:lumMod val="75000"/>
                  </a:schemeClr>
                </a:solidFill>
                <a:latin typeface="Arial" panose="020B0604020202020204" pitchFamily="34" charset="0"/>
                <a:cs typeface="Arial" panose="020B0604020202020204" pitchFamily="34" charset="0"/>
              </a:rPr>
              <a:t>Additional Review Considerations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Training in the Responsible Conduct of Research</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Select Agents Research</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Resource Sharing Plans </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Budget &amp; Period of Support</a:t>
            </a:r>
          </a:p>
        </p:txBody>
      </p:sp>
      <p:sp>
        <p:nvSpPr>
          <p:cNvPr id="7" name="Title 6">
            <a:extLst>
              <a:ext uri="{FF2B5EF4-FFF2-40B4-BE49-F238E27FC236}">
                <a16:creationId xmlns:a16="http://schemas.microsoft.com/office/drawing/2014/main" id="{BA767A71-7576-44D1-AA90-980FFC51F265}"/>
              </a:ext>
            </a:extLst>
          </p:cNvPr>
          <p:cNvSpPr>
            <a:spLocks noGrp="1"/>
          </p:cNvSpPr>
          <p:nvPr>
            <p:ph type="title"/>
          </p:nvPr>
        </p:nvSpPr>
        <p:spPr>
          <a:xfrm>
            <a:off x="1283676" y="0"/>
            <a:ext cx="10515601" cy="1186249"/>
          </a:xfrm>
        </p:spPr>
        <p:txBody>
          <a:bodyPr/>
          <a:lstStyle/>
          <a:p>
            <a:pPr algn="ctr" eaLnBrk="1" latinLnBrk="0" hangingPunct="1"/>
            <a:r>
              <a:rPr lang="en-US" b="1" dirty="0">
                <a:solidFill>
                  <a:schemeClr val="bg1"/>
                </a:solidFill>
              </a:rPr>
              <a:t>K Awards: SCIENTIFIC Review</a:t>
            </a:r>
          </a:p>
          <a:p>
            <a:endParaRPr lang="en-US" dirty="0"/>
          </a:p>
        </p:txBody>
      </p:sp>
    </p:spTree>
    <p:extLst>
      <p:ext uri="{BB962C8B-B14F-4D97-AF65-F5344CB8AC3E}">
        <p14:creationId xmlns:p14="http://schemas.microsoft.com/office/powerpoint/2010/main" val="274669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092570" y="0"/>
            <a:ext cx="7329488" cy="756138"/>
          </a:xfrm>
        </p:spPr>
        <p:txBody>
          <a:bodyPr/>
          <a:lstStyle/>
          <a:p>
            <a:r>
              <a:rPr lang="en-US" altLang="en-US" b="1" dirty="0">
                <a:solidFill>
                  <a:schemeClr val="bg1"/>
                </a:solidFill>
              </a:rPr>
              <a:t>Time Line:  Application to Award</a:t>
            </a:r>
          </a:p>
        </p:txBody>
      </p:sp>
      <p:sp>
        <p:nvSpPr>
          <p:cNvPr id="55299" name="Rectangle 3"/>
          <p:cNvSpPr>
            <a:spLocks noGrp="1" noChangeArrowheads="1"/>
          </p:cNvSpPr>
          <p:nvPr>
            <p:ph idx="1"/>
          </p:nvPr>
        </p:nvSpPr>
        <p:spPr>
          <a:xfrm>
            <a:off x="2008037" y="1387721"/>
            <a:ext cx="8717755" cy="5282710"/>
          </a:xfrm>
        </p:spPr>
        <p:txBody>
          <a:bodyPr/>
          <a:lstStyle/>
          <a:p>
            <a:r>
              <a:rPr lang="en-US" altLang="en-US" u="sng" dirty="0"/>
              <a:t>Receipt Dates:</a:t>
            </a:r>
            <a:r>
              <a:rPr lang="en-US" altLang="en-US" sz="2000" i="1" dirty="0"/>
              <a:t>	</a:t>
            </a:r>
            <a:r>
              <a:rPr lang="en-US" altLang="en-US" sz="2400" i="1" dirty="0"/>
              <a:t>Feb/June/October 12 </a:t>
            </a:r>
            <a:r>
              <a:rPr lang="en-US" altLang="en-US" sz="2400" i="1" u="sng" dirty="0"/>
              <a:t>New</a:t>
            </a:r>
            <a:r>
              <a:rPr lang="en-US" altLang="en-US" sz="2400" i="1" dirty="0"/>
              <a:t> K Applications </a:t>
            </a:r>
          </a:p>
          <a:p>
            <a:r>
              <a:rPr lang="en-US" altLang="en-US" u="sng" dirty="0"/>
              <a:t>Review:</a:t>
            </a:r>
            <a:r>
              <a:rPr lang="en-US" altLang="en-US" dirty="0"/>
              <a:t>    </a:t>
            </a:r>
            <a:r>
              <a:rPr lang="en-US" altLang="en-US" sz="2400" dirty="0"/>
              <a:t>4-6 months later</a:t>
            </a:r>
          </a:p>
          <a:p>
            <a:r>
              <a:rPr lang="en-US" altLang="en-US" u="sng" dirty="0"/>
              <a:t>Council:</a:t>
            </a:r>
            <a:r>
              <a:rPr lang="en-US" altLang="en-US" dirty="0"/>
              <a:t>    </a:t>
            </a:r>
            <a:r>
              <a:rPr lang="en-US" altLang="en-US" sz="2400" dirty="0"/>
              <a:t>3-4 months</a:t>
            </a:r>
            <a:endParaRPr lang="en-US" altLang="en-US" sz="2400" u="sng" dirty="0"/>
          </a:p>
          <a:p>
            <a:r>
              <a:rPr lang="en-US" altLang="en-US" u="sng" dirty="0"/>
              <a:t>Award:</a:t>
            </a:r>
            <a:r>
              <a:rPr lang="en-US" altLang="en-US" dirty="0"/>
              <a:t>      </a:t>
            </a:r>
            <a:r>
              <a:rPr lang="en-US" altLang="en-US" sz="2400" dirty="0"/>
              <a:t>1-2 months</a:t>
            </a:r>
          </a:p>
          <a:p>
            <a:r>
              <a:rPr lang="en-US" altLang="en-US" u="sng" dirty="0"/>
              <a:t>Total time until award:</a:t>
            </a:r>
            <a:r>
              <a:rPr lang="en-US" altLang="en-US" dirty="0"/>
              <a:t>  </a:t>
            </a:r>
            <a:br>
              <a:rPr lang="en-US" altLang="en-US" dirty="0"/>
            </a:br>
            <a:r>
              <a:rPr lang="en-US" altLang="en-US" dirty="0"/>
              <a:t>                 </a:t>
            </a:r>
            <a:r>
              <a:rPr lang="en-US" altLang="en-US" sz="2400" dirty="0"/>
              <a:t>9-10 months</a:t>
            </a:r>
          </a:p>
          <a:p>
            <a:pPr marL="0" indent="0">
              <a:buNone/>
            </a:pPr>
            <a:endParaRPr lang="en-US" altLang="en-US" sz="2400" dirty="0"/>
          </a:p>
          <a:p>
            <a:r>
              <a:rPr lang="en-US" altLang="en-US" dirty="0"/>
              <a:t>Total time for New + Resubmission:</a:t>
            </a:r>
          </a:p>
          <a:p>
            <a:pPr marL="1371600" lvl="3" indent="0">
              <a:buNone/>
            </a:pPr>
            <a:r>
              <a:rPr lang="en-US" altLang="en-US" sz="2400" dirty="0"/>
              <a:t>	12-18 months</a:t>
            </a:r>
          </a:p>
          <a:p>
            <a:pPr marL="0" indent="0">
              <a:buNone/>
            </a:pPr>
            <a:endParaRPr lang="en-US" altLang="en-US" sz="2400" b="1" i="1" dirty="0"/>
          </a:p>
          <a:p>
            <a:pPr marL="0" indent="0">
              <a:buNone/>
            </a:pPr>
            <a:r>
              <a:rPr lang="en-US" altLang="en-US" sz="2400" b="1" i="1" dirty="0"/>
              <a:t>Plan with your Mentor and Department Chair! </a:t>
            </a:r>
          </a:p>
          <a:p>
            <a:endParaRPr lang="en-US" altLang="en-US" dirty="0"/>
          </a:p>
        </p:txBody>
      </p:sp>
      <p:pic>
        <p:nvPicPr>
          <p:cNvPr id="55303" name="Picture 7">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510" y="2194506"/>
            <a:ext cx="2083207" cy="246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627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602965" y="1004065"/>
            <a:ext cx="8058150" cy="1143000"/>
          </a:xfrm>
          <a:noFill/>
          <a:ln>
            <a:noFill/>
          </a:ln>
          <a:scene3d>
            <a:camera prst="orthographicFront"/>
            <a:lightRig rig="threePt" dir="t"/>
          </a:scene3d>
          <a:sp3d>
            <a:bevelT w="114300" prst="artDeco"/>
          </a:sp3d>
        </p:spPr>
        <p:txBody>
          <a:bodyPr/>
          <a:lstStyle/>
          <a:p>
            <a:pPr algn="ctr">
              <a:defRPr/>
            </a:pPr>
            <a:r>
              <a:rPr lang="en-US" sz="2800" b="1" dirty="0">
                <a:solidFill>
                  <a:srgbClr val="008080"/>
                </a:solidFill>
                <a:latin typeface="Arial" panose="020B0604020202020204" pitchFamily="34" charset="0"/>
                <a:cs typeface="Arial" panose="020B0604020202020204" pitchFamily="34" charset="0"/>
              </a:rPr>
              <a:t>R01 Funding for New Investigators </a:t>
            </a:r>
            <a:br>
              <a:rPr lang="en-US" sz="2800" b="1" dirty="0">
                <a:solidFill>
                  <a:srgbClr val="008080"/>
                </a:solidFill>
                <a:latin typeface="Arial" panose="020B0604020202020204" pitchFamily="34" charset="0"/>
                <a:cs typeface="Arial" panose="020B0604020202020204" pitchFamily="34" charset="0"/>
              </a:rPr>
            </a:br>
            <a:r>
              <a:rPr lang="en-US" sz="2800" b="1" dirty="0">
                <a:solidFill>
                  <a:srgbClr val="008080"/>
                </a:solidFill>
                <a:latin typeface="Arial" panose="020B0604020202020204" pitchFamily="34" charset="0"/>
                <a:cs typeface="Arial" panose="020B0604020202020204" pitchFamily="34" charset="0"/>
              </a:rPr>
              <a:t>and Early Stage Investigators (ESI)</a:t>
            </a:r>
            <a:endParaRPr lang="en-US" sz="2500" b="1" dirty="0">
              <a:solidFill>
                <a:srgbClr val="008080"/>
              </a:solidFill>
              <a:latin typeface="Arial" panose="020B0604020202020204" pitchFamily="34" charset="0"/>
              <a:cs typeface="Arial" panose="020B0604020202020204" pitchFamily="34" charset="0"/>
            </a:endParaRPr>
          </a:p>
        </p:txBody>
      </p:sp>
      <p:sp>
        <p:nvSpPr>
          <p:cNvPr id="284675" name="Rectangle 3"/>
          <p:cNvSpPr>
            <a:spLocks noGrp="1" noChangeArrowheads="1"/>
          </p:cNvSpPr>
          <p:nvPr>
            <p:ph type="body" idx="1"/>
          </p:nvPr>
        </p:nvSpPr>
        <p:spPr>
          <a:xfrm>
            <a:off x="1556034" y="2216640"/>
            <a:ext cx="8686800" cy="4303430"/>
          </a:xfrm>
        </p:spPr>
        <p:txBody>
          <a:bodyPr/>
          <a:lstStyle/>
          <a:p>
            <a:pPr>
              <a:spcBef>
                <a:spcPts val="1800"/>
              </a:spcBef>
              <a:spcAft>
                <a:spcPts val="600"/>
              </a:spcAft>
              <a:defRPr/>
            </a:pPr>
            <a:r>
              <a:rPr lang="en-US" sz="2000" b="1" dirty="0"/>
              <a:t>“New Investigator”</a:t>
            </a:r>
            <a:r>
              <a:rPr lang="en-US" sz="2000" b="1" dirty="0">
                <a:effectLst>
                  <a:outerShdw blurRad="38100" dist="38100" dir="2700000" algn="tl">
                    <a:srgbClr val="C0C0C0"/>
                  </a:outerShdw>
                </a:effectLst>
              </a:rPr>
              <a:t>: </a:t>
            </a:r>
            <a:r>
              <a:rPr lang="en-US" sz="2000" dirty="0"/>
              <a:t> Applicant who has not previously competed successfully as PD/PI for a significant NIH independent research award (i.e., R01 grant) </a:t>
            </a:r>
          </a:p>
          <a:p>
            <a:pPr>
              <a:spcBef>
                <a:spcPts val="1800"/>
              </a:spcBef>
              <a:defRPr/>
            </a:pPr>
            <a:r>
              <a:rPr lang="en-US" sz="2000" b="1" dirty="0"/>
              <a:t>“Early Stage Investigator”:  </a:t>
            </a:r>
            <a:r>
              <a:rPr lang="en-US" sz="2000" dirty="0"/>
              <a:t>A New Investigator who is within 10 years of the terminal doctoral degree or end of formal clinical training (residency and fellowship)</a:t>
            </a:r>
          </a:p>
          <a:p>
            <a:pPr>
              <a:spcBef>
                <a:spcPts val="1800"/>
              </a:spcBef>
              <a:defRPr/>
            </a:pPr>
            <a:r>
              <a:rPr lang="en-US" sz="2000" dirty="0"/>
              <a:t>NIH funds R01s of ESIs at </a:t>
            </a:r>
            <a:r>
              <a:rPr lang="en-US" sz="2000" b="1" i="1" dirty="0"/>
              <a:t>more favorable pay lines </a:t>
            </a:r>
            <a:r>
              <a:rPr lang="en-US" sz="2000" dirty="0"/>
              <a:t>!!</a:t>
            </a:r>
          </a:p>
          <a:p>
            <a:pPr>
              <a:spcBef>
                <a:spcPts val="1800"/>
              </a:spcBef>
              <a:spcAft>
                <a:spcPts val="1800"/>
              </a:spcAft>
              <a:defRPr/>
            </a:pPr>
            <a:r>
              <a:rPr lang="en-US" sz="2000" dirty="0"/>
              <a:t>Pay lines and relative advantage differ by NIH Institute;  3%-10% more generous  pay lines</a:t>
            </a:r>
          </a:p>
          <a:p>
            <a:pPr>
              <a:spcBef>
                <a:spcPts val="0"/>
              </a:spcBef>
              <a:spcAft>
                <a:spcPts val="600"/>
              </a:spcAft>
              <a:defRPr/>
            </a:pPr>
            <a:r>
              <a:rPr lang="en-US" sz="2000" dirty="0"/>
              <a:t>Advice for Early Stage Investigators</a:t>
            </a:r>
          </a:p>
          <a:p>
            <a:pPr lvl="1">
              <a:spcBef>
                <a:spcPts val="0"/>
              </a:spcBef>
              <a:spcAft>
                <a:spcPts val="0"/>
              </a:spcAft>
              <a:defRPr/>
            </a:pPr>
            <a:r>
              <a:rPr lang="en-US" sz="2000" dirty="0"/>
              <a:t>Apply for R01 now !!!!!</a:t>
            </a:r>
            <a:r>
              <a:rPr lang="en-US" sz="2000" i="1" dirty="0">
                <a:solidFill>
                  <a:srgbClr val="DF841F"/>
                </a:solidFill>
                <a:effectLst>
                  <a:outerShdw blurRad="38100" dist="38100" dir="2700000" algn="tl">
                    <a:srgbClr val="C0C0C0"/>
                  </a:outerShdw>
                </a:effectLst>
              </a:rPr>
              <a:t> </a:t>
            </a:r>
            <a:r>
              <a:rPr lang="en-US" sz="2000" i="1" dirty="0">
                <a:solidFill>
                  <a:schemeClr val="accent4"/>
                </a:solidFill>
                <a:effectLst>
                  <a:outerShdw blurRad="38100" dist="38100" dir="2700000" algn="tl">
                    <a:srgbClr val="C0C0C0"/>
                  </a:outerShdw>
                </a:effectLst>
                <a:latin typeface="Book Antiqua" pitchFamily="18" charset="0"/>
              </a:rPr>
              <a:t> </a:t>
            </a:r>
            <a:r>
              <a:rPr lang="en-US" sz="2000" b="1" i="1" dirty="0">
                <a:latin typeface="Book Antiqua" pitchFamily="18" charset="0"/>
              </a:rPr>
              <a:t>(If you have preliminary data)</a:t>
            </a:r>
          </a:p>
          <a:p>
            <a:pPr>
              <a:spcBef>
                <a:spcPts val="1800"/>
              </a:spcBef>
              <a:defRPr/>
            </a:pPr>
            <a:endParaRPr lang="en-US" dirty="0"/>
          </a:p>
        </p:txBody>
      </p:sp>
    </p:spTree>
    <p:extLst>
      <p:ext uri="{BB962C8B-B14F-4D97-AF65-F5344CB8AC3E}">
        <p14:creationId xmlns:p14="http://schemas.microsoft.com/office/powerpoint/2010/main" val="88717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314" y="843177"/>
            <a:ext cx="9489417" cy="673108"/>
          </a:xfrm>
        </p:spPr>
        <p:txBody>
          <a:bodyPr>
            <a:normAutofit fontScale="90000"/>
          </a:bodyPr>
          <a:lstStyle/>
          <a:p>
            <a:r>
              <a:rPr lang="en-US" b="1" dirty="0">
                <a:solidFill>
                  <a:schemeClr val="accent5">
                    <a:lumMod val="75000"/>
                  </a:schemeClr>
                </a:solidFill>
              </a:rPr>
              <a:t>What are Career Development “K” awards?</a:t>
            </a:r>
            <a:endParaRPr lang="en-US" sz="3200" i="1" dirty="0">
              <a:solidFill>
                <a:schemeClr val="accent5">
                  <a:lumMod val="75000"/>
                </a:schemeClr>
              </a:solidFill>
            </a:endParaRPr>
          </a:p>
        </p:txBody>
      </p:sp>
      <p:sp>
        <p:nvSpPr>
          <p:cNvPr id="3" name="Content Placeholder 2"/>
          <p:cNvSpPr>
            <a:spLocks noGrp="1"/>
          </p:cNvSpPr>
          <p:nvPr>
            <p:ph idx="1"/>
          </p:nvPr>
        </p:nvSpPr>
        <p:spPr>
          <a:xfrm>
            <a:off x="667474" y="1852338"/>
            <a:ext cx="10602410" cy="4316968"/>
          </a:xfrm>
        </p:spPr>
        <p:txBody>
          <a:bodyPr>
            <a:normAutofit/>
          </a:bodyPr>
          <a:lstStyle/>
          <a:p>
            <a:pPr marL="0" indent="0">
              <a:lnSpc>
                <a:spcPct val="100000"/>
              </a:lnSpc>
              <a:spcBef>
                <a:spcPts val="0"/>
              </a:spcBef>
              <a:spcAft>
                <a:spcPts val="1800"/>
              </a:spcAft>
              <a:buNone/>
            </a:pPr>
            <a:r>
              <a:rPr lang="en-US" sz="2600" b="1" dirty="0"/>
              <a:t>Purpose:  </a:t>
            </a:r>
            <a:r>
              <a:rPr lang="en-US" sz="2400" dirty="0"/>
              <a:t>Awards to provide scholars with protected time to conduct research and career development activities leading to independence in the biomedical, behavioral, or clinical sciences.</a:t>
            </a:r>
            <a:endParaRPr lang="en-US" sz="2400" b="1" dirty="0"/>
          </a:p>
          <a:p>
            <a:pPr marL="0" indent="0">
              <a:lnSpc>
                <a:spcPct val="100000"/>
              </a:lnSpc>
              <a:spcBef>
                <a:spcPts val="0"/>
              </a:spcBef>
              <a:spcAft>
                <a:spcPts val="600"/>
              </a:spcAft>
              <a:buNone/>
            </a:pPr>
            <a:r>
              <a:rPr lang="en-US" sz="2600" b="1" dirty="0"/>
              <a:t>Types of Awards:  </a:t>
            </a:r>
            <a:r>
              <a:rPr lang="en-US" sz="2400" dirty="0"/>
              <a:t>There are multiple “K” Award types designed for different scientific/educational backgrounds and career stages. </a:t>
            </a:r>
          </a:p>
          <a:p>
            <a:pPr lvl="1">
              <a:lnSpc>
                <a:spcPct val="100000"/>
              </a:lnSpc>
              <a:spcAft>
                <a:spcPts val="600"/>
              </a:spcAft>
            </a:pPr>
            <a:r>
              <a:rPr lang="en-US" sz="2200" b="1" dirty="0">
                <a:solidFill>
                  <a:schemeClr val="accent5">
                    <a:lumMod val="75000"/>
                  </a:schemeClr>
                </a:solidFill>
              </a:rPr>
              <a:t>Mentored </a:t>
            </a:r>
            <a:r>
              <a:rPr lang="en-US" sz="2200" dirty="0">
                <a:solidFill>
                  <a:schemeClr val="accent5">
                    <a:lumMod val="75000"/>
                  </a:schemeClr>
                </a:solidFill>
              </a:rPr>
              <a:t>– For early-stage investigators needing mentored research training</a:t>
            </a:r>
          </a:p>
          <a:p>
            <a:pPr lvl="1">
              <a:lnSpc>
                <a:spcPct val="100000"/>
              </a:lnSpc>
              <a:spcBef>
                <a:spcPts val="600"/>
              </a:spcBef>
              <a:spcAft>
                <a:spcPts val="600"/>
              </a:spcAft>
              <a:buClr>
                <a:schemeClr val="accent5">
                  <a:lumMod val="75000"/>
                </a:schemeClr>
              </a:buClr>
            </a:pPr>
            <a:r>
              <a:rPr lang="en-US" sz="2200" b="1" dirty="0">
                <a:solidFill>
                  <a:schemeClr val="accent5">
                    <a:lumMod val="75000"/>
                  </a:schemeClr>
                </a:solidFill>
              </a:rPr>
              <a:t>Non-mentored</a:t>
            </a:r>
            <a:r>
              <a:rPr lang="en-US" sz="2200" dirty="0">
                <a:solidFill>
                  <a:schemeClr val="accent5">
                    <a:lumMod val="75000"/>
                  </a:schemeClr>
                </a:solidFill>
              </a:rPr>
              <a:t> – For independent investigators to acquire new research skills or to support mentoring activities</a:t>
            </a:r>
          </a:p>
          <a:p>
            <a:pPr lvl="1">
              <a:lnSpc>
                <a:spcPct val="100000"/>
              </a:lnSpc>
              <a:spcBef>
                <a:spcPts val="600"/>
              </a:spcBef>
              <a:spcAft>
                <a:spcPts val="600"/>
              </a:spcAft>
              <a:buClr>
                <a:schemeClr val="accent5">
                  <a:lumMod val="75000"/>
                </a:schemeClr>
              </a:buClr>
            </a:pPr>
            <a:r>
              <a:rPr lang="en-US" sz="2200" b="1" dirty="0">
                <a:solidFill>
                  <a:schemeClr val="accent5">
                    <a:lumMod val="75000"/>
                  </a:schemeClr>
                </a:solidFill>
              </a:rPr>
              <a:t>Institutional</a:t>
            </a:r>
            <a:r>
              <a:rPr lang="en-US" sz="2200" dirty="0">
                <a:solidFill>
                  <a:schemeClr val="accent5">
                    <a:lumMod val="75000"/>
                  </a:schemeClr>
                </a:solidFill>
              </a:rPr>
              <a:t> – Awards to institutions to support multiple K-level scholars</a:t>
            </a:r>
          </a:p>
        </p:txBody>
      </p:sp>
    </p:spTree>
    <p:extLst>
      <p:ext uri="{BB962C8B-B14F-4D97-AF65-F5344CB8AC3E}">
        <p14:creationId xmlns:p14="http://schemas.microsoft.com/office/powerpoint/2010/main" val="2665510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0419-5E26-4DE3-BF90-6882D96F57FB}"/>
              </a:ext>
            </a:extLst>
          </p:cNvPr>
          <p:cNvSpPr>
            <a:spLocks noGrp="1"/>
          </p:cNvSpPr>
          <p:nvPr>
            <p:ph type="title"/>
          </p:nvPr>
        </p:nvSpPr>
        <p:spPr/>
        <p:txBody>
          <a:bodyPr/>
          <a:lstStyle/>
          <a:p>
            <a:pPr algn="ctr"/>
            <a:r>
              <a:rPr lang="en-US" dirty="0"/>
              <a:t>You have a fundable score, now what?</a:t>
            </a:r>
          </a:p>
        </p:txBody>
      </p:sp>
      <p:pic>
        <p:nvPicPr>
          <p:cNvPr id="1026" name="Picture 2" descr="Image result for now what">
            <a:extLst>
              <a:ext uri="{FF2B5EF4-FFF2-40B4-BE49-F238E27FC236}">
                <a16:creationId xmlns:a16="http://schemas.microsoft.com/office/drawing/2014/main" id="{39E5DD98-0EEC-40D8-8743-36292E59518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02509" y="2259658"/>
            <a:ext cx="3986981" cy="400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406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A421-E3CE-44BF-95FE-FB5007317806}"/>
              </a:ext>
            </a:extLst>
          </p:cNvPr>
          <p:cNvSpPr>
            <a:spLocks noGrp="1"/>
          </p:cNvSpPr>
          <p:nvPr>
            <p:ph type="title"/>
          </p:nvPr>
        </p:nvSpPr>
        <p:spPr>
          <a:xfrm>
            <a:off x="0" y="-342997"/>
            <a:ext cx="12191999" cy="1407886"/>
          </a:xfrm>
        </p:spPr>
        <p:txBody>
          <a:bodyPr/>
          <a:lstStyle/>
          <a:p>
            <a:pPr algn="ctr"/>
            <a:r>
              <a:rPr lang="en-US" b="1" dirty="0">
                <a:solidFill>
                  <a:schemeClr val="bg1"/>
                </a:solidFill>
                <a:latin typeface="Arial" panose="020B0604020202020204" pitchFamily="34" charset="0"/>
                <a:cs typeface="Arial" panose="020B0604020202020204" pitchFamily="34" charset="0"/>
              </a:rPr>
              <a:t>Pre-Award Review</a:t>
            </a:r>
            <a:endParaRPr lang="en-US" dirty="0">
              <a:solidFill>
                <a:schemeClr val="bg1"/>
              </a:solidFill>
            </a:endParaRPr>
          </a:p>
        </p:txBody>
      </p:sp>
      <p:sp>
        <p:nvSpPr>
          <p:cNvPr id="3" name="Content Placeholder 2">
            <a:extLst>
              <a:ext uri="{FF2B5EF4-FFF2-40B4-BE49-F238E27FC236}">
                <a16:creationId xmlns:a16="http://schemas.microsoft.com/office/drawing/2014/main" id="{B039E561-BED1-410B-B8D5-835B921F2B0B}"/>
              </a:ext>
            </a:extLst>
          </p:cNvPr>
          <p:cNvSpPr>
            <a:spLocks noGrp="1"/>
          </p:cNvSpPr>
          <p:nvPr>
            <p:ph idx="1"/>
          </p:nvPr>
        </p:nvSpPr>
        <p:spPr>
          <a:xfrm>
            <a:off x="1802242" y="956634"/>
            <a:ext cx="9279739" cy="5595011"/>
          </a:xfrm>
        </p:spPr>
        <p:txBody>
          <a:bodyPr/>
          <a:lstStyle/>
          <a:p>
            <a:pPr marL="0" indent="0">
              <a:buNone/>
            </a:pPr>
            <a:r>
              <a:rPr lang="en-US" b="1" dirty="0"/>
              <a:t>Just-in-Time (JIT):</a:t>
            </a:r>
          </a:p>
          <a:p>
            <a:r>
              <a:rPr lang="en-US" dirty="0"/>
              <a:t>Other Support (PI)</a:t>
            </a:r>
          </a:p>
          <a:p>
            <a:r>
              <a:rPr lang="en-US" dirty="0"/>
              <a:t>IRB/IACUC Approval(s)</a:t>
            </a:r>
          </a:p>
          <a:p>
            <a:r>
              <a:rPr lang="en-US" dirty="0"/>
              <a:t>Human Subjects Protection Education</a:t>
            </a:r>
          </a:p>
          <a:p>
            <a:r>
              <a:rPr lang="en-US" dirty="0"/>
              <a:t>PI Salary (Current salary and fringe if below the cap)</a:t>
            </a:r>
          </a:p>
          <a:p>
            <a:pPr marL="0" indent="0">
              <a:buNone/>
            </a:pPr>
            <a:endParaRPr lang="en-US" dirty="0"/>
          </a:p>
          <a:p>
            <a:pPr marL="0" indent="0">
              <a:buNone/>
            </a:pPr>
            <a:r>
              <a:rPr lang="en-US" b="1" dirty="0"/>
              <a:t>Institutional Commitment: </a:t>
            </a:r>
            <a:r>
              <a:rPr lang="en-US" dirty="0"/>
              <a:t>Ensure “protected time”</a:t>
            </a:r>
          </a:p>
          <a:p>
            <a:pPr marL="0" indent="0">
              <a:buNone/>
            </a:pPr>
            <a:endParaRPr lang="en-US" dirty="0"/>
          </a:p>
          <a:p>
            <a:pPr marL="0" indent="0">
              <a:buNone/>
            </a:pPr>
            <a:r>
              <a:rPr lang="en-US" b="1" dirty="0"/>
              <a:t>Clinical Trials: </a:t>
            </a:r>
          </a:p>
          <a:p>
            <a:pPr marL="0" indent="0">
              <a:buNone/>
            </a:pPr>
            <a:r>
              <a:rPr lang="en-US" dirty="0"/>
              <a:t>Milestones coordinated between PI and PO</a:t>
            </a:r>
          </a:p>
          <a:p>
            <a:pPr marL="0" indent="0">
              <a:buNone/>
            </a:pPr>
            <a:r>
              <a:rPr lang="en-US" dirty="0"/>
              <a:t>Internal risk assessment determination (NICHD)</a:t>
            </a:r>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76940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0" cy="679268"/>
          </a:xfrm>
        </p:spPr>
        <p:txBody>
          <a:bodyPr/>
          <a:lstStyle/>
          <a:p>
            <a:pPr algn="ctr"/>
            <a:r>
              <a:rPr lang="en-US" b="1" dirty="0">
                <a:solidFill>
                  <a:schemeClr val="bg1"/>
                </a:solidFill>
                <a:latin typeface="Arial" panose="020B0604020202020204" pitchFamily="34" charset="0"/>
                <a:cs typeface="Arial" panose="020B0604020202020204" pitchFamily="34" charset="0"/>
              </a:rPr>
              <a:t>Post Award Reporting</a:t>
            </a:r>
          </a:p>
        </p:txBody>
      </p:sp>
      <p:sp>
        <p:nvSpPr>
          <p:cNvPr id="3" name="Content Placeholder 2"/>
          <p:cNvSpPr>
            <a:spLocks noGrp="1"/>
          </p:cNvSpPr>
          <p:nvPr>
            <p:ph idx="1"/>
          </p:nvPr>
        </p:nvSpPr>
        <p:spPr>
          <a:xfrm>
            <a:off x="1094096" y="1191491"/>
            <a:ext cx="10709978" cy="5292436"/>
          </a:xfrm>
        </p:spPr>
        <p:txBody>
          <a:bodyPr>
            <a:noAutofit/>
          </a:bodyPr>
          <a:lstStyle/>
          <a:p>
            <a:pPr marL="0" indent="0">
              <a:spcBef>
                <a:spcPts val="0"/>
              </a:spcBef>
              <a:spcAft>
                <a:spcPts val="1200"/>
              </a:spcAft>
              <a:buNone/>
            </a:pPr>
            <a:r>
              <a:rPr lang="en-US" b="1" dirty="0">
                <a:solidFill>
                  <a:srgbClr val="008080"/>
                </a:solidFill>
                <a:latin typeface="Arial" panose="020B0604020202020204" pitchFamily="34" charset="0"/>
                <a:cs typeface="Arial" panose="020B0604020202020204" pitchFamily="34" charset="0"/>
              </a:rPr>
              <a:t>R</a:t>
            </a:r>
            <a:r>
              <a:rPr lang="en-US" b="1" dirty="0">
                <a:latin typeface="Arial" panose="020B0604020202020204" pitchFamily="34" charset="0"/>
                <a:cs typeface="Arial" panose="020B0604020202020204" pitchFamily="34" charset="0"/>
              </a:rPr>
              <a:t>esearch </a:t>
            </a:r>
            <a:r>
              <a:rPr lang="en-US" b="1" dirty="0">
                <a:solidFill>
                  <a:srgbClr val="008080"/>
                </a:solidFill>
                <a:latin typeface="Arial" panose="020B0604020202020204" pitchFamily="34" charset="0"/>
                <a:cs typeface="Arial" panose="020B0604020202020204" pitchFamily="34" charset="0"/>
              </a:rPr>
              <a:t>P</a:t>
            </a:r>
            <a:r>
              <a:rPr lang="en-US" b="1" dirty="0">
                <a:latin typeface="Arial" panose="020B0604020202020204" pitchFamily="34" charset="0"/>
                <a:cs typeface="Arial" panose="020B0604020202020204" pitchFamily="34" charset="0"/>
              </a:rPr>
              <a:t>erformance </a:t>
            </a:r>
            <a:r>
              <a:rPr lang="en-US" b="1" dirty="0">
                <a:solidFill>
                  <a:srgbClr val="008080"/>
                </a:solidFill>
                <a:latin typeface="Arial" panose="020B0604020202020204" pitchFamily="34" charset="0"/>
                <a:cs typeface="Arial" panose="020B0604020202020204" pitchFamily="34" charset="0"/>
              </a:rPr>
              <a:t>P</a:t>
            </a:r>
            <a:r>
              <a:rPr lang="en-US" b="1" dirty="0">
                <a:latin typeface="Arial" panose="020B0604020202020204" pitchFamily="34" charset="0"/>
                <a:cs typeface="Arial" panose="020B0604020202020204" pitchFamily="34" charset="0"/>
              </a:rPr>
              <a:t>rogress </a:t>
            </a:r>
            <a:r>
              <a:rPr lang="en-US" b="1" dirty="0">
                <a:solidFill>
                  <a:srgbClr val="008080"/>
                </a:solidFill>
                <a:latin typeface="Arial" panose="020B0604020202020204" pitchFamily="34" charset="0"/>
                <a:cs typeface="Arial" panose="020B0604020202020204" pitchFamily="34" charset="0"/>
              </a:rPr>
              <a:t>R</a:t>
            </a:r>
            <a:r>
              <a:rPr lang="en-US" b="1" dirty="0">
                <a:latin typeface="Arial" panose="020B0604020202020204" pitchFamily="34" charset="0"/>
                <a:cs typeface="Arial" panose="020B0604020202020204" pitchFamily="34" charset="0"/>
              </a:rPr>
              <a:t>eport (RPPR)</a:t>
            </a:r>
          </a:p>
          <a:p>
            <a:pPr marL="0" indent="0">
              <a:spcBef>
                <a:spcPts val="0"/>
              </a:spcBef>
              <a:spcAft>
                <a:spcPts val="1200"/>
              </a:spcAft>
              <a:buNone/>
            </a:pPr>
            <a:endParaRPr lang="en-US" sz="600" dirty="0">
              <a:latin typeface="Arial" panose="020B0604020202020204" pitchFamily="34" charset="0"/>
              <a:cs typeface="Arial" panose="020B0604020202020204" pitchFamily="34" charset="0"/>
            </a:endParaRPr>
          </a:p>
          <a:p>
            <a:pPr>
              <a:spcBef>
                <a:spcPts val="0"/>
              </a:spcBef>
              <a:spcAft>
                <a:spcPts val="1200"/>
              </a:spcAft>
            </a:pPr>
            <a:r>
              <a:rPr lang="en-US" sz="2400" dirty="0">
                <a:latin typeface="Arial" panose="020B0604020202020204" pitchFamily="34" charset="0"/>
                <a:cs typeface="Arial" panose="020B0604020202020204" pitchFamily="34" charset="0"/>
              </a:rPr>
              <a:t>Due 45 days prior to the next budget period start date (except K12, KL2)</a:t>
            </a:r>
          </a:p>
          <a:p>
            <a:pPr>
              <a:spcBef>
                <a:spcPts val="0"/>
              </a:spcBef>
              <a:spcAft>
                <a:spcPts val="1200"/>
              </a:spcAft>
            </a:pPr>
            <a:r>
              <a:rPr lang="en-US" sz="2400" dirty="0">
                <a:latin typeface="Arial" panose="020B0604020202020204" pitchFamily="34" charset="0"/>
                <a:cs typeface="Arial" panose="020B0604020202020204" pitchFamily="34" charset="0"/>
              </a:rPr>
              <a:t>Streamlined Non-Competing Award Process (SNAP) (except K12, KL2)</a:t>
            </a:r>
          </a:p>
          <a:p>
            <a:pPr>
              <a:spcBef>
                <a:spcPts val="0"/>
              </a:spcBef>
              <a:spcAft>
                <a:spcPts val="1200"/>
              </a:spcAft>
            </a:pPr>
            <a:r>
              <a:rPr lang="en-US" sz="2400" dirty="0">
                <a:latin typeface="Arial" panose="020B0604020202020204" pitchFamily="34" charset="0"/>
                <a:cs typeface="Arial" panose="020B0604020202020204" pitchFamily="34" charset="0"/>
              </a:rPr>
              <a:t>Publication List</a:t>
            </a:r>
          </a:p>
          <a:p>
            <a:pPr>
              <a:spcBef>
                <a:spcPts val="0"/>
              </a:spcBef>
              <a:spcAft>
                <a:spcPts val="1200"/>
              </a:spcAft>
            </a:pPr>
            <a:r>
              <a:rPr lang="en-US" sz="2400" dirty="0">
                <a:latin typeface="Arial" panose="020B0604020202020204" pitchFamily="34" charset="0"/>
                <a:cs typeface="Arial" panose="020B0604020202020204" pitchFamily="34" charset="0"/>
              </a:rPr>
              <a:t>Responsible Conduct of Research</a:t>
            </a:r>
          </a:p>
          <a:p>
            <a:pPr>
              <a:spcBef>
                <a:spcPts val="0"/>
              </a:spcBef>
              <a:spcAft>
                <a:spcPts val="1200"/>
              </a:spcAft>
            </a:pPr>
            <a:r>
              <a:rPr lang="en-US" sz="2400" dirty="0">
                <a:latin typeface="Arial" panose="020B0604020202020204" pitchFamily="34" charset="0"/>
                <a:cs typeface="Arial" panose="020B0604020202020204" pitchFamily="34" charset="0"/>
              </a:rPr>
              <a:t>Mentor Report(s)</a:t>
            </a:r>
          </a:p>
          <a:p>
            <a:pPr>
              <a:spcBef>
                <a:spcPts val="0"/>
              </a:spcBef>
              <a:spcAft>
                <a:spcPts val="1200"/>
              </a:spcAft>
            </a:pPr>
            <a:r>
              <a:rPr lang="en-US" sz="2400" dirty="0">
                <a:latin typeface="Arial" panose="020B0604020202020204" pitchFamily="34" charset="0"/>
                <a:cs typeface="Arial" panose="020B0604020202020204" pitchFamily="34" charset="0"/>
              </a:rPr>
              <a:t>Key Personnel (PI) Effort Changes</a:t>
            </a:r>
          </a:p>
          <a:p>
            <a:pPr>
              <a:spcBef>
                <a:spcPts val="0"/>
              </a:spcBef>
              <a:spcAft>
                <a:spcPts val="1200"/>
              </a:spcAft>
            </a:pPr>
            <a:r>
              <a:rPr lang="en-US" sz="2400" dirty="0">
                <a:latin typeface="Arial" panose="020B0604020202020204" pitchFamily="34" charset="0"/>
                <a:cs typeface="Arial" panose="020B0604020202020204" pitchFamily="34" charset="0"/>
              </a:rPr>
              <a:t>Mentor Changes</a:t>
            </a:r>
          </a:p>
          <a:p>
            <a:pPr>
              <a:spcBef>
                <a:spcPts val="0"/>
              </a:spcBef>
              <a:spcAft>
                <a:spcPts val="1200"/>
              </a:spcAft>
            </a:pPr>
            <a:r>
              <a:rPr lang="en-US" sz="2400" dirty="0">
                <a:latin typeface="Arial" panose="020B0604020202020204" pitchFamily="34" charset="0"/>
                <a:cs typeface="Arial" panose="020B0604020202020204" pitchFamily="34" charset="0"/>
              </a:rPr>
              <a:t>Other Support Changes</a:t>
            </a:r>
          </a:p>
          <a:p>
            <a:pPr>
              <a:spcBef>
                <a:spcPts val="0"/>
              </a:spcBef>
              <a:spcAft>
                <a:spcPts val="1200"/>
              </a:spcAft>
            </a:pPr>
            <a:r>
              <a:rPr lang="en-US" sz="2400" dirty="0">
                <a:latin typeface="Arial" panose="020B0604020202020204" pitchFamily="34" charset="0"/>
                <a:cs typeface="Arial" panose="020B0604020202020204" pitchFamily="34" charset="0"/>
              </a:rPr>
              <a:t>Large Unobligated Balance Justification</a:t>
            </a:r>
          </a:p>
        </p:txBody>
      </p:sp>
    </p:spTree>
    <p:extLst>
      <p:ext uri="{BB962C8B-B14F-4D97-AF65-F5344CB8AC3E}">
        <p14:creationId xmlns:p14="http://schemas.microsoft.com/office/powerpoint/2010/main" val="3967104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6206"/>
          </a:xfrm>
        </p:spPr>
        <p:txBody>
          <a:bodyPr>
            <a:normAutofit/>
          </a:bodyPr>
          <a:lstStyle/>
          <a:p>
            <a:pPr algn="ctr"/>
            <a:r>
              <a:rPr lang="en-US" b="1" dirty="0">
                <a:solidFill>
                  <a:schemeClr val="bg1"/>
                </a:solidFill>
                <a:latin typeface="Arial" panose="020B0604020202020204" pitchFamily="34" charset="0"/>
                <a:cs typeface="Arial" panose="020B0604020202020204" pitchFamily="34" charset="0"/>
              </a:rPr>
              <a:t>Post-Award Actions (No Prior Approval)</a:t>
            </a:r>
          </a:p>
        </p:txBody>
      </p:sp>
      <p:sp>
        <p:nvSpPr>
          <p:cNvPr id="3" name="Content Placeholder 2"/>
          <p:cNvSpPr>
            <a:spLocks noGrp="1"/>
          </p:cNvSpPr>
          <p:nvPr>
            <p:ph idx="1"/>
          </p:nvPr>
        </p:nvSpPr>
        <p:spPr>
          <a:xfrm>
            <a:off x="1559567" y="1608252"/>
            <a:ext cx="9787306" cy="4307639"/>
          </a:xfrm>
        </p:spPr>
        <p:txBody>
          <a:bodyPr>
            <a:noAutofit/>
          </a:bodyPr>
          <a:lstStyle/>
          <a:p>
            <a:pPr marL="457200" indent="-457200">
              <a:lnSpc>
                <a:spcPct val="100000"/>
              </a:lnSpc>
              <a:spcAft>
                <a:spcPts val="1200"/>
              </a:spcAft>
              <a:buFont typeface="+mj-lt"/>
              <a:buAutoNum type="arabicPeriod"/>
            </a:pPr>
            <a:r>
              <a:rPr lang="en-US" u="sng" dirty="0">
                <a:latin typeface="Arial" panose="020B0604020202020204" pitchFamily="34" charset="0"/>
                <a:cs typeface="Arial" panose="020B0604020202020204" pitchFamily="34" charset="0"/>
              </a:rPr>
              <a:t>First No-Cost Extension</a:t>
            </a:r>
            <a:r>
              <a:rPr lang="en-US" dirty="0">
                <a:latin typeface="Arial" panose="020B0604020202020204" pitchFamily="34" charset="0"/>
                <a:cs typeface="Arial" panose="020B0604020202020204" pitchFamily="34" charset="0"/>
              </a:rPr>
              <a:t> up to 12 months (</a:t>
            </a:r>
            <a:r>
              <a:rPr lang="en-US" dirty="0">
                <a:solidFill>
                  <a:schemeClr val="tx1"/>
                </a:solidFill>
                <a:latin typeface="Arial" panose="020B0604020202020204" pitchFamily="34" charset="0"/>
                <a:cs typeface="Arial" panose="020B0604020202020204" pitchFamily="34" charset="0"/>
              </a:rPr>
              <a:t>except K99s</a:t>
            </a:r>
            <a:r>
              <a:rPr lang="en-US" dirty="0">
                <a:latin typeface="Arial" panose="020B0604020202020204" pitchFamily="34" charset="0"/>
                <a:cs typeface="Arial" panose="020B0604020202020204" pitchFamily="34" charset="0"/>
              </a:rPr>
              <a:t>)</a:t>
            </a:r>
          </a:p>
          <a:p>
            <a:pPr marL="457200" indent="-457200">
              <a:lnSpc>
                <a:spcPct val="100000"/>
              </a:lnSpc>
              <a:spcAft>
                <a:spcPts val="1200"/>
              </a:spcAft>
              <a:buFont typeface="+mj-lt"/>
              <a:buAutoNum type="arabicPeriod"/>
            </a:pPr>
            <a:r>
              <a:rPr lang="en-US" u="sng" dirty="0">
                <a:latin typeface="Arial" panose="020B0604020202020204" pitchFamily="34" charset="0"/>
                <a:cs typeface="Arial" panose="020B0604020202020204" pitchFamily="34" charset="0"/>
              </a:rPr>
              <a:t>Rebudgeting</a:t>
            </a:r>
            <a:r>
              <a:rPr lang="en-US" dirty="0">
                <a:latin typeface="Arial" panose="020B0604020202020204" pitchFamily="34" charset="0"/>
                <a:cs typeface="Arial" panose="020B0604020202020204" pitchFamily="34" charset="0"/>
              </a:rPr>
              <a:t> (within scope)</a:t>
            </a:r>
          </a:p>
          <a:p>
            <a:pPr marL="457200" indent="-457200">
              <a:lnSpc>
                <a:spcPct val="100000"/>
              </a:lnSpc>
              <a:spcAft>
                <a:spcPts val="1200"/>
              </a:spcAft>
              <a:buFont typeface="+mj-lt"/>
              <a:buAutoNum type="arabicPeriod"/>
            </a:pPr>
            <a:r>
              <a:rPr lang="en-US" u="sng" dirty="0">
                <a:latin typeface="Arial" panose="020B0604020202020204" pitchFamily="34" charset="0"/>
                <a:cs typeface="Arial" panose="020B0604020202020204" pitchFamily="34" charset="0"/>
              </a:rPr>
              <a:t>Equipment Purchase</a:t>
            </a:r>
            <a:r>
              <a:rPr lang="en-US" dirty="0">
                <a:latin typeface="Arial" panose="020B0604020202020204" pitchFamily="34" charset="0"/>
                <a:cs typeface="Arial" panose="020B0604020202020204" pitchFamily="34" charset="0"/>
              </a:rPr>
              <a:t> (within scope)</a:t>
            </a:r>
          </a:p>
          <a:p>
            <a:pPr marL="457200" indent="-457200">
              <a:lnSpc>
                <a:spcPct val="100000"/>
              </a:lnSpc>
              <a:spcAft>
                <a:spcPts val="1200"/>
              </a:spcAft>
              <a:buFont typeface="+mj-lt"/>
              <a:buAutoNum type="arabicPeriod"/>
            </a:pPr>
            <a:r>
              <a:rPr lang="en-US" u="sng" dirty="0">
                <a:latin typeface="Arial" panose="020B0604020202020204" pitchFamily="34" charset="0"/>
                <a:cs typeface="Arial" panose="020B0604020202020204" pitchFamily="34" charset="0"/>
              </a:rPr>
              <a:t>Carryover</a:t>
            </a:r>
            <a:r>
              <a:rPr lang="en-US" dirty="0">
                <a:latin typeface="Arial" panose="020B0604020202020204" pitchFamily="34" charset="0"/>
                <a:cs typeface="Arial" panose="020B0604020202020204" pitchFamily="34" charset="0"/>
              </a:rPr>
              <a:t> (except Institutional K Awards)</a:t>
            </a:r>
          </a:p>
          <a:p>
            <a:pPr marL="457200" indent="-457200">
              <a:lnSpc>
                <a:spcPct val="100000"/>
              </a:lnSpc>
              <a:spcAft>
                <a:spcPts val="1200"/>
              </a:spcAft>
              <a:buFont typeface="+mj-lt"/>
              <a:buAutoNum type="arabicPeriod"/>
            </a:pPr>
            <a:r>
              <a:rPr lang="en-US" dirty="0">
                <a:latin typeface="Arial" panose="020B0604020202020204" pitchFamily="34" charset="0"/>
                <a:cs typeface="Arial" panose="020B0604020202020204" pitchFamily="34" charset="0"/>
              </a:rPr>
              <a:t>Temporary Off-Site Training Experiences (&lt; 3 months)</a:t>
            </a:r>
          </a:p>
          <a:p>
            <a:pPr marL="457200" indent="-457200">
              <a:lnSpc>
                <a:spcPct val="100000"/>
              </a:lnSpc>
              <a:spcAft>
                <a:spcPts val="1200"/>
              </a:spcAft>
              <a:buFont typeface="+mj-lt"/>
              <a:buAutoNum type="arabicPeriod"/>
            </a:pPr>
            <a:r>
              <a:rPr lang="en-US" dirty="0">
                <a:latin typeface="Arial" panose="020B0604020202020204" pitchFamily="34" charset="0"/>
                <a:cs typeface="Arial" panose="020B0604020202020204" pitchFamily="34" charset="0"/>
              </a:rPr>
              <a:t>Leave of Absence (&lt; 3 months)</a:t>
            </a:r>
          </a:p>
        </p:txBody>
      </p:sp>
    </p:spTree>
    <p:extLst>
      <p:ext uri="{BB962C8B-B14F-4D97-AF65-F5344CB8AC3E}">
        <p14:creationId xmlns:p14="http://schemas.microsoft.com/office/powerpoint/2010/main" val="4199618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1999" cy="692330"/>
          </a:xfrm>
        </p:spPr>
        <p:txBody>
          <a:bodyPr>
            <a:normAutofit/>
          </a:bodyPr>
          <a:lstStyle/>
          <a:p>
            <a:pPr algn="ctr"/>
            <a:r>
              <a:rPr lang="en-US" sz="3200" b="1" dirty="0">
                <a:solidFill>
                  <a:schemeClr val="bg1"/>
                </a:solidFill>
                <a:latin typeface="Arial" panose="020B0604020202020204" pitchFamily="34" charset="0"/>
                <a:cs typeface="Arial" panose="020B0604020202020204" pitchFamily="34" charset="0"/>
              </a:rPr>
              <a:t>Post-Award Actions (Prior Approval Required)</a:t>
            </a:r>
          </a:p>
        </p:txBody>
      </p:sp>
      <p:sp>
        <p:nvSpPr>
          <p:cNvPr id="3" name="Content Placeholder 2"/>
          <p:cNvSpPr>
            <a:spLocks noGrp="1"/>
          </p:cNvSpPr>
          <p:nvPr>
            <p:ph idx="1"/>
          </p:nvPr>
        </p:nvSpPr>
        <p:spPr>
          <a:xfrm>
            <a:off x="982640" y="1614494"/>
            <a:ext cx="10768084" cy="4458760"/>
          </a:xfrm>
        </p:spPr>
        <p:txBody>
          <a:bodyPr>
            <a:norm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Change of Institution</a:t>
            </a:r>
          </a:p>
          <a:p>
            <a:pPr marL="457200" indent="-457200">
              <a:buFont typeface="+mj-lt"/>
              <a:buAutoNum type="arabicPeriod"/>
            </a:pPr>
            <a:r>
              <a:rPr lang="en-US" dirty="0">
                <a:latin typeface="Arial" panose="020B0604020202020204" pitchFamily="34" charset="0"/>
                <a:cs typeface="Arial" panose="020B0604020202020204" pitchFamily="34" charset="0"/>
              </a:rPr>
              <a:t>Change of Mentor</a:t>
            </a:r>
          </a:p>
          <a:p>
            <a:pPr marL="457200" indent="-457200">
              <a:lnSpc>
                <a:spcPct val="100000"/>
              </a:lnSpc>
              <a:spcBef>
                <a:spcPts val="1200"/>
              </a:spcBef>
              <a:buFont typeface="+mj-lt"/>
              <a:buAutoNum type="arabicPeriod"/>
            </a:pPr>
            <a:r>
              <a:rPr lang="en-US" dirty="0">
                <a:latin typeface="Arial" panose="020B0604020202020204" pitchFamily="34" charset="0"/>
                <a:cs typeface="Arial" panose="020B0604020202020204" pitchFamily="34" charset="0"/>
              </a:rPr>
              <a:t>Unpaid leave (up to 12 months)</a:t>
            </a:r>
          </a:p>
          <a:p>
            <a:pPr marL="457200" indent="-457200">
              <a:lnSpc>
                <a:spcPct val="100000"/>
              </a:lnSpc>
              <a:spcBef>
                <a:spcPts val="1200"/>
              </a:spcBef>
              <a:buFont typeface="+mj-lt"/>
              <a:buAutoNum type="arabicPeriod"/>
            </a:pPr>
            <a:r>
              <a:rPr lang="en-US" dirty="0">
                <a:latin typeface="Arial" panose="020B0604020202020204" pitchFamily="34" charset="0"/>
                <a:cs typeface="Arial" panose="020B0604020202020204" pitchFamily="34" charset="0"/>
              </a:rPr>
              <a:t>Leave (&gt; 3 months)</a:t>
            </a:r>
          </a:p>
          <a:p>
            <a:pPr marL="457200" indent="-457200">
              <a:buFont typeface="+mj-lt"/>
              <a:buAutoNum type="arabicPeriod"/>
            </a:pPr>
            <a:r>
              <a:rPr lang="en-US" dirty="0">
                <a:latin typeface="Arial" panose="020B0604020202020204" pitchFamily="34" charset="0"/>
                <a:cs typeface="Arial" panose="020B0604020202020204" pitchFamily="34" charset="0"/>
              </a:rPr>
              <a:t>Temporary off-site training experiences (&gt; 3 months)</a:t>
            </a:r>
          </a:p>
          <a:p>
            <a:pPr marL="457200" indent="-457200">
              <a:buFont typeface="+mj-lt"/>
              <a:buAutoNum type="arabicPeriod"/>
            </a:pPr>
            <a:r>
              <a:rPr lang="en-US" dirty="0">
                <a:latin typeface="Arial" panose="020B0604020202020204" pitchFamily="34" charset="0"/>
                <a:cs typeface="Arial" panose="020B0604020202020204" pitchFamily="34" charset="0"/>
              </a:rPr>
              <a:t>Temporary effort reductions</a:t>
            </a:r>
          </a:p>
          <a:p>
            <a:pPr marL="457200" indent="-457200">
              <a:buFont typeface="+mj-lt"/>
              <a:buAutoNum type="arabicPeriod"/>
            </a:pPr>
            <a:r>
              <a:rPr lang="en-US" dirty="0">
                <a:latin typeface="Arial" panose="020B0604020202020204" pitchFamily="34" charset="0"/>
                <a:cs typeface="Arial" panose="020B0604020202020204" pitchFamily="34" charset="0"/>
              </a:rPr>
              <a:t>Additional NCE requests and all K99 extension requests</a:t>
            </a:r>
          </a:p>
          <a:p>
            <a:pPr marL="457200" indent="-457200">
              <a:buFont typeface="+mj-lt"/>
              <a:buAutoNum type="arabicPeriod"/>
            </a:pPr>
            <a:r>
              <a:rPr lang="en-US" dirty="0">
                <a:latin typeface="Arial" panose="020B0604020202020204" pitchFamily="34" charset="0"/>
                <a:cs typeface="Arial" panose="020B0604020202020204" pitchFamily="34" charset="0"/>
              </a:rPr>
              <a:t>Early scholar termination on Institutional K awards</a:t>
            </a:r>
          </a:p>
          <a:p>
            <a:pPr marL="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spcAft>
                <a:spcPts val="1200"/>
              </a:spcAft>
              <a:buNone/>
            </a:pPr>
            <a:endParaRPr lang="en-US" dirty="0">
              <a:latin typeface="Arial" panose="020B0604020202020204" pitchFamily="34" charset="0"/>
              <a:cs typeface="Arial" panose="020B0604020202020204" pitchFamily="34" charset="0"/>
            </a:endParaRPr>
          </a:p>
          <a:p>
            <a:pPr marL="0" indent="0" algn="ctr">
              <a:buNone/>
            </a:pPr>
            <a:endParaRPr lang="en-US" dirty="0"/>
          </a:p>
        </p:txBody>
      </p:sp>
    </p:spTree>
    <p:extLst>
      <p:ext uri="{BB962C8B-B14F-4D97-AF65-F5344CB8AC3E}">
        <p14:creationId xmlns:p14="http://schemas.microsoft.com/office/powerpoint/2010/main" val="1530376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F82E-89BD-4CE4-9A20-9565EA77D9CE}"/>
              </a:ext>
            </a:extLst>
          </p:cNvPr>
          <p:cNvSpPr>
            <a:spLocks noGrp="1"/>
          </p:cNvSpPr>
          <p:nvPr>
            <p:ph type="title"/>
          </p:nvPr>
        </p:nvSpPr>
        <p:spPr>
          <a:xfrm>
            <a:off x="0" y="0"/>
            <a:ext cx="12192000" cy="692331"/>
          </a:xfrm>
        </p:spPr>
        <p:txBody>
          <a:bodyPr/>
          <a:lstStyle/>
          <a:p>
            <a:pPr algn="ctr"/>
            <a:r>
              <a:rPr lang="en-US" b="1" dirty="0">
                <a:solidFill>
                  <a:schemeClr val="bg1"/>
                </a:solidFill>
              </a:rPr>
              <a:t>Temporary Effort Adjustments</a:t>
            </a:r>
          </a:p>
        </p:txBody>
      </p:sp>
      <p:sp>
        <p:nvSpPr>
          <p:cNvPr id="3" name="Content Placeholder 2">
            <a:extLst>
              <a:ext uri="{FF2B5EF4-FFF2-40B4-BE49-F238E27FC236}">
                <a16:creationId xmlns:a16="http://schemas.microsoft.com/office/drawing/2014/main" id="{D04BFCDB-2295-4F45-ADA0-AAD97886AAC6}"/>
              </a:ext>
            </a:extLst>
          </p:cNvPr>
          <p:cNvSpPr>
            <a:spLocks noGrp="1"/>
          </p:cNvSpPr>
          <p:nvPr>
            <p:ph idx="1"/>
          </p:nvPr>
        </p:nvSpPr>
        <p:spPr>
          <a:xfrm>
            <a:off x="449207" y="1491311"/>
            <a:ext cx="11493411" cy="4493853"/>
          </a:xfrm>
        </p:spPr>
        <p:txBody>
          <a:bodyPr/>
          <a:lstStyle/>
          <a:p>
            <a:pPr lvl="0">
              <a:lnSpc>
                <a:spcPct val="100000"/>
              </a:lnSpc>
              <a:spcBef>
                <a:spcPts val="0"/>
              </a:spcBef>
              <a:spcAft>
                <a:spcPts val="2400"/>
              </a:spcAft>
            </a:pPr>
            <a:r>
              <a:rPr lang="en-US" dirty="0"/>
              <a:t>PI may temporarily reduce their effort down to 50% for up to 12 continuous months during the project period </a:t>
            </a:r>
          </a:p>
          <a:p>
            <a:pPr lvl="0">
              <a:lnSpc>
                <a:spcPct val="100000"/>
              </a:lnSpc>
              <a:spcBef>
                <a:spcPts val="0"/>
              </a:spcBef>
              <a:spcAft>
                <a:spcPts val="2400"/>
              </a:spcAft>
            </a:pPr>
            <a:r>
              <a:rPr lang="en-US" dirty="0"/>
              <a:t>Allowed for personal/family situations such as parental leave, childcare, elder care, medical conditions, or a disability</a:t>
            </a:r>
          </a:p>
          <a:p>
            <a:pPr lvl="0">
              <a:lnSpc>
                <a:spcPct val="100000"/>
              </a:lnSpc>
              <a:spcBef>
                <a:spcPts val="0"/>
              </a:spcBef>
              <a:spcAft>
                <a:spcPts val="2400"/>
              </a:spcAft>
            </a:pPr>
            <a:r>
              <a:rPr lang="en-US" dirty="0"/>
              <a:t>Permission to temporarily reduce effort will not be approved to accommodate job opportunities, clinical practice, clinical training, or joint appointments</a:t>
            </a:r>
          </a:p>
          <a:p>
            <a:pPr lvl="0">
              <a:lnSpc>
                <a:spcPct val="100000"/>
              </a:lnSpc>
              <a:spcBef>
                <a:spcPts val="0"/>
              </a:spcBef>
              <a:spcAft>
                <a:spcPts val="2400"/>
              </a:spcAft>
            </a:pPr>
            <a:r>
              <a:rPr lang="en-US" dirty="0"/>
              <a:t>See </a:t>
            </a:r>
            <a:r>
              <a:rPr lang="en-US" b="1" dirty="0"/>
              <a:t>NOT-OD-18-156 </a:t>
            </a:r>
            <a:r>
              <a:rPr lang="en-US" dirty="0"/>
              <a:t>and </a:t>
            </a:r>
            <a:r>
              <a:rPr lang="en-US" b="1" dirty="0"/>
              <a:t>NIHGPS Section 12.3.6.4</a:t>
            </a:r>
            <a:endParaRPr lang="en-US" dirty="0"/>
          </a:p>
        </p:txBody>
      </p:sp>
    </p:spTree>
    <p:extLst>
      <p:ext uri="{BB962C8B-B14F-4D97-AF65-F5344CB8AC3E}">
        <p14:creationId xmlns:p14="http://schemas.microsoft.com/office/powerpoint/2010/main" val="3263409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B5181D-83F0-47F4-BB6B-6C9ED111093D}"/>
              </a:ext>
            </a:extLst>
          </p:cNvPr>
          <p:cNvSpPr>
            <a:spLocks noGrp="1"/>
          </p:cNvSpPr>
          <p:nvPr>
            <p:ph type="title"/>
          </p:nvPr>
        </p:nvSpPr>
        <p:spPr>
          <a:xfrm>
            <a:off x="0" y="1"/>
            <a:ext cx="12191999" cy="700282"/>
          </a:xfrm>
        </p:spPr>
        <p:txBody>
          <a:bodyPr/>
          <a:lstStyle/>
          <a:p>
            <a:pPr algn="ctr"/>
            <a:r>
              <a:rPr lang="en-US" b="1" dirty="0">
                <a:solidFill>
                  <a:schemeClr val="bg1"/>
                </a:solidFill>
              </a:rPr>
              <a:t>K Award Salary Provisions</a:t>
            </a:r>
          </a:p>
        </p:txBody>
      </p:sp>
      <p:graphicFrame>
        <p:nvGraphicFramePr>
          <p:cNvPr id="4" name="Chart 3" descr="K award salary provisions">
            <a:extLst>
              <a:ext uri="{FF2B5EF4-FFF2-40B4-BE49-F238E27FC236}">
                <a16:creationId xmlns:a16="http://schemas.microsoft.com/office/drawing/2014/main" id="{383BD45C-2988-4F1A-B40D-344234CFBEED}"/>
              </a:ext>
            </a:extLst>
          </p:cNvPr>
          <p:cNvGraphicFramePr/>
          <p:nvPr>
            <p:extLst>
              <p:ext uri="{D42A27DB-BD31-4B8C-83A1-F6EECF244321}">
                <p14:modId xmlns:p14="http://schemas.microsoft.com/office/powerpoint/2010/main" val="3806144068"/>
              </p:ext>
            </p:extLst>
          </p:nvPr>
        </p:nvGraphicFramePr>
        <p:xfrm>
          <a:off x="0" y="815877"/>
          <a:ext cx="12191999" cy="454118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475BE0A6-F3DA-46EA-811E-7DE51F5AECCA}"/>
              </a:ext>
            </a:extLst>
          </p:cNvPr>
          <p:cNvSpPr/>
          <p:nvPr/>
        </p:nvSpPr>
        <p:spPr>
          <a:xfrm>
            <a:off x="1" y="5472659"/>
            <a:ext cx="12191998" cy="109651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Salary Supplementation</a:t>
            </a:r>
            <a:r>
              <a:rPr lang="en-US" sz="2800" dirty="0">
                <a:solidFill>
                  <a:srgbClr val="000000"/>
                </a:solidFill>
                <a:ea typeface="Calibri" panose="020F0502020204030204" pitchFamily="34" charset="0"/>
                <a:cs typeface="Times New Roman" panose="02020603050405020304" pitchFamily="18" charset="0"/>
              </a:rPr>
              <a:t> and </a:t>
            </a:r>
            <a:r>
              <a:rPr kumimoji="0" lang="en-US" sz="280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Compensation on  3-5 </a:t>
            </a:r>
            <a:r>
              <a:rPr lang="en-US" sz="2800" dirty="0">
                <a:solidFill>
                  <a:srgbClr val="000000"/>
                </a:solidFill>
                <a:ea typeface="Calibri" panose="020F0502020204030204" pitchFamily="34" charset="0"/>
                <a:cs typeface="Times New Roman" panose="02020603050405020304" pitchFamily="18" charset="0"/>
              </a:rPr>
              <a:t>Y</a:t>
            </a:r>
            <a:r>
              <a:rPr kumimoji="0" lang="en-US" sz="280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ear Mentored K Award</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2800" dirty="0">
                <a:solidFill>
                  <a:srgbClr val="000000"/>
                </a:solidFill>
                <a:ea typeface="Calibri" panose="020F0502020204030204" pitchFamily="34" charset="0"/>
                <a:cs typeface="Times New Roman" panose="02020603050405020304" pitchFamily="18" charset="0"/>
              </a:rPr>
              <a:t>See </a:t>
            </a:r>
            <a:r>
              <a:rPr lang="en-US" sz="2800" b="1" dirty="0">
                <a:solidFill>
                  <a:srgbClr val="000000"/>
                </a:solidFill>
                <a:ea typeface="Calibri" panose="020F0502020204030204" pitchFamily="34" charset="0"/>
                <a:cs typeface="Times New Roman" panose="02020603050405020304" pitchFamily="18" charset="0"/>
              </a:rPr>
              <a:t>NOT-OD-17-094 </a:t>
            </a:r>
            <a:r>
              <a:rPr lang="en-US" sz="2800" dirty="0">
                <a:solidFill>
                  <a:srgbClr val="000000"/>
                </a:solidFill>
                <a:ea typeface="Calibri" panose="020F0502020204030204" pitchFamily="34" charset="0"/>
                <a:cs typeface="Times New Roman" panose="02020603050405020304" pitchFamily="18" charset="0"/>
              </a:rPr>
              <a:t>and </a:t>
            </a:r>
            <a:r>
              <a:rPr lang="en-US" sz="2800" b="1" dirty="0">
                <a:solidFill>
                  <a:srgbClr val="000000"/>
                </a:solidFill>
                <a:ea typeface="Calibri" panose="020F0502020204030204" pitchFamily="34" charset="0"/>
                <a:cs typeface="Times New Roman" panose="02020603050405020304" pitchFamily="18" charset="0"/>
              </a:rPr>
              <a:t>NIHGPS Section 12.8.1</a:t>
            </a:r>
            <a:endParaRPr kumimoji="0" lang="en-US" sz="28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0335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64FE-7615-4B7A-9DE6-73599379D821}"/>
              </a:ext>
            </a:extLst>
          </p:cNvPr>
          <p:cNvSpPr>
            <a:spLocks noGrp="1"/>
          </p:cNvSpPr>
          <p:nvPr>
            <p:ph type="title"/>
          </p:nvPr>
        </p:nvSpPr>
        <p:spPr>
          <a:xfrm>
            <a:off x="-1" y="1"/>
            <a:ext cx="12192001" cy="547190"/>
          </a:xfrm>
        </p:spPr>
        <p:txBody>
          <a:bodyPr/>
          <a:lstStyle/>
          <a:p>
            <a:pPr algn="ctr"/>
            <a:r>
              <a:rPr lang="en-US" b="1" dirty="0">
                <a:solidFill>
                  <a:schemeClr val="bg1"/>
                </a:solidFill>
              </a:rPr>
              <a:t>Concurrent Support on Mentored K Award</a:t>
            </a:r>
          </a:p>
        </p:txBody>
      </p:sp>
      <p:graphicFrame>
        <p:nvGraphicFramePr>
          <p:cNvPr id="4" name="Chart 3" descr="concurrent support on mentored k awards">
            <a:extLst>
              <a:ext uri="{FF2B5EF4-FFF2-40B4-BE49-F238E27FC236}">
                <a16:creationId xmlns:a16="http://schemas.microsoft.com/office/drawing/2014/main" id="{48BFB6D4-FDE4-4A28-A33A-A778A7498022}"/>
              </a:ext>
            </a:extLst>
          </p:cNvPr>
          <p:cNvGraphicFramePr/>
          <p:nvPr>
            <p:extLst>
              <p:ext uri="{D42A27DB-BD31-4B8C-83A1-F6EECF244321}">
                <p14:modId xmlns:p14="http://schemas.microsoft.com/office/powerpoint/2010/main" val="1895399086"/>
              </p:ext>
            </p:extLst>
          </p:nvPr>
        </p:nvGraphicFramePr>
        <p:xfrm>
          <a:off x="0" y="547190"/>
          <a:ext cx="12192000" cy="398126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9530397-2C2A-41AE-92E2-BC1721470132}"/>
              </a:ext>
            </a:extLst>
          </p:cNvPr>
          <p:cNvSpPr txBox="1"/>
          <p:nvPr/>
        </p:nvSpPr>
        <p:spPr>
          <a:xfrm>
            <a:off x="-1" y="4781305"/>
            <a:ext cx="12192000" cy="248350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Effort reduction in </a:t>
            </a:r>
            <a:r>
              <a:rPr lang="en-US" sz="26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final two years </a:t>
            </a:r>
            <a:r>
              <a:rPr lang="en-US"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of a 3 to 5-year individual mentored K award allowed when the PI successfully competes as a PI/PD on a Federal research award or grant of $100K direct costs from non-Federal sources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See </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NOT-OD-18-157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NIHGPS Section 12.3.6.2</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5310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6E925-1A45-4C9C-886A-D5073DEBF05D}"/>
              </a:ext>
            </a:extLst>
          </p:cNvPr>
          <p:cNvSpPr>
            <a:spLocks noGrp="1"/>
          </p:cNvSpPr>
          <p:nvPr>
            <p:ph type="title"/>
          </p:nvPr>
        </p:nvSpPr>
        <p:spPr>
          <a:xfrm>
            <a:off x="1868130" y="-9832"/>
            <a:ext cx="7855974" cy="762000"/>
          </a:xfrm>
        </p:spPr>
        <p:txBody>
          <a:bodyPr/>
          <a:lstStyle/>
          <a:p>
            <a:r>
              <a:rPr lang="en-US" b="1" dirty="0">
                <a:solidFill>
                  <a:schemeClr val="bg1"/>
                </a:solidFill>
              </a:rPr>
              <a:t>K99-R00:  Transition to R00 Phase</a:t>
            </a:r>
          </a:p>
        </p:txBody>
      </p:sp>
      <p:sp>
        <p:nvSpPr>
          <p:cNvPr id="3" name="Content Placeholder 2">
            <a:extLst>
              <a:ext uri="{FF2B5EF4-FFF2-40B4-BE49-F238E27FC236}">
                <a16:creationId xmlns:a16="http://schemas.microsoft.com/office/drawing/2014/main" id="{1EEF1013-99AA-4766-8A36-267283922968}"/>
              </a:ext>
            </a:extLst>
          </p:cNvPr>
          <p:cNvSpPr>
            <a:spLocks noGrp="1"/>
          </p:cNvSpPr>
          <p:nvPr>
            <p:ph idx="1"/>
          </p:nvPr>
        </p:nvSpPr>
        <p:spPr>
          <a:xfrm>
            <a:off x="1591865" y="944218"/>
            <a:ext cx="9008270" cy="6014135"/>
          </a:xfrm>
        </p:spPr>
        <p:txBody>
          <a:bodyPr/>
          <a:lstStyle/>
          <a:p>
            <a:pPr>
              <a:lnSpc>
                <a:spcPct val="100000"/>
              </a:lnSpc>
              <a:spcBef>
                <a:spcPts val="1200"/>
              </a:spcBef>
              <a:spcAft>
                <a:spcPts val="600"/>
              </a:spcAft>
            </a:pPr>
            <a:r>
              <a:rPr lang="en-US" sz="2400" dirty="0"/>
              <a:t>No less than one year on K99 phase, no more than 2 years</a:t>
            </a:r>
          </a:p>
          <a:p>
            <a:pPr>
              <a:lnSpc>
                <a:spcPct val="100000"/>
              </a:lnSpc>
              <a:spcBef>
                <a:spcPts val="1200"/>
              </a:spcBef>
              <a:spcAft>
                <a:spcPts val="600"/>
              </a:spcAft>
            </a:pPr>
            <a:r>
              <a:rPr lang="en-US" sz="2400" dirty="0"/>
              <a:t>Request transition at least 2 months prior to faculty offer/appointment (materials listed in FOA)</a:t>
            </a:r>
          </a:p>
          <a:p>
            <a:pPr>
              <a:lnSpc>
                <a:spcPct val="100000"/>
              </a:lnSpc>
              <a:spcBef>
                <a:spcPts val="1200"/>
              </a:spcBef>
              <a:spcAft>
                <a:spcPts val="600"/>
              </a:spcAft>
            </a:pPr>
            <a:r>
              <a:rPr lang="en-US" sz="2400" dirty="0"/>
              <a:t>Administrative Review by NICHD Transition Committee</a:t>
            </a:r>
          </a:p>
          <a:p>
            <a:pPr marL="457200" lvl="1" indent="0">
              <a:spcAft>
                <a:spcPts val="600"/>
              </a:spcAft>
              <a:buNone/>
            </a:pPr>
            <a:r>
              <a:rPr lang="en-US" sz="2000" u="sng" dirty="0"/>
              <a:t>Considerations:</a:t>
            </a:r>
          </a:p>
          <a:p>
            <a:pPr lvl="1">
              <a:spcAft>
                <a:spcPts val="600"/>
              </a:spcAft>
              <a:buFont typeface="Courier New" panose="02070309020205020404" pitchFamily="49" charset="0"/>
              <a:buChar char="o"/>
            </a:pPr>
            <a:r>
              <a:rPr lang="en-US" sz="2000" dirty="0"/>
              <a:t>Type of faculty appointment (Tenure track or equivalent)</a:t>
            </a:r>
          </a:p>
          <a:p>
            <a:pPr lvl="1">
              <a:spcAft>
                <a:spcPts val="600"/>
              </a:spcAft>
              <a:buFont typeface="Courier New" panose="02070309020205020404" pitchFamily="49" charset="0"/>
              <a:buChar char="o"/>
            </a:pPr>
            <a:r>
              <a:rPr lang="en-US" sz="2000" dirty="0"/>
              <a:t>Academic environment (faculty, resources, students, reputation)</a:t>
            </a:r>
          </a:p>
          <a:p>
            <a:pPr lvl="1">
              <a:spcAft>
                <a:spcPts val="600"/>
              </a:spcAft>
              <a:buFont typeface="Courier New" panose="02070309020205020404" pitchFamily="49" charset="0"/>
              <a:buChar char="o"/>
            </a:pPr>
            <a:r>
              <a:rPr lang="en-US" sz="2000" dirty="0"/>
              <a:t>Progress on K99 research and career development objectives</a:t>
            </a:r>
          </a:p>
          <a:p>
            <a:pPr lvl="1">
              <a:spcAft>
                <a:spcPts val="600"/>
              </a:spcAft>
              <a:buFont typeface="Courier New" panose="02070309020205020404" pitchFamily="49" charset="0"/>
              <a:buChar char="o"/>
            </a:pPr>
            <a:r>
              <a:rPr lang="en-US" sz="2000" dirty="0"/>
              <a:t>Start-up package (space, equipment, supplies, staff, </a:t>
            </a:r>
            <a:r>
              <a:rPr lang="en-US" sz="2000" dirty="0" err="1"/>
              <a:t>etc</a:t>
            </a:r>
            <a:r>
              <a:rPr lang="en-US" sz="2000" dirty="0"/>
              <a:t>)</a:t>
            </a:r>
          </a:p>
          <a:p>
            <a:pPr lvl="1">
              <a:spcAft>
                <a:spcPts val="600"/>
              </a:spcAft>
              <a:buFont typeface="Courier New" panose="02070309020205020404" pitchFamily="49" charset="0"/>
              <a:buChar char="o"/>
            </a:pPr>
            <a:r>
              <a:rPr lang="en-US" sz="2000" dirty="0"/>
              <a:t>Minimum </a:t>
            </a:r>
            <a:r>
              <a:rPr lang="en-US" sz="2000" u="sng" dirty="0"/>
              <a:t>total</a:t>
            </a:r>
            <a:r>
              <a:rPr lang="en-US" sz="2000" dirty="0"/>
              <a:t> research effort = 75% (institutional assurance)</a:t>
            </a:r>
          </a:p>
          <a:p>
            <a:pPr>
              <a:spcAft>
                <a:spcPts val="600"/>
              </a:spcAft>
              <a:buFont typeface="Arial" panose="020B0604020202020204" pitchFamily="34" charset="0"/>
              <a:buChar char="•"/>
            </a:pPr>
            <a:r>
              <a:rPr lang="en-US" sz="2400" dirty="0"/>
              <a:t>Budget:  $249,000 TC per year (negotiated with institution)</a:t>
            </a:r>
          </a:p>
          <a:p>
            <a:pPr>
              <a:spcAft>
                <a:spcPts val="600"/>
              </a:spcAft>
              <a:buFont typeface="Arial" panose="020B0604020202020204" pitchFamily="34" charset="0"/>
              <a:buChar char="•"/>
            </a:pPr>
            <a:r>
              <a:rPr lang="en-US" sz="2400" dirty="0"/>
              <a:t>Consult with Program Staff!! (6 </a:t>
            </a:r>
            <a:r>
              <a:rPr lang="en-US" sz="2400" dirty="0" err="1"/>
              <a:t>mo</a:t>
            </a:r>
            <a:r>
              <a:rPr lang="en-US" sz="2400" dirty="0"/>
              <a:t> </a:t>
            </a:r>
            <a:r>
              <a:rPr lang="en-US" sz="2400" u="sng" dirty="0"/>
              <a:t>before</a:t>
            </a:r>
            <a:r>
              <a:rPr lang="en-US" sz="2400" dirty="0"/>
              <a:t> and </a:t>
            </a:r>
            <a:r>
              <a:rPr lang="en-US" sz="2400" u="sng" dirty="0"/>
              <a:t>during</a:t>
            </a:r>
            <a:r>
              <a:rPr lang="en-US" sz="2400" dirty="0"/>
              <a:t> transition)</a:t>
            </a:r>
          </a:p>
          <a:p>
            <a:endParaRPr lang="en-US" sz="2400" dirty="0"/>
          </a:p>
        </p:txBody>
      </p:sp>
    </p:spTree>
    <p:extLst>
      <p:ext uri="{BB962C8B-B14F-4D97-AF65-F5344CB8AC3E}">
        <p14:creationId xmlns:p14="http://schemas.microsoft.com/office/powerpoint/2010/main" val="3209774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1419366"/>
            <a:ext cx="11764370" cy="4756244"/>
          </a:xfrm>
        </p:spPr>
        <p:txBody>
          <a:bodyPr>
            <a:normAutofit/>
          </a:bodyPr>
          <a:lstStyle/>
          <a:p>
            <a:pPr marL="0" indent="0" algn="ctr">
              <a:lnSpc>
                <a:spcPct val="100000"/>
              </a:lnSpc>
              <a:spcAft>
                <a:spcPts val="1200"/>
              </a:spcAft>
              <a:buNone/>
            </a:pPr>
            <a:r>
              <a:rPr lang="en-US" sz="3200" b="1" u="sng" dirty="0">
                <a:solidFill>
                  <a:srgbClr val="008080"/>
                </a:solidFill>
                <a:latin typeface="Arial" panose="020B0604020202020204" pitchFamily="34" charset="0"/>
                <a:cs typeface="Arial" panose="020B0604020202020204" pitchFamily="34" charset="0"/>
              </a:rPr>
              <a:t>Final Reporting </a:t>
            </a:r>
          </a:p>
          <a:p>
            <a:pPr marL="0" indent="0">
              <a:lnSpc>
                <a:spcPct val="100000"/>
              </a:lnSpc>
              <a:spcAft>
                <a:spcPts val="1200"/>
              </a:spcAft>
              <a:buNone/>
            </a:pPr>
            <a:r>
              <a:rPr lang="en-US" sz="27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FRPPR - Final Research Performance Progress Report (except K99, K22)</a:t>
            </a:r>
          </a:p>
          <a:p>
            <a:pPr marL="0" indent="0">
              <a:lnSpc>
                <a:spcPct val="100000"/>
              </a:lnSpc>
              <a:spcAft>
                <a:spcPts val="1200"/>
              </a:spcAft>
              <a:buNone/>
            </a:pPr>
            <a:r>
              <a:rPr lang="en-US" sz="2400" dirty="0">
                <a:latin typeface="Arial" panose="020B0604020202020204" pitchFamily="34" charset="0"/>
                <a:cs typeface="Arial" panose="020B0604020202020204" pitchFamily="34" charset="0"/>
              </a:rPr>
              <a:t>  Federal Financial Report (FFR) (annual FFR required on Institution K)</a:t>
            </a:r>
            <a:endParaRPr lang="en-US" sz="2400" strike="sngStrike" dirty="0">
              <a:latin typeface="Arial" panose="020B0604020202020204" pitchFamily="34" charset="0"/>
              <a:cs typeface="Arial" panose="020B0604020202020204" pitchFamily="34" charset="0"/>
            </a:endParaRPr>
          </a:p>
          <a:p>
            <a:pPr lvl="1">
              <a:lnSpc>
                <a:spcPct val="100000"/>
              </a:lnSpc>
              <a:spcAft>
                <a:spcPts val="1200"/>
              </a:spcAft>
            </a:pPr>
            <a:r>
              <a:rPr lang="en-US" dirty="0">
                <a:latin typeface="Arial" panose="020B0604020202020204" pitchFamily="34" charset="0"/>
                <a:cs typeface="Arial" panose="020B0604020202020204" pitchFamily="34" charset="0"/>
              </a:rPr>
              <a:t>Due within 120 days after the project period end date.</a:t>
            </a:r>
          </a:p>
          <a:p>
            <a:pPr lvl="1">
              <a:lnSpc>
                <a:spcPct val="100000"/>
              </a:lnSpc>
              <a:spcAft>
                <a:spcPts val="1200"/>
              </a:spcAft>
            </a:pPr>
            <a:r>
              <a:rPr lang="en-US" dirty="0">
                <a:latin typeface="Arial" panose="020B0604020202020204" pitchFamily="34" charset="0"/>
                <a:cs typeface="Arial" panose="020B0604020202020204" pitchFamily="34" charset="0"/>
              </a:rPr>
              <a:t>Grantees should ensure final expenditure report and final cash reports align</a:t>
            </a:r>
          </a:p>
          <a:p>
            <a:pPr lvl="1">
              <a:lnSpc>
                <a:spcPct val="100000"/>
              </a:lnSpc>
              <a:spcAft>
                <a:spcPts val="1200"/>
              </a:spcAft>
            </a:pPr>
            <a:r>
              <a:rPr lang="en-US" dirty="0">
                <a:latin typeface="Arial" panose="020B0604020202020204" pitchFamily="34" charset="0"/>
                <a:cs typeface="Arial" panose="020B0604020202020204" pitchFamily="34" charset="0"/>
              </a:rPr>
              <a:t>Project Outcomes should be written for lay public</a:t>
            </a:r>
          </a:p>
          <a:p>
            <a:pPr marL="0" indent="0">
              <a:lnSpc>
                <a:spcPct val="100000"/>
              </a:lnSpc>
              <a:spcAft>
                <a:spcPts val="1200"/>
              </a:spcAft>
              <a:buNone/>
            </a:pPr>
            <a:r>
              <a:rPr lang="en-US" sz="2400" dirty="0">
                <a:latin typeface="Arial" panose="020B0604020202020204" pitchFamily="34" charset="0"/>
                <a:cs typeface="Arial" panose="020B0604020202020204" pitchFamily="34" charset="0"/>
              </a:rPr>
              <a:t>  Final Invention Statement (except Institutional K awards)</a:t>
            </a:r>
            <a:endParaRPr lang="en-US" sz="2400" strike="sngStrike"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C199D591-2C34-43F4-BD1D-1D0E562D9F14}"/>
              </a:ext>
            </a:extLst>
          </p:cNvPr>
          <p:cNvSpPr txBox="1">
            <a:spLocks noGrp="1"/>
          </p:cNvSpPr>
          <p:nvPr>
            <p:ph type="title" idx="4294967295"/>
          </p:nvPr>
        </p:nvSpPr>
        <p:spPr>
          <a:xfrm>
            <a:off x="0" y="1"/>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Award Closeout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4985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Line 2">
            <a:extLst>
              <a:ext uri="{C183D7F6-B498-43B3-948B-1728B52AA6E4}">
                <adec:decorative xmlns:adec="http://schemas.microsoft.com/office/drawing/2017/decorative" val="1"/>
              </a:ext>
            </a:extLst>
          </p:cNvPr>
          <p:cNvSpPr>
            <a:spLocks noChangeShapeType="1"/>
          </p:cNvSpPr>
          <p:nvPr/>
        </p:nvSpPr>
        <p:spPr bwMode="auto">
          <a:xfrm>
            <a:off x="4381500" y="16764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27" name="Line 3">
            <a:extLst>
              <a:ext uri="{C183D7F6-B498-43B3-948B-1728B52AA6E4}">
                <adec:decorative xmlns:adec="http://schemas.microsoft.com/office/drawing/2017/decorative" val="1"/>
              </a:ext>
            </a:extLst>
          </p:cNvPr>
          <p:cNvSpPr>
            <a:spLocks noChangeShapeType="1"/>
          </p:cNvSpPr>
          <p:nvPr/>
        </p:nvSpPr>
        <p:spPr bwMode="auto">
          <a:xfrm>
            <a:off x="4381500" y="19812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28" name="Line 4">
            <a:extLst>
              <a:ext uri="{C183D7F6-B498-43B3-948B-1728B52AA6E4}">
                <adec:decorative xmlns:adec="http://schemas.microsoft.com/office/drawing/2017/decorative" val="1"/>
              </a:ext>
            </a:extLst>
          </p:cNvPr>
          <p:cNvSpPr>
            <a:spLocks noChangeShapeType="1"/>
          </p:cNvSpPr>
          <p:nvPr/>
        </p:nvSpPr>
        <p:spPr bwMode="auto">
          <a:xfrm>
            <a:off x="4381500" y="22860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29" name="Line 5">
            <a:extLst>
              <a:ext uri="{C183D7F6-B498-43B3-948B-1728B52AA6E4}">
                <adec:decorative xmlns:adec="http://schemas.microsoft.com/office/drawing/2017/decorative" val="1"/>
              </a:ext>
            </a:extLst>
          </p:cNvPr>
          <p:cNvSpPr>
            <a:spLocks noChangeShapeType="1"/>
          </p:cNvSpPr>
          <p:nvPr/>
        </p:nvSpPr>
        <p:spPr bwMode="auto">
          <a:xfrm>
            <a:off x="4381500" y="25908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0" name="Line 8">
            <a:extLst>
              <a:ext uri="{C183D7F6-B498-43B3-948B-1728B52AA6E4}">
                <adec:decorative xmlns:adec="http://schemas.microsoft.com/office/drawing/2017/decorative" val="1"/>
              </a:ext>
            </a:extLst>
          </p:cNvPr>
          <p:cNvSpPr>
            <a:spLocks noChangeShapeType="1"/>
          </p:cNvSpPr>
          <p:nvPr/>
        </p:nvSpPr>
        <p:spPr bwMode="auto">
          <a:xfrm>
            <a:off x="4381500" y="28956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1" name="Line 9">
            <a:extLst>
              <a:ext uri="{C183D7F6-B498-43B3-948B-1728B52AA6E4}">
                <adec:decorative xmlns:adec="http://schemas.microsoft.com/office/drawing/2017/decorative" val="1"/>
              </a:ext>
            </a:extLst>
          </p:cNvPr>
          <p:cNvSpPr>
            <a:spLocks noChangeShapeType="1"/>
          </p:cNvSpPr>
          <p:nvPr/>
        </p:nvSpPr>
        <p:spPr bwMode="auto">
          <a:xfrm>
            <a:off x="4381500" y="32004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2" name="Line 10">
            <a:extLst>
              <a:ext uri="{C183D7F6-B498-43B3-948B-1728B52AA6E4}">
                <adec:decorative xmlns:adec="http://schemas.microsoft.com/office/drawing/2017/decorative" val="1"/>
              </a:ext>
            </a:extLst>
          </p:cNvPr>
          <p:cNvSpPr>
            <a:spLocks noChangeShapeType="1"/>
          </p:cNvSpPr>
          <p:nvPr/>
        </p:nvSpPr>
        <p:spPr bwMode="auto">
          <a:xfrm>
            <a:off x="4381500" y="38100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3" name="Line 11">
            <a:extLst>
              <a:ext uri="{C183D7F6-B498-43B3-948B-1728B52AA6E4}">
                <adec:decorative xmlns:adec="http://schemas.microsoft.com/office/drawing/2017/decorative" val="1"/>
              </a:ext>
            </a:extLst>
          </p:cNvPr>
          <p:cNvSpPr>
            <a:spLocks noChangeShapeType="1"/>
          </p:cNvSpPr>
          <p:nvPr/>
        </p:nvSpPr>
        <p:spPr bwMode="auto">
          <a:xfrm flipH="1">
            <a:off x="5753101" y="3048000"/>
            <a:ext cx="428625" cy="0"/>
          </a:xfrm>
          <a:prstGeom prst="line">
            <a:avLst/>
          </a:prstGeom>
          <a:noFill/>
          <a:ln w="50800">
            <a:solidFill>
              <a:srgbClr val="FF66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5" name="Line 15">
            <a:extLst>
              <a:ext uri="{C183D7F6-B498-43B3-948B-1728B52AA6E4}">
                <adec:decorative xmlns:adec="http://schemas.microsoft.com/office/drawing/2017/decorative" val="1"/>
              </a:ext>
            </a:extLst>
          </p:cNvPr>
          <p:cNvSpPr>
            <a:spLocks noChangeShapeType="1"/>
          </p:cNvSpPr>
          <p:nvPr/>
        </p:nvSpPr>
        <p:spPr bwMode="auto">
          <a:xfrm>
            <a:off x="4381500" y="41148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6" name="Line 16">
            <a:extLst>
              <a:ext uri="{C183D7F6-B498-43B3-948B-1728B52AA6E4}">
                <adec:decorative xmlns:adec="http://schemas.microsoft.com/office/drawing/2017/decorative" val="1"/>
              </a:ext>
            </a:extLst>
          </p:cNvPr>
          <p:cNvSpPr>
            <a:spLocks noChangeShapeType="1"/>
          </p:cNvSpPr>
          <p:nvPr/>
        </p:nvSpPr>
        <p:spPr bwMode="auto">
          <a:xfrm>
            <a:off x="4381500" y="44196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7" name="Line 17">
            <a:extLst>
              <a:ext uri="{C183D7F6-B498-43B3-948B-1728B52AA6E4}">
                <adec:decorative xmlns:adec="http://schemas.microsoft.com/office/drawing/2017/decorative" val="1"/>
              </a:ext>
            </a:extLst>
          </p:cNvPr>
          <p:cNvSpPr>
            <a:spLocks noChangeShapeType="1"/>
          </p:cNvSpPr>
          <p:nvPr/>
        </p:nvSpPr>
        <p:spPr bwMode="auto">
          <a:xfrm>
            <a:off x="4381500" y="47244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8" name="Line 18">
            <a:extLst>
              <a:ext uri="{C183D7F6-B498-43B3-948B-1728B52AA6E4}">
                <adec:decorative xmlns:adec="http://schemas.microsoft.com/office/drawing/2017/decorative" val="1"/>
              </a:ext>
            </a:extLst>
          </p:cNvPr>
          <p:cNvSpPr>
            <a:spLocks noChangeShapeType="1"/>
          </p:cNvSpPr>
          <p:nvPr/>
        </p:nvSpPr>
        <p:spPr bwMode="auto">
          <a:xfrm>
            <a:off x="4381500" y="50292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9" name="Line 19">
            <a:extLst>
              <a:ext uri="{C183D7F6-B498-43B3-948B-1728B52AA6E4}">
                <adec:decorative xmlns:adec="http://schemas.microsoft.com/office/drawing/2017/decorative" val="1"/>
              </a:ext>
            </a:extLst>
          </p:cNvPr>
          <p:cNvSpPr>
            <a:spLocks noChangeShapeType="1"/>
          </p:cNvSpPr>
          <p:nvPr/>
        </p:nvSpPr>
        <p:spPr bwMode="auto">
          <a:xfrm>
            <a:off x="4381500" y="53340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40" name="Line 20">
            <a:extLst>
              <a:ext uri="{C183D7F6-B498-43B3-948B-1728B52AA6E4}">
                <adec:decorative xmlns:adec="http://schemas.microsoft.com/office/drawing/2017/decorative" val="1"/>
              </a:ext>
            </a:extLst>
          </p:cNvPr>
          <p:cNvSpPr>
            <a:spLocks noChangeShapeType="1"/>
          </p:cNvSpPr>
          <p:nvPr/>
        </p:nvSpPr>
        <p:spPr bwMode="auto">
          <a:xfrm>
            <a:off x="4381500" y="35052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41" name="Line 21">
            <a:extLst>
              <a:ext uri="{C183D7F6-B498-43B3-948B-1728B52AA6E4}">
                <adec:decorative xmlns:adec="http://schemas.microsoft.com/office/drawing/2017/decorative" val="1"/>
              </a:ext>
            </a:extLst>
          </p:cNvPr>
          <p:cNvSpPr>
            <a:spLocks noChangeShapeType="1"/>
          </p:cNvSpPr>
          <p:nvPr/>
        </p:nvSpPr>
        <p:spPr bwMode="auto">
          <a:xfrm>
            <a:off x="4381500" y="56388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42" name="Line 22">
            <a:extLst>
              <a:ext uri="{C183D7F6-B498-43B3-948B-1728B52AA6E4}">
                <adec:decorative xmlns:adec="http://schemas.microsoft.com/office/drawing/2017/decorative" val="1"/>
              </a:ext>
            </a:extLst>
          </p:cNvPr>
          <p:cNvSpPr>
            <a:spLocks noChangeShapeType="1"/>
          </p:cNvSpPr>
          <p:nvPr/>
        </p:nvSpPr>
        <p:spPr bwMode="auto">
          <a:xfrm>
            <a:off x="4381500" y="59436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43" name="Line 23">
            <a:extLst>
              <a:ext uri="{C183D7F6-B498-43B3-948B-1728B52AA6E4}">
                <adec:decorative xmlns:adec="http://schemas.microsoft.com/office/drawing/2017/decorative" val="1"/>
              </a:ext>
            </a:extLst>
          </p:cNvPr>
          <p:cNvSpPr>
            <a:spLocks noChangeShapeType="1"/>
          </p:cNvSpPr>
          <p:nvPr/>
        </p:nvSpPr>
        <p:spPr bwMode="auto">
          <a:xfrm>
            <a:off x="4381500" y="62484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44" name="Text Box 24">
            <a:extLst>
              <a:ext uri="{C183D7F6-B498-43B3-948B-1728B52AA6E4}">
                <adec:decorative xmlns:adec="http://schemas.microsoft.com/office/drawing/2017/decorative" val="1"/>
              </a:ext>
            </a:extLst>
          </p:cNvPr>
          <p:cNvSpPr txBox="1">
            <a:spLocks noChangeArrowheads="1"/>
          </p:cNvSpPr>
          <p:nvPr/>
        </p:nvSpPr>
        <p:spPr bwMode="auto">
          <a:xfrm>
            <a:off x="952508" y="4114800"/>
            <a:ext cx="1930337" cy="338554"/>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R03 Small Grant</a:t>
            </a:r>
            <a:r>
              <a:rPr kumimoji="0" lang="en-US" sz="1200" b="1" i="0" u="none" strike="noStrike" kern="1200" cap="none" spc="0" normalizeH="0" baseline="0" noProof="0" dirty="0">
                <a:ln>
                  <a:noFill/>
                </a:ln>
                <a:solidFill>
                  <a:srgbClr val="000099"/>
                </a:solidFill>
                <a:effectLst/>
                <a:uLnTx/>
                <a:uFillTx/>
                <a:latin typeface="Arial" charset="0"/>
                <a:ea typeface="+mn-ea"/>
                <a:cs typeface="+mn-cs"/>
              </a:rPr>
              <a:t> </a:t>
            </a:r>
          </a:p>
        </p:txBody>
      </p:sp>
      <p:sp>
        <p:nvSpPr>
          <p:cNvPr id="5145" name="Text Box 25">
            <a:extLst>
              <a:ext uri="{C183D7F6-B498-43B3-948B-1728B52AA6E4}">
                <adec:decorative xmlns:adec="http://schemas.microsoft.com/office/drawing/2017/decorative" val="1"/>
              </a:ext>
            </a:extLst>
          </p:cNvPr>
          <p:cNvSpPr txBox="1">
            <a:spLocks noChangeArrowheads="1"/>
          </p:cNvSpPr>
          <p:nvPr/>
        </p:nvSpPr>
        <p:spPr bwMode="auto">
          <a:xfrm>
            <a:off x="1123950" y="5410200"/>
            <a:ext cx="1754188" cy="5842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R01 Research Project Grant</a:t>
            </a:r>
            <a:r>
              <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mn-cs"/>
            </a:endParaRPr>
          </a:p>
        </p:txBody>
      </p:sp>
      <p:sp>
        <p:nvSpPr>
          <p:cNvPr id="5148" name="Line 28">
            <a:extLst>
              <a:ext uri="{C183D7F6-B498-43B3-948B-1728B52AA6E4}">
                <adec:decorative xmlns:adec="http://schemas.microsoft.com/office/drawing/2017/decorative" val="1"/>
              </a:ext>
            </a:extLst>
          </p:cNvPr>
          <p:cNvSpPr>
            <a:spLocks noChangeShapeType="1"/>
          </p:cNvSpPr>
          <p:nvPr/>
        </p:nvSpPr>
        <p:spPr bwMode="auto">
          <a:xfrm flipH="1">
            <a:off x="5762626" y="5867400"/>
            <a:ext cx="428625" cy="0"/>
          </a:xfrm>
          <a:prstGeom prst="line">
            <a:avLst/>
          </a:prstGeom>
          <a:noFill/>
          <a:ln w="50800">
            <a:solidFill>
              <a:schemeClr val="tx1"/>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47" name="Text Box 29">
            <a:extLst>
              <a:ext uri="{C183D7F6-B498-43B3-948B-1728B52AA6E4}">
                <adec:decorative xmlns:adec="http://schemas.microsoft.com/office/drawing/2017/decorative" val="1"/>
              </a:ext>
            </a:extLst>
          </p:cNvPr>
          <p:cNvSpPr txBox="1">
            <a:spLocks noChangeArrowheads="1"/>
          </p:cNvSpPr>
          <p:nvPr/>
        </p:nvSpPr>
        <p:spPr bwMode="auto">
          <a:xfrm>
            <a:off x="2994035" y="1182702"/>
            <a:ext cx="184731" cy="830997"/>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50" name="Text Box 30">
            <a:extLst>
              <a:ext uri="{C183D7F6-B498-43B3-948B-1728B52AA6E4}">
                <adec:decorative xmlns:adec="http://schemas.microsoft.com/office/drawing/2017/decorative" val="1"/>
              </a:ext>
            </a:extLst>
          </p:cNvPr>
          <p:cNvSpPr txBox="1">
            <a:spLocks noChangeArrowheads="1"/>
          </p:cNvSpPr>
          <p:nvPr/>
        </p:nvSpPr>
        <p:spPr bwMode="auto">
          <a:xfrm>
            <a:off x="6191250" y="1123890"/>
            <a:ext cx="3774110" cy="40011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Fellowships &amp; Career Awards</a:t>
            </a:r>
          </a:p>
        </p:txBody>
      </p:sp>
      <p:sp>
        <p:nvSpPr>
          <p:cNvPr id="77849" name="Rectangle 31">
            <a:extLst>
              <a:ext uri="{C183D7F6-B498-43B3-948B-1728B52AA6E4}">
                <adec:decorative xmlns:adec="http://schemas.microsoft.com/office/drawing/2017/decorative" val="1"/>
              </a:ext>
            </a:extLst>
          </p:cNvPr>
          <p:cNvSpPr>
            <a:spLocks noChangeArrowheads="1"/>
          </p:cNvSpPr>
          <p:nvPr/>
        </p:nvSpPr>
        <p:spPr bwMode="auto">
          <a:xfrm>
            <a:off x="3657600" y="1524000"/>
            <a:ext cx="2000250" cy="5105400"/>
          </a:xfrm>
          <a:prstGeom prst="rect">
            <a:avLst/>
          </a:prstGeom>
          <a:gradFill rotWithShape="0">
            <a:gsLst>
              <a:gs pos="0">
                <a:srgbClr val="FFF200"/>
              </a:gs>
              <a:gs pos="45000">
                <a:srgbClr val="FF7A00"/>
              </a:gs>
              <a:gs pos="70000">
                <a:srgbClr val="FF0300"/>
              </a:gs>
              <a:gs pos="100000">
                <a:srgbClr val="4D0808"/>
              </a:gs>
            </a:gsLst>
            <a:lin ang="5400000" scaled="1"/>
          </a:gradFill>
          <a:ln w="25400">
            <a:solidFill>
              <a:schemeClr val="bg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50" name="Line 32">
            <a:extLst>
              <a:ext uri="{C183D7F6-B498-43B3-948B-1728B52AA6E4}">
                <adec:decorative xmlns:adec="http://schemas.microsoft.com/office/drawing/2017/decorative" val="1"/>
              </a:ext>
            </a:extLst>
          </p:cNvPr>
          <p:cNvSpPr>
            <a:spLocks noChangeShapeType="1"/>
          </p:cNvSpPr>
          <p:nvPr/>
        </p:nvSpPr>
        <p:spPr bwMode="auto">
          <a:xfrm flipH="1">
            <a:off x="3657600" y="2590800"/>
            <a:ext cx="1371600" cy="0"/>
          </a:xfrm>
          <a:prstGeom prst="line">
            <a:avLst/>
          </a:prstGeom>
          <a:no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51" name="Line 33">
            <a:extLst>
              <a:ext uri="{C183D7F6-B498-43B3-948B-1728B52AA6E4}">
                <adec:decorative xmlns:adec="http://schemas.microsoft.com/office/drawing/2017/decorative" val="1"/>
              </a:ext>
            </a:extLst>
          </p:cNvPr>
          <p:cNvSpPr>
            <a:spLocks noChangeShapeType="1"/>
          </p:cNvSpPr>
          <p:nvPr/>
        </p:nvSpPr>
        <p:spPr bwMode="auto">
          <a:xfrm flipH="1">
            <a:off x="3657601" y="4343400"/>
            <a:ext cx="1447800" cy="0"/>
          </a:xfrm>
          <a:prstGeom prst="line">
            <a:avLst/>
          </a:prstGeom>
          <a:no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52" name="Text Box 34">
            <a:extLst>
              <a:ext uri="{C183D7F6-B498-43B3-948B-1728B52AA6E4}">
                <adec:decorative xmlns:adec="http://schemas.microsoft.com/office/drawing/2017/decorative" val="1"/>
              </a:ext>
            </a:extLst>
          </p:cNvPr>
          <p:cNvSpPr txBox="1">
            <a:spLocks noChangeArrowheads="1"/>
          </p:cNvSpPr>
          <p:nvPr/>
        </p:nvSpPr>
        <p:spPr bwMode="auto">
          <a:xfrm>
            <a:off x="3782054" y="1752600"/>
            <a:ext cx="1368772" cy="738664"/>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GRADUATE &amp;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MEDICAL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STUDENTS</a:t>
            </a:r>
          </a:p>
        </p:txBody>
      </p:sp>
      <p:sp>
        <p:nvSpPr>
          <p:cNvPr id="77853" name="Text Box 35">
            <a:extLst>
              <a:ext uri="{C183D7F6-B498-43B3-948B-1728B52AA6E4}">
                <adec:decorative xmlns:adec="http://schemas.microsoft.com/office/drawing/2017/decorative" val="1"/>
              </a:ext>
            </a:extLst>
          </p:cNvPr>
          <p:cNvSpPr txBox="1">
            <a:spLocks noChangeArrowheads="1"/>
          </p:cNvSpPr>
          <p:nvPr/>
        </p:nvSpPr>
        <p:spPr bwMode="auto">
          <a:xfrm>
            <a:off x="3779484" y="2971801"/>
            <a:ext cx="1197700" cy="738664"/>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POST-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DOCTORAL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FELLOWS</a:t>
            </a:r>
          </a:p>
        </p:txBody>
      </p:sp>
      <p:sp>
        <p:nvSpPr>
          <p:cNvPr id="77854" name="Text Box 36">
            <a:extLst>
              <a:ext uri="{C183D7F6-B498-43B3-948B-1728B52AA6E4}">
                <adec:decorative xmlns:adec="http://schemas.microsoft.com/office/drawing/2017/decorative" val="1"/>
              </a:ext>
            </a:extLst>
          </p:cNvPr>
          <p:cNvSpPr txBox="1">
            <a:spLocks noChangeArrowheads="1"/>
          </p:cNvSpPr>
          <p:nvPr/>
        </p:nvSpPr>
        <p:spPr bwMode="auto">
          <a:xfrm>
            <a:off x="3810000" y="5029215"/>
            <a:ext cx="998222" cy="307777"/>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mn-ea"/>
                <a:cs typeface="+mn-cs"/>
              </a:rPr>
              <a:t>FACULTY</a:t>
            </a:r>
          </a:p>
        </p:txBody>
      </p:sp>
      <p:sp>
        <p:nvSpPr>
          <p:cNvPr id="5159" name="Text Box 39">
            <a:extLst>
              <a:ext uri="{C183D7F6-B498-43B3-948B-1728B52AA6E4}">
                <adec:decorative xmlns:adec="http://schemas.microsoft.com/office/drawing/2017/decorative" val="1"/>
              </a:ext>
            </a:extLst>
          </p:cNvPr>
          <p:cNvSpPr txBox="1">
            <a:spLocks noChangeArrowheads="1"/>
          </p:cNvSpPr>
          <p:nvPr/>
        </p:nvSpPr>
        <p:spPr bwMode="auto">
          <a:xfrm>
            <a:off x="6172204" y="4648201"/>
            <a:ext cx="4943475" cy="1007968"/>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K01    Mentored Research Scientist Development Award</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K08    Mentored Clinical Scientist Development Award </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K23    Mentored Patient-Oriented K Award </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K25    Mentored Quantitative K Award </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
        <p:nvSpPr>
          <p:cNvPr id="5161" name="Text Box 41">
            <a:extLst>
              <a:ext uri="{C183D7F6-B498-43B3-948B-1728B52AA6E4}">
                <adec:decorative xmlns:adec="http://schemas.microsoft.com/office/drawing/2017/decorative" val="1"/>
              </a:ext>
            </a:extLst>
          </p:cNvPr>
          <p:cNvSpPr txBox="1">
            <a:spLocks noChangeArrowheads="1"/>
          </p:cNvSpPr>
          <p:nvPr/>
        </p:nvSpPr>
        <p:spPr bwMode="auto">
          <a:xfrm>
            <a:off x="6181726" y="5715001"/>
            <a:ext cx="5057775" cy="52322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mn-ea"/>
                <a:cs typeface="+mn-cs"/>
              </a:rPr>
              <a:t>K02   Independent Scientist Award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mn-ea"/>
                <a:cs typeface="+mn-cs"/>
              </a:rPr>
              <a:t>K24   Mid-career Award in Patient-Oriented Research        </a:t>
            </a:r>
            <a:endParaRPr kumimoji="0" lang="en-US" sz="1400" b="1" i="0" u="none" strike="noStrike" kern="1200" cap="none" spc="0" normalizeH="0" baseline="0" noProof="0">
              <a:ln>
                <a:noFill/>
              </a:ln>
              <a:solidFill>
                <a:srgbClr val="FFFF00"/>
              </a:solidFill>
              <a:effectLst/>
              <a:uLnTx/>
              <a:uFillTx/>
              <a:latin typeface="Arial" pitchFamily="34" charset="0"/>
              <a:ea typeface="+mn-ea"/>
              <a:cs typeface="+mn-cs"/>
            </a:endParaRPr>
          </a:p>
        </p:txBody>
      </p:sp>
      <p:sp>
        <p:nvSpPr>
          <p:cNvPr id="77858" name="Line 42">
            <a:extLst>
              <a:ext uri="{C183D7F6-B498-43B3-948B-1728B52AA6E4}">
                <adec:decorative xmlns:adec="http://schemas.microsoft.com/office/drawing/2017/decorative" val="1"/>
              </a:ext>
            </a:extLst>
          </p:cNvPr>
          <p:cNvSpPr>
            <a:spLocks noChangeShapeType="1"/>
          </p:cNvSpPr>
          <p:nvPr/>
        </p:nvSpPr>
        <p:spPr bwMode="auto">
          <a:xfrm flipH="1">
            <a:off x="5753101" y="2125539"/>
            <a:ext cx="428625" cy="0"/>
          </a:xfrm>
          <a:prstGeom prst="line">
            <a:avLst/>
          </a:prstGeom>
          <a:noFill/>
          <a:ln w="50800">
            <a:solidFill>
              <a:srgbClr val="FF66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64" name="Text Box 44">
            <a:extLst>
              <a:ext uri="{C183D7F6-B498-43B3-948B-1728B52AA6E4}">
                <adec:decorative xmlns:adec="http://schemas.microsoft.com/office/drawing/2017/decorative" val="1"/>
              </a:ext>
            </a:extLst>
          </p:cNvPr>
          <p:cNvSpPr txBox="1">
            <a:spLocks noChangeArrowheads="1"/>
          </p:cNvSpPr>
          <p:nvPr/>
        </p:nvSpPr>
        <p:spPr bwMode="auto">
          <a:xfrm>
            <a:off x="952500" y="4495800"/>
            <a:ext cx="2247900" cy="83185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mn-cs"/>
              </a:rPr>
              <a:t>  </a:t>
            </a:r>
            <a:r>
              <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R21 Exploratory-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Developmental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Grant </a:t>
            </a:r>
          </a:p>
        </p:txBody>
      </p:sp>
      <p:sp>
        <p:nvSpPr>
          <p:cNvPr id="5165" name="Rectangle 45"/>
          <p:cNvSpPr>
            <a:spLocks noGrp="1" noChangeArrowheads="1"/>
          </p:cNvSpPr>
          <p:nvPr>
            <p:ph type="title"/>
          </p:nvPr>
        </p:nvSpPr>
        <p:spPr>
          <a:xfrm>
            <a:off x="1533528" y="228600"/>
            <a:ext cx="9563100" cy="609600"/>
          </a:xfrm>
        </p:spPr>
        <p:txBody>
          <a:bodyPr/>
          <a:lstStyle/>
          <a:p>
            <a:pPr eaLnBrk="1" hangingPunct="1">
              <a:defRPr/>
            </a:pPr>
            <a:r>
              <a:rPr lang="en-US" sz="3200" b="1" dirty="0">
                <a:solidFill>
                  <a:srgbClr val="FFFF00"/>
                </a:solidFill>
                <a:latin typeface="Book Antiqua" pitchFamily="18" charset="0"/>
              </a:rPr>
              <a:t>Research Training and Career Development</a:t>
            </a:r>
          </a:p>
        </p:txBody>
      </p:sp>
      <p:sp>
        <p:nvSpPr>
          <p:cNvPr id="5167" name="Line 47">
            <a:extLst>
              <a:ext uri="{C183D7F6-B498-43B3-948B-1728B52AA6E4}">
                <adec:decorative xmlns:adec="http://schemas.microsoft.com/office/drawing/2017/decorative" val="1"/>
              </a:ext>
            </a:extLst>
          </p:cNvPr>
          <p:cNvSpPr>
            <a:spLocks noChangeShapeType="1"/>
          </p:cNvSpPr>
          <p:nvPr/>
        </p:nvSpPr>
        <p:spPr bwMode="auto">
          <a:xfrm flipH="1">
            <a:off x="5753101" y="4800600"/>
            <a:ext cx="428625" cy="0"/>
          </a:xfrm>
          <a:prstGeom prst="line">
            <a:avLst/>
          </a:prstGeom>
          <a:noFill/>
          <a:ln w="50800">
            <a:solidFill>
              <a:srgbClr val="FFFF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62" name="AutoShape 48">
            <a:extLst>
              <a:ext uri="{C183D7F6-B498-43B3-948B-1728B52AA6E4}">
                <adec:decorative xmlns:adec="http://schemas.microsoft.com/office/drawing/2017/decorative" val="1"/>
              </a:ext>
            </a:extLst>
          </p:cNvPr>
          <p:cNvSpPr>
            <a:spLocks/>
          </p:cNvSpPr>
          <p:nvPr/>
        </p:nvSpPr>
        <p:spPr bwMode="auto">
          <a:xfrm>
            <a:off x="2819404" y="4953000"/>
            <a:ext cx="304800" cy="1676400"/>
          </a:xfrm>
          <a:prstGeom prst="leftBrace">
            <a:avLst>
              <a:gd name="adj1" fmla="val 51563"/>
              <a:gd name="adj2" fmla="val 50000"/>
            </a:avLst>
          </a:pr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69" name="Text Box 49">
            <a:extLst>
              <a:ext uri="{C183D7F6-B498-43B3-948B-1728B52AA6E4}">
                <adec:decorative xmlns:adec="http://schemas.microsoft.com/office/drawing/2017/decorative" val="1"/>
              </a:ext>
            </a:extLst>
          </p:cNvPr>
          <p:cNvSpPr txBox="1">
            <a:spLocks noChangeArrowheads="1"/>
          </p:cNvSpPr>
          <p:nvPr/>
        </p:nvSpPr>
        <p:spPr bwMode="auto">
          <a:xfrm rot="-5400000">
            <a:off x="4819782" y="2487103"/>
            <a:ext cx="1082412" cy="369332"/>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Arial" charset="0"/>
                <a:ea typeface="+mn-ea"/>
                <a:cs typeface="+mn-cs"/>
              </a:rPr>
              <a:t>Training</a:t>
            </a:r>
          </a:p>
        </p:txBody>
      </p:sp>
      <p:sp>
        <p:nvSpPr>
          <p:cNvPr id="5170" name="Line 50">
            <a:extLst>
              <a:ext uri="{C183D7F6-B498-43B3-948B-1728B52AA6E4}">
                <adec:decorative xmlns:adec="http://schemas.microsoft.com/office/drawing/2017/decorative" val="1"/>
              </a:ext>
            </a:extLst>
          </p:cNvPr>
          <p:cNvSpPr>
            <a:spLocks noChangeShapeType="1"/>
          </p:cNvSpPr>
          <p:nvPr/>
        </p:nvSpPr>
        <p:spPr bwMode="auto">
          <a:xfrm flipH="1">
            <a:off x="5753101" y="3886200"/>
            <a:ext cx="428625" cy="0"/>
          </a:xfrm>
          <a:prstGeom prst="line">
            <a:avLst/>
          </a:prstGeom>
          <a:noFill/>
          <a:ln w="50800">
            <a:solidFill>
              <a:srgbClr val="FFFF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65" name="AutoShape 51">
            <a:extLst>
              <a:ext uri="{C183D7F6-B498-43B3-948B-1728B52AA6E4}">
                <adec:decorative xmlns:adec="http://schemas.microsoft.com/office/drawing/2017/decorative" val="1"/>
              </a:ext>
            </a:extLst>
          </p:cNvPr>
          <p:cNvSpPr>
            <a:spLocks/>
          </p:cNvSpPr>
          <p:nvPr/>
        </p:nvSpPr>
        <p:spPr bwMode="auto">
          <a:xfrm>
            <a:off x="3276600" y="4038600"/>
            <a:ext cx="228600" cy="2590800"/>
          </a:xfrm>
          <a:prstGeom prst="leftBrace">
            <a:avLst>
              <a:gd name="adj1" fmla="val 106250"/>
              <a:gd name="adj2" fmla="val 50000"/>
            </a:avLst>
          </a:pr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72" name="Text Box 52">
            <a:extLst>
              <a:ext uri="{C183D7F6-B498-43B3-948B-1728B52AA6E4}">
                <adec:decorative xmlns:adec="http://schemas.microsoft.com/office/drawing/2017/decorative" val="1"/>
              </a:ext>
            </a:extLst>
          </p:cNvPr>
          <p:cNvSpPr txBox="1">
            <a:spLocks noChangeArrowheads="1"/>
          </p:cNvSpPr>
          <p:nvPr/>
        </p:nvSpPr>
        <p:spPr bwMode="auto">
          <a:xfrm rot="-5400000">
            <a:off x="4582570" y="5520815"/>
            <a:ext cx="1556836" cy="369332"/>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Independent</a:t>
            </a:r>
          </a:p>
        </p:txBody>
      </p:sp>
      <p:sp>
        <p:nvSpPr>
          <p:cNvPr id="5173" name="Text Box 53">
            <a:extLst>
              <a:ext uri="{C183D7F6-B498-43B3-948B-1728B52AA6E4}">
                <adec:decorative xmlns:adec="http://schemas.microsoft.com/office/drawing/2017/decorative" val="1"/>
              </a:ext>
            </a:extLst>
          </p:cNvPr>
          <p:cNvSpPr txBox="1">
            <a:spLocks noChangeArrowheads="1"/>
          </p:cNvSpPr>
          <p:nvPr/>
        </p:nvSpPr>
        <p:spPr bwMode="auto">
          <a:xfrm>
            <a:off x="952500" y="3505200"/>
            <a:ext cx="2628900" cy="40005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Research Grants</a:t>
            </a:r>
          </a:p>
        </p:txBody>
      </p:sp>
      <p:sp>
        <p:nvSpPr>
          <p:cNvPr id="5174" name="Rectangle 54">
            <a:extLst>
              <a:ext uri="{C183D7F6-B498-43B3-948B-1728B52AA6E4}">
                <adec:decorative xmlns:adec="http://schemas.microsoft.com/office/drawing/2017/decorative" val="1"/>
              </a:ext>
            </a:extLst>
          </p:cNvPr>
          <p:cNvSpPr>
            <a:spLocks noChangeArrowheads="1"/>
          </p:cNvSpPr>
          <p:nvPr/>
        </p:nvSpPr>
        <p:spPr bwMode="auto">
          <a:xfrm>
            <a:off x="3695704" y="3886200"/>
            <a:ext cx="1409700" cy="381000"/>
          </a:xfrm>
          <a:prstGeom prst="rect">
            <a:avLst/>
          </a:prstGeom>
          <a:pattFill prst="horzBrick">
            <a:fgClr>
              <a:srgbClr val="FF0000"/>
            </a:fgClr>
            <a:bgClr>
              <a:srgbClr val="FFFFFF"/>
            </a:bgClr>
          </a:patt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75" name="Text Box 55">
            <a:extLst>
              <a:ext uri="{C183D7F6-B498-43B3-948B-1728B52AA6E4}">
                <adec:decorative xmlns:adec="http://schemas.microsoft.com/office/drawing/2017/decorative" val="1"/>
              </a:ext>
            </a:extLst>
          </p:cNvPr>
          <p:cNvSpPr txBox="1">
            <a:spLocks noChangeArrowheads="1"/>
          </p:cNvSpPr>
          <p:nvPr/>
        </p:nvSpPr>
        <p:spPr bwMode="auto">
          <a:xfrm rot="-5400000">
            <a:off x="4651489" y="3952362"/>
            <a:ext cx="1415837" cy="369332"/>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66"/>
                </a:solidFill>
                <a:effectLst/>
                <a:uLnTx/>
                <a:uFillTx/>
                <a:latin typeface="Arial" charset="0"/>
                <a:ea typeface="+mn-ea"/>
                <a:cs typeface="+mn-cs"/>
              </a:rPr>
              <a:t> </a:t>
            </a:r>
            <a:r>
              <a:rPr kumimoji="0" lang="en-US" sz="1800" b="1" i="0" u="none" strike="noStrike" kern="1200" cap="none" spc="0" normalizeH="0" baseline="0" noProof="0" dirty="0">
                <a:ln>
                  <a:noFill/>
                </a:ln>
                <a:solidFill>
                  <a:srgbClr val="FFFF66"/>
                </a:solidFill>
                <a:effectLst>
                  <a:outerShdw blurRad="38100" dist="38100" dir="2700000" algn="tl">
                    <a:srgbClr val="000000"/>
                  </a:outerShdw>
                </a:effectLst>
                <a:uLnTx/>
                <a:uFillTx/>
                <a:latin typeface="Arial" charset="0"/>
                <a:ea typeface="+mn-ea"/>
                <a:cs typeface="+mn-cs"/>
              </a:rPr>
              <a:t>Transition</a:t>
            </a:r>
            <a:r>
              <a:rPr kumimoji="0" lang="en-US" sz="1800" b="1" i="0" u="none" strike="noStrike" kern="1200" cap="none" spc="0" normalizeH="0" baseline="0" noProof="0" dirty="0">
                <a:ln>
                  <a:noFill/>
                </a:ln>
                <a:solidFill>
                  <a:srgbClr val="FFFF66"/>
                </a:solidFill>
                <a:effectLst/>
                <a:uLnTx/>
                <a:uFillTx/>
                <a:latin typeface="Arial" charset="0"/>
                <a:ea typeface="+mn-ea"/>
                <a:cs typeface="+mn-cs"/>
              </a:rPr>
              <a:t> </a:t>
            </a:r>
          </a:p>
        </p:txBody>
      </p:sp>
      <p:sp>
        <p:nvSpPr>
          <p:cNvPr id="5176" name="Line 56">
            <a:extLst>
              <a:ext uri="{C183D7F6-B498-43B3-948B-1728B52AA6E4}">
                <adec:decorative xmlns:adec="http://schemas.microsoft.com/office/drawing/2017/decorative" val="1"/>
              </a:ext>
            </a:extLst>
          </p:cNvPr>
          <p:cNvSpPr>
            <a:spLocks noChangeShapeType="1"/>
          </p:cNvSpPr>
          <p:nvPr/>
        </p:nvSpPr>
        <p:spPr bwMode="auto">
          <a:xfrm flipH="1">
            <a:off x="5708059" y="4267200"/>
            <a:ext cx="428625" cy="0"/>
          </a:xfrm>
          <a:prstGeom prst="line">
            <a:avLst/>
          </a:prstGeom>
          <a:noFill/>
          <a:ln w="50800">
            <a:solidFill>
              <a:srgbClr val="FFFF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71" name="AutoShape 57">
            <a:extLst>
              <a:ext uri="{C183D7F6-B498-43B3-948B-1728B52AA6E4}">
                <adec:decorative xmlns:adec="http://schemas.microsoft.com/office/drawing/2017/decorative" val="1"/>
              </a:ext>
            </a:extLst>
          </p:cNvPr>
          <p:cNvSpPr>
            <a:spLocks noChangeArrowheads="1"/>
          </p:cNvSpPr>
          <p:nvPr/>
        </p:nvSpPr>
        <p:spPr bwMode="auto">
          <a:xfrm rot="5400000">
            <a:off x="2533650" y="2533650"/>
            <a:ext cx="1295400" cy="342900"/>
          </a:xfrm>
          <a:custGeom>
            <a:avLst/>
            <a:gdLst>
              <a:gd name="T0" fmla="*/ 58266006 w 21600"/>
              <a:gd name="T1" fmla="*/ 0 h 21600"/>
              <a:gd name="T2" fmla="*/ 0 w 21600"/>
              <a:gd name="T3" fmla="*/ 2721769 h 21600"/>
              <a:gd name="T4" fmla="*/ 58266006 w 21600"/>
              <a:gd name="T5" fmla="*/ 5443538 h 21600"/>
              <a:gd name="T6" fmla="*/ 77688019 w 21600"/>
              <a:gd name="T7" fmla="*/ 27217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12700">
            <a:solidFill>
              <a:srgbClr val="000080"/>
            </a:solidFill>
            <a:miter lim="800000"/>
            <a:headEnd/>
            <a:tailEnd/>
          </a:ln>
        </p:spPr>
        <p:txBody>
          <a:bodyPr rot="10800000"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78" name="Text Box 58">
            <a:extLst>
              <a:ext uri="{C183D7F6-B498-43B3-948B-1728B52AA6E4}">
                <adec:decorative xmlns:adec="http://schemas.microsoft.com/office/drawing/2017/decorative" val="1"/>
              </a:ext>
            </a:extLst>
          </p:cNvPr>
          <p:cNvSpPr txBox="1">
            <a:spLocks noChangeArrowheads="1"/>
          </p:cNvSpPr>
          <p:nvPr/>
        </p:nvSpPr>
        <p:spPr bwMode="auto">
          <a:xfrm>
            <a:off x="6172204" y="3785154"/>
            <a:ext cx="5057775" cy="27622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K99-R00   Pathway to Independence Award</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
        <p:nvSpPr>
          <p:cNvPr id="50" name="Text Box 60">
            <a:extLst>
              <a:ext uri="{C183D7F6-B498-43B3-948B-1728B52AA6E4}">
                <adec:decorative xmlns:adec="http://schemas.microsoft.com/office/drawing/2017/decorative" val="1"/>
              </a:ext>
            </a:extLst>
          </p:cNvPr>
          <p:cNvSpPr txBox="1">
            <a:spLocks noChangeArrowheads="1"/>
          </p:cNvSpPr>
          <p:nvPr/>
        </p:nvSpPr>
        <p:spPr bwMode="auto">
          <a:xfrm>
            <a:off x="6172200" y="4154266"/>
            <a:ext cx="4924428" cy="275460"/>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K12   Institutional Career Development Award  </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
        <p:nvSpPr>
          <p:cNvPr id="51" name="Text Box 12">
            <a:extLst>
              <a:ext uri="{C183D7F6-B498-43B3-948B-1728B52AA6E4}">
                <adec:decorative xmlns:adec="http://schemas.microsoft.com/office/drawing/2017/decorative" val="1"/>
              </a:ext>
            </a:extLst>
          </p:cNvPr>
          <p:cNvSpPr txBox="1">
            <a:spLocks noChangeArrowheads="1"/>
          </p:cNvSpPr>
          <p:nvPr/>
        </p:nvSpPr>
        <p:spPr bwMode="auto">
          <a:xfrm>
            <a:off x="6136684" y="2859186"/>
            <a:ext cx="4724399" cy="523220"/>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T32 Institutional Training Grant  (Post-doctoral  slots)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F32 Individual  Post-doctoral Fellowships</a:t>
            </a:r>
          </a:p>
        </p:txBody>
      </p:sp>
      <p:sp>
        <p:nvSpPr>
          <p:cNvPr id="52" name="Text Box 37">
            <a:extLst>
              <a:ext uri="{C183D7F6-B498-43B3-948B-1728B52AA6E4}">
                <adec:decorative xmlns:adec="http://schemas.microsoft.com/office/drawing/2017/decorative" val="1"/>
              </a:ext>
            </a:extLst>
          </p:cNvPr>
          <p:cNvSpPr txBox="1">
            <a:spLocks noChangeArrowheads="1"/>
          </p:cNvSpPr>
          <p:nvPr/>
        </p:nvSpPr>
        <p:spPr bwMode="auto">
          <a:xfrm>
            <a:off x="6191250" y="1676401"/>
            <a:ext cx="4924428" cy="954107"/>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T32   Institutional  Training  Grants (</a:t>
            </a:r>
            <a:r>
              <a:rPr kumimoji="0" lang="en-US" sz="1400" b="1" i="0" u="none" strike="noStrike" kern="1200" cap="none" spc="0" normalizeH="0" baseline="0" noProof="0" dirty="0" err="1">
                <a:ln>
                  <a:noFill/>
                </a:ln>
                <a:solidFill>
                  <a:srgbClr val="FF6600"/>
                </a:solidFill>
                <a:effectLst>
                  <a:outerShdw blurRad="38100" dist="38100" dir="2700000" algn="tl">
                    <a:srgbClr val="000000"/>
                  </a:outerShdw>
                </a:effectLst>
                <a:uLnTx/>
                <a:uFillTx/>
                <a:latin typeface="Arial" charset="0"/>
                <a:ea typeface="+mn-ea"/>
                <a:cs typeface="+mn-cs"/>
              </a:rPr>
              <a:t>Predoctoral</a:t>
            </a: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 slots)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F30   Pre-doctoral Fellowships  (MD/PhD Programs)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F31   Pre-doctoral Fellowships (Parent F31)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F31   Diversity Pre-doctoral Fellowships</a:t>
            </a:r>
          </a:p>
        </p:txBody>
      </p:sp>
      <p:sp>
        <p:nvSpPr>
          <p:cNvPr id="53" name="Text Box 58">
            <a:extLst>
              <a:ext uri="{FF2B5EF4-FFF2-40B4-BE49-F238E27FC236}">
                <a16:creationId xmlns:a16="http://schemas.microsoft.com/office/drawing/2014/main" id="{138690B6-5517-478C-9397-9C90306C9D92}"/>
              </a:ext>
              <a:ext uri="{C183D7F6-B498-43B3-948B-1728B52AA6E4}">
                <adec:decorative xmlns:adec="http://schemas.microsoft.com/office/drawing/2017/decorative" val="1"/>
              </a:ext>
            </a:extLst>
          </p:cNvPr>
          <p:cNvSpPr txBox="1">
            <a:spLocks noChangeArrowheads="1"/>
          </p:cNvSpPr>
          <p:nvPr/>
        </p:nvSpPr>
        <p:spPr bwMode="auto">
          <a:xfrm>
            <a:off x="6191250" y="3545165"/>
            <a:ext cx="5057775" cy="27546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K22   Career Transition Award (some ICs) </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
        <p:nvSpPr>
          <p:cNvPr id="54" name="Line 50">
            <a:extLst>
              <a:ext uri="{FF2B5EF4-FFF2-40B4-BE49-F238E27FC236}">
                <a16:creationId xmlns:a16="http://schemas.microsoft.com/office/drawing/2014/main" id="{2D5C55A5-BC90-4CB2-975F-669181743E43}"/>
              </a:ext>
              <a:ext uri="{C183D7F6-B498-43B3-948B-1728B52AA6E4}">
                <adec:decorative xmlns:adec="http://schemas.microsoft.com/office/drawing/2017/decorative" val="1"/>
              </a:ext>
            </a:extLst>
          </p:cNvPr>
          <p:cNvSpPr>
            <a:spLocks noChangeShapeType="1"/>
          </p:cNvSpPr>
          <p:nvPr/>
        </p:nvSpPr>
        <p:spPr bwMode="auto">
          <a:xfrm flipH="1">
            <a:off x="5743579" y="3683277"/>
            <a:ext cx="428625" cy="0"/>
          </a:xfrm>
          <a:prstGeom prst="line">
            <a:avLst/>
          </a:prstGeom>
          <a:noFill/>
          <a:ln w="50800">
            <a:solidFill>
              <a:srgbClr val="FFFF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75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858"/>
                                        </p:tgtEl>
                                        <p:attrNameLst>
                                          <p:attrName>style.visibility</p:attrName>
                                        </p:attrNameLst>
                                      </p:cBhvr>
                                      <p:to>
                                        <p:strVal val="visible"/>
                                      </p:to>
                                    </p:set>
                                    <p:animEffect transition="in" filter="fade">
                                      <p:cBhvr>
                                        <p:cTn id="10" dur="750"/>
                                        <p:tgtEl>
                                          <p:spTgt spid="778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75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7833"/>
                                        </p:tgtEl>
                                        <p:attrNameLst>
                                          <p:attrName>style.visibility</p:attrName>
                                        </p:attrNameLst>
                                      </p:cBhvr>
                                      <p:to>
                                        <p:strVal val="visible"/>
                                      </p:to>
                                    </p:set>
                                    <p:animEffect transition="in" filter="fade">
                                      <p:cBhvr>
                                        <p:cTn id="18" dur="750"/>
                                        <p:tgtEl>
                                          <p:spTgt spid="778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75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75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78"/>
                                        </p:tgtEl>
                                        <p:attrNameLst>
                                          <p:attrName>style.visibility</p:attrName>
                                        </p:attrNameLst>
                                      </p:cBhvr>
                                      <p:to>
                                        <p:strVal val="visible"/>
                                      </p:to>
                                    </p:set>
                                    <p:animEffect transition="in" filter="fade">
                                      <p:cBhvr>
                                        <p:cTn id="31" dur="750"/>
                                        <p:tgtEl>
                                          <p:spTgt spid="517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70"/>
                                        </p:tgtEl>
                                        <p:attrNameLst>
                                          <p:attrName>style.visibility</p:attrName>
                                        </p:attrNameLst>
                                      </p:cBhvr>
                                      <p:to>
                                        <p:strVal val="visible"/>
                                      </p:to>
                                    </p:set>
                                    <p:animEffect transition="in" filter="fade">
                                      <p:cBhvr>
                                        <p:cTn id="34" dur="750"/>
                                        <p:tgtEl>
                                          <p:spTgt spid="51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750"/>
                                        <p:tgtEl>
                                          <p:spTgt spid="5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76"/>
                                        </p:tgtEl>
                                        <p:attrNameLst>
                                          <p:attrName>style.visibility</p:attrName>
                                        </p:attrNameLst>
                                      </p:cBhvr>
                                      <p:to>
                                        <p:strVal val="visible"/>
                                      </p:to>
                                    </p:set>
                                    <p:animEffect transition="in" filter="fade">
                                      <p:cBhvr>
                                        <p:cTn id="42" dur="750"/>
                                        <p:tgtEl>
                                          <p:spTgt spid="517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59"/>
                                        </p:tgtEl>
                                        <p:attrNameLst>
                                          <p:attrName>style.visibility</p:attrName>
                                        </p:attrNameLst>
                                      </p:cBhvr>
                                      <p:to>
                                        <p:strVal val="visible"/>
                                      </p:to>
                                    </p:set>
                                    <p:animEffect transition="in" filter="fade">
                                      <p:cBhvr>
                                        <p:cTn id="47" dur="750"/>
                                        <p:tgtEl>
                                          <p:spTgt spid="515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167"/>
                                        </p:tgtEl>
                                        <p:attrNameLst>
                                          <p:attrName>style.visibility</p:attrName>
                                        </p:attrNameLst>
                                      </p:cBhvr>
                                      <p:to>
                                        <p:strVal val="visible"/>
                                      </p:to>
                                    </p:set>
                                    <p:animEffect transition="in" filter="fade">
                                      <p:cBhvr>
                                        <p:cTn id="50" dur="750"/>
                                        <p:tgtEl>
                                          <p:spTgt spid="516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173"/>
                                        </p:tgtEl>
                                        <p:attrNameLst>
                                          <p:attrName>style.visibility</p:attrName>
                                        </p:attrNameLst>
                                      </p:cBhvr>
                                      <p:to>
                                        <p:strVal val="visible"/>
                                      </p:to>
                                    </p:set>
                                    <p:animEffect transition="in" filter="fade">
                                      <p:cBhvr>
                                        <p:cTn id="55" dur="750"/>
                                        <p:tgtEl>
                                          <p:spTgt spid="517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44"/>
                                        </p:tgtEl>
                                        <p:attrNameLst>
                                          <p:attrName>style.visibility</p:attrName>
                                        </p:attrNameLst>
                                      </p:cBhvr>
                                      <p:to>
                                        <p:strVal val="visible"/>
                                      </p:to>
                                    </p:set>
                                    <p:animEffect transition="in" filter="fade">
                                      <p:cBhvr>
                                        <p:cTn id="58" dur="750"/>
                                        <p:tgtEl>
                                          <p:spTgt spid="51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64"/>
                                        </p:tgtEl>
                                        <p:attrNameLst>
                                          <p:attrName>style.visibility</p:attrName>
                                        </p:attrNameLst>
                                      </p:cBhvr>
                                      <p:to>
                                        <p:strVal val="visible"/>
                                      </p:to>
                                    </p:set>
                                    <p:animEffect transition="in" filter="fade">
                                      <p:cBhvr>
                                        <p:cTn id="61" dur="750"/>
                                        <p:tgtEl>
                                          <p:spTgt spid="51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45"/>
                                        </p:tgtEl>
                                        <p:attrNameLst>
                                          <p:attrName>style.visibility</p:attrName>
                                        </p:attrNameLst>
                                      </p:cBhvr>
                                      <p:to>
                                        <p:strVal val="visible"/>
                                      </p:to>
                                    </p:set>
                                    <p:animEffect transition="in" filter="fade">
                                      <p:cBhvr>
                                        <p:cTn id="64" dur="750"/>
                                        <p:tgtEl>
                                          <p:spTgt spid="51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7865"/>
                                        </p:tgtEl>
                                        <p:attrNameLst>
                                          <p:attrName>style.visibility</p:attrName>
                                        </p:attrNameLst>
                                      </p:cBhvr>
                                      <p:to>
                                        <p:strVal val="visible"/>
                                      </p:to>
                                    </p:set>
                                    <p:animEffect transition="in" filter="fade">
                                      <p:cBhvr>
                                        <p:cTn id="67" dur="750"/>
                                        <p:tgtEl>
                                          <p:spTgt spid="7786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7862"/>
                                        </p:tgtEl>
                                        <p:attrNameLst>
                                          <p:attrName>style.visibility</p:attrName>
                                        </p:attrNameLst>
                                      </p:cBhvr>
                                      <p:to>
                                        <p:strVal val="visible"/>
                                      </p:to>
                                    </p:set>
                                    <p:animEffect transition="in" filter="fade">
                                      <p:cBhvr>
                                        <p:cTn id="70" dur="750"/>
                                        <p:tgtEl>
                                          <p:spTgt spid="7786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161"/>
                                        </p:tgtEl>
                                        <p:attrNameLst>
                                          <p:attrName>style.visibility</p:attrName>
                                        </p:attrNameLst>
                                      </p:cBhvr>
                                      <p:to>
                                        <p:strVal val="visible"/>
                                      </p:to>
                                    </p:set>
                                    <p:animEffect transition="in" filter="fade">
                                      <p:cBhvr>
                                        <p:cTn id="75" dur="750"/>
                                        <p:tgtEl>
                                          <p:spTgt spid="516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148"/>
                                        </p:tgtEl>
                                        <p:attrNameLst>
                                          <p:attrName>style.visibility</p:attrName>
                                        </p:attrNameLst>
                                      </p:cBhvr>
                                      <p:to>
                                        <p:strVal val="visible"/>
                                      </p:to>
                                    </p:set>
                                    <p:animEffect transition="in" filter="fade">
                                      <p:cBhvr>
                                        <p:cTn id="78" dur="750"/>
                                        <p:tgtEl>
                                          <p:spTgt spid="5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3" grpId="0" animBg="1"/>
      <p:bldP spid="5144" grpId="0"/>
      <p:bldP spid="5145" grpId="0"/>
      <p:bldP spid="5148" grpId="0" animBg="1"/>
      <p:bldP spid="5159" grpId="0"/>
      <p:bldP spid="5161" grpId="0"/>
      <p:bldP spid="77858" grpId="0" animBg="1"/>
      <p:bldP spid="5164" grpId="0"/>
      <p:bldP spid="5167" grpId="0" animBg="1"/>
      <p:bldP spid="77862" grpId="0" animBg="1"/>
      <p:bldP spid="5170" grpId="0" animBg="1"/>
      <p:bldP spid="77865" grpId="0" animBg="1"/>
      <p:bldP spid="5173" grpId="0"/>
      <p:bldP spid="5176" grpId="0" animBg="1"/>
      <p:bldP spid="5178" grpId="0"/>
      <p:bldP spid="50" grpId="0"/>
      <p:bldP spid="51" grpId="0"/>
      <p:bldP spid="52" grpId="0"/>
      <p:bldP spid="53" grpId="0"/>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570" y="1443920"/>
            <a:ext cx="10996247" cy="5160586"/>
          </a:xfrm>
        </p:spPr>
        <p:txBody>
          <a:bodyPr>
            <a:noAutofit/>
          </a:bodyPr>
          <a:lstStyle/>
          <a:p>
            <a:pPr marL="0" indent="0">
              <a:spcBef>
                <a:spcPts val="0"/>
              </a:spcBef>
              <a:spcAft>
                <a:spcPts val="1200"/>
              </a:spcAft>
              <a:buNone/>
            </a:pPr>
            <a:r>
              <a:rPr lang="en-US" sz="2400" dirty="0">
                <a:latin typeface="Arial" panose="020B0604020202020204" pitchFamily="34" charset="0"/>
                <a:cs typeface="Arial" panose="020B0604020202020204" pitchFamily="34" charset="0"/>
              </a:rPr>
              <a:t>NIH’s Research Career Development homepage (description of programs, FAQs, Policy Notices, NIH Resources)</a:t>
            </a:r>
          </a:p>
          <a:p>
            <a:pPr marL="0" indent="0">
              <a:spcBef>
                <a:spcPts val="0"/>
              </a:spcBef>
              <a:spcAft>
                <a:spcPts val="1200"/>
              </a:spcAft>
              <a:buNone/>
            </a:pP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3"/>
              </a:rPr>
              <a:t>https://researchtraining.nih.gov/programs/career-development</a:t>
            </a:r>
            <a:r>
              <a:rPr lang="en-US" sz="2400" dirty="0">
                <a:latin typeface="Arial" panose="020B0604020202020204" pitchFamily="34" charset="0"/>
                <a:cs typeface="Arial" panose="020B0604020202020204" pitchFamily="34" charset="0"/>
              </a:rPr>
              <a:t> </a:t>
            </a:r>
          </a:p>
          <a:p>
            <a:pPr marL="0" indent="0">
              <a:spcBef>
                <a:spcPts val="0"/>
              </a:spcBef>
              <a:spcAft>
                <a:spcPts val="1200"/>
              </a:spcAft>
              <a:buNone/>
            </a:pPr>
            <a:endParaRPr lang="en-US" sz="2400" dirty="0">
              <a:latin typeface="Arial" panose="020B0604020202020204" pitchFamily="34" charset="0"/>
              <a:cs typeface="Arial" panose="020B0604020202020204" pitchFamily="34" charset="0"/>
            </a:endParaRPr>
          </a:p>
          <a:p>
            <a:pPr marL="0" indent="0">
              <a:spcBef>
                <a:spcPts val="0"/>
              </a:spcBef>
              <a:spcAft>
                <a:spcPts val="1200"/>
              </a:spcAft>
              <a:buNone/>
            </a:pPr>
            <a:r>
              <a:rPr lang="en-US" sz="2400" dirty="0">
                <a:latin typeface="Arial" panose="020B0604020202020204" pitchFamily="34" charset="0"/>
                <a:cs typeface="Arial" panose="020B0604020202020204" pitchFamily="34" charset="0"/>
              </a:rPr>
              <a:t>Applying Electronically:  </a:t>
            </a:r>
          </a:p>
          <a:p>
            <a:pPr marL="0" indent="0">
              <a:spcBef>
                <a:spcPts val="0"/>
              </a:spcBef>
              <a:spcAft>
                <a:spcPts val="1200"/>
              </a:spcAft>
              <a:buNone/>
            </a:pPr>
            <a:r>
              <a:rPr lang="en-US" sz="2400" dirty="0">
                <a:latin typeface="Arial" panose="020B0604020202020204" pitchFamily="34" charset="0"/>
                <a:cs typeface="Arial" panose="020B0604020202020204" pitchFamily="34" charset="0"/>
                <a:hlinkClick r:id="rId4"/>
              </a:rPr>
              <a:t>http://grants.nih.gov/grants/how-to-apply-application-guide.htm</a:t>
            </a:r>
            <a:endParaRPr lang="en-US" sz="2400" dirty="0">
              <a:latin typeface="Arial" panose="020B0604020202020204" pitchFamily="34" charset="0"/>
              <a:cs typeface="Arial" panose="020B0604020202020204" pitchFamily="34" charset="0"/>
            </a:endParaRPr>
          </a:p>
          <a:p>
            <a:pPr marL="0" indent="0">
              <a:spcBef>
                <a:spcPts val="0"/>
              </a:spcBef>
              <a:spcAft>
                <a:spcPts val="1200"/>
              </a:spcAft>
              <a:buNone/>
            </a:pPr>
            <a:endParaRPr lang="en-US" sz="2400" dirty="0">
              <a:latin typeface="Arial" panose="020B0604020202020204" pitchFamily="34" charset="0"/>
              <a:cs typeface="Arial" panose="020B0604020202020204" pitchFamily="34" charset="0"/>
            </a:endParaRPr>
          </a:p>
          <a:p>
            <a:pPr marL="0" indent="0">
              <a:spcBef>
                <a:spcPts val="0"/>
              </a:spcBef>
              <a:spcAft>
                <a:spcPts val="1200"/>
              </a:spcAft>
              <a:buNone/>
            </a:pPr>
            <a:r>
              <a:rPr lang="en-US" sz="2400" dirty="0">
                <a:latin typeface="Arial" panose="020B0604020202020204" pitchFamily="34" charset="0"/>
                <a:cs typeface="Arial" panose="020B0604020202020204" pitchFamily="34" charset="0"/>
              </a:rPr>
              <a:t>Career Development Chapter of NIH Grants Policy Statement: </a:t>
            </a:r>
            <a:r>
              <a:rPr lang="en-US" sz="2400" dirty="0">
                <a:latin typeface="Arial" panose="020B0604020202020204" pitchFamily="34" charset="0"/>
                <a:cs typeface="Arial" panose="020B0604020202020204" pitchFamily="34" charset="0"/>
                <a:hlinkClick r:id="rId5"/>
              </a:rPr>
              <a:t>http://grants.nih.gov/grants/policy/nihgps/HTML5/section_12/12_research_career_development__k__awards.htm?Highlight=career development</a:t>
            </a:r>
            <a:endParaRPr lang="en-US" sz="2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AD86DEA-8DEC-4262-BE6C-9110CC642A09}"/>
              </a:ext>
            </a:extLst>
          </p:cNvPr>
          <p:cNvSpPr>
            <a:spLocks noGrp="1"/>
          </p:cNvSpPr>
          <p:nvPr>
            <p:ph type="title"/>
          </p:nvPr>
        </p:nvSpPr>
        <p:spPr>
          <a:xfrm>
            <a:off x="4461888" y="0"/>
            <a:ext cx="3268223" cy="862646"/>
          </a:xfrm>
        </p:spPr>
        <p:txBody>
          <a:bodyPr/>
          <a:lstStyle/>
          <a:p>
            <a:r>
              <a:rPr lang="en-US" b="1" dirty="0">
                <a:solidFill>
                  <a:schemeClr val="bg1"/>
                </a:solidFill>
              </a:rPr>
              <a:t>RESOURCES</a:t>
            </a:r>
          </a:p>
        </p:txBody>
      </p:sp>
    </p:spTree>
    <p:extLst>
      <p:ext uri="{BB962C8B-B14F-4D97-AF65-F5344CB8AC3E}">
        <p14:creationId xmlns:p14="http://schemas.microsoft.com/office/powerpoint/2010/main" val="2646287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565" y="1634148"/>
            <a:ext cx="8910048" cy="4290980"/>
          </a:xfrm>
        </p:spPr>
        <p:txBody>
          <a:bodyPr>
            <a:normAutofit fontScale="92500" lnSpcReduction="10000"/>
          </a:bodyPr>
          <a:lstStyle/>
          <a:p>
            <a:pPr marL="0" indent="0">
              <a:spcBef>
                <a:spcPts val="0"/>
              </a:spcBef>
              <a:spcAft>
                <a:spcPts val="1800"/>
              </a:spcAft>
              <a:buNone/>
            </a:pPr>
            <a:r>
              <a:rPr lang="en-US" sz="2800" dirty="0">
                <a:latin typeface="Arial" panose="020B0604020202020204" pitchFamily="34" charset="0"/>
                <a:cs typeface="Arial" panose="020B0604020202020204" pitchFamily="34" charset="0"/>
              </a:rPr>
              <a:t>Current K Award Funding Mechanisms Available: </a:t>
            </a:r>
            <a:r>
              <a:rPr lang="en-US" sz="2100" dirty="0">
                <a:latin typeface="Arial" panose="020B0604020202020204" pitchFamily="34" charset="0"/>
                <a:cs typeface="Arial" panose="020B0604020202020204" pitchFamily="34" charset="0"/>
                <a:hlinkClick r:id="rId3"/>
              </a:rPr>
              <a:t>https://researchtraining.nih.gov/programs/career-development</a:t>
            </a:r>
            <a:endParaRPr lang="en-US" sz="2100" dirty="0">
              <a:latin typeface="Arial" panose="020B0604020202020204" pitchFamily="34" charset="0"/>
              <a:cs typeface="Arial" panose="020B0604020202020204" pitchFamily="34" charset="0"/>
            </a:endParaRPr>
          </a:p>
          <a:p>
            <a:pPr marL="0" indent="0">
              <a:spcBef>
                <a:spcPts val="0"/>
              </a:spcBef>
              <a:spcAft>
                <a:spcPts val="1800"/>
              </a:spcAft>
              <a:buNone/>
            </a:pPr>
            <a:endParaRPr lang="en-US" sz="2100" dirty="0">
              <a:latin typeface="Arial" panose="020B0604020202020204" pitchFamily="34" charset="0"/>
              <a:cs typeface="Arial" panose="020B0604020202020204" pitchFamily="34" charset="0"/>
            </a:endParaRPr>
          </a:p>
          <a:p>
            <a:pPr marL="0" indent="0">
              <a:spcBef>
                <a:spcPts val="0"/>
              </a:spcBef>
              <a:spcAft>
                <a:spcPts val="1800"/>
              </a:spcAft>
              <a:buNone/>
            </a:pPr>
            <a:r>
              <a:rPr lang="en-US" sz="2800" dirty="0">
                <a:latin typeface="Arial" panose="020B0604020202020204" pitchFamily="34" charset="0"/>
                <a:cs typeface="Arial" panose="020B0604020202020204" pitchFamily="34" charset="0"/>
              </a:rPr>
              <a:t>FAQs for all things K (also a mix of other training FAQs):  </a:t>
            </a:r>
          </a:p>
          <a:p>
            <a:pPr marL="0" indent="0">
              <a:spcBef>
                <a:spcPts val="0"/>
              </a:spcBef>
              <a:spcAft>
                <a:spcPts val="1800"/>
              </a:spcAft>
              <a:buNone/>
            </a:pPr>
            <a:r>
              <a:rPr lang="en-US" dirty="0">
                <a:latin typeface="Arial" panose="020B0604020202020204" pitchFamily="34" charset="0"/>
                <a:cs typeface="Arial" panose="020B0604020202020204" pitchFamily="34" charset="0"/>
                <a:hlinkClick r:id="rId4"/>
              </a:rPr>
              <a:t>http://researchtraining.nih.gov/resources/faq</a:t>
            </a:r>
            <a:endParaRPr lang="en-US" dirty="0">
              <a:latin typeface="Arial" panose="020B0604020202020204" pitchFamily="34" charset="0"/>
              <a:cs typeface="Arial" panose="020B0604020202020204" pitchFamily="34" charset="0"/>
            </a:endParaRPr>
          </a:p>
          <a:p>
            <a:pPr marL="0" indent="0">
              <a:spcBef>
                <a:spcPts val="0"/>
              </a:spcBef>
              <a:spcAft>
                <a:spcPts val="1800"/>
              </a:spcAft>
              <a:buNone/>
            </a:pPr>
            <a:endParaRPr lang="en-US" sz="2800" dirty="0">
              <a:latin typeface="Arial" panose="020B0604020202020204" pitchFamily="34" charset="0"/>
              <a:cs typeface="Arial" panose="020B0604020202020204" pitchFamily="34" charset="0"/>
            </a:endParaRPr>
          </a:p>
          <a:p>
            <a:pPr marL="0" indent="0">
              <a:spcBef>
                <a:spcPts val="0"/>
              </a:spcBef>
              <a:spcAft>
                <a:spcPts val="1800"/>
              </a:spcAft>
              <a:buNone/>
            </a:pPr>
            <a:r>
              <a:rPr lang="en-US" sz="2800" dirty="0">
                <a:latin typeface="Arial" panose="020B0604020202020204" pitchFamily="34" charset="0"/>
                <a:cs typeface="Arial" panose="020B0604020202020204" pitchFamily="34" charset="0"/>
              </a:rPr>
              <a:t>Career Path Resource: </a:t>
            </a:r>
          </a:p>
          <a:p>
            <a:pPr marL="0" indent="0">
              <a:spcBef>
                <a:spcPts val="0"/>
              </a:spcBef>
              <a:spcAft>
                <a:spcPts val="1800"/>
              </a:spcAft>
              <a:buNone/>
            </a:pPr>
            <a:r>
              <a:rPr lang="en-US" dirty="0">
                <a:latin typeface="Arial" panose="020B0604020202020204" pitchFamily="34" charset="0"/>
                <a:cs typeface="Arial" panose="020B0604020202020204" pitchFamily="34" charset="0"/>
                <a:hlinkClick r:id="rId5"/>
              </a:rPr>
              <a:t>https://researchtraining.nih.gov/career-path</a:t>
            </a:r>
            <a:endParaRPr lang="en-US" dirty="0">
              <a:latin typeface="Arial" panose="020B0604020202020204" pitchFamily="34" charset="0"/>
              <a:cs typeface="Arial" panose="020B0604020202020204" pitchFamily="34" charset="0"/>
            </a:endParaRPr>
          </a:p>
          <a:p>
            <a:pPr marL="0" indent="0">
              <a:lnSpc>
                <a:spcPct val="80000"/>
              </a:lnSpc>
              <a:buNone/>
            </a:pPr>
            <a:endParaRPr lang="en-US" sz="1200" b="1" dirty="0"/>
          </a:p>
        </p:txBody>
      </p:sp>
      <p:sp>
        <p:nvSpPr>
          <p:cNvPr id="6" name="Title 1">
            <a:extLst>
              <a:ext uri="{FF2B5EF4-FFF2-40B4-BE49-F238E27FC236}">
                <a16:creationId xmlns:a16="http://schemas.microsoft.com/office/drawing/2014/main" id="{753A426A-3DC2-49B6-A1E2-5D379E99C07E}"/>
              </a:ext>
            </a:extLst>
          </p:cNvPr>
          <p:cNvSpPr>
            <a:spLocks noGrp="1"/>
          </p:cNvSpPr>
          <p:nvPr>
            <p:ph type="title"/>
          </p:nvPr>
        </p:nvSpPr>
        <p:spPr>
          <a:xfrm>
            <a:off x="4479785" y="-130359"/>
            <a:ext cx="3232429" cy="1061938"/>
          </a:xfrm>
        </p:spPr>
        <p:txBody>
          <a:bodyPr/>
          <a:lstStyle/>
          <a:p>
            <a:r>
              <a:rPr lang="en-US" b="1" dirty="0">
                <a:solidFill>
                  <a:schemeClr val="bg1"/>
                </a:solidFill>
              </a:rPr>
              <a:t>RESOURCES</a:t>
            </a:r>
          </a:p>
        </p:txBody>
      </p:sp>
    </p:spTree>
    <p:extLst>
      <p:ext uri="{BB962C8B-B14F-4D97-AF65-F5344CB8AC3E}">
        <p14:creationId xmlns:p14="http://schemas.microsoft.com/office/powerpoint/2010/main" val="182144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Content Placeholder 3"/>
          <p:cNvSpPr>
            <a:spLocks noGrp="1"/>
          </p:cNvSpPr>
          <p:nvPr>
            <p:ph idx="1"/>
          </p:nvPr>
        </p:nvSpPr>
        <p:spPr>
          <a:xfrm>
            <a:off x="1831258" y="1118419"/>
            <a:ext cx="9082975" cy="5233220"/>
          </a:xfrm>
          <a:solidFill>
            <a:schemeClr val="bg1"/>
          </a:solidFill>
        </p:spPr>
        <p:txBody>
          <a:bodyPr/>
          <a:lstStyle/>
          <a:p>
            <a:pPr>
              <a:lnSpc>
                <a:spcPct val="100000"/>
              </a:lnSpc>
              <a:spcBef>
                <a:spcPts val="0"/>
              </a:spcBef>
              <a:spcAft>
                <a:spcPts val="600"/>
              </a:spcAft>
              <a:buClr>
                <a:srgbClr val="008080"/>
              </a:buClr>
              <a:buSzPct val="150000"/>
            </a:pPr>
            <a:r>
              <a:rPr lang="en-US" sz="2400" dirty="0"/>
              <a:t>NIH Program Announcements (PAs, RFAs)</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Purpose, eligibility, allowable costs, review criteria</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Tables of IC-specific Information, Requirements, &amp; Staff Contacts</a:t>
            </a:r>
          </a:p>
          <a:p>
            <a:pPr>
              <a:lnSpc>
                <a:spcPct val="100000"/>
              </a:lnSpc>
              <a:spcBef>
                <a:spcPts val="0"/>
              </a:spcBef>
              <a:spcAft>
                <a:spcPts val="600"/>
              </a:spcAft>
              <a:buClr>
                <a:srgbClr val="008080"/>
              </a:buClr>
              <a:buSzPct val="150000"/>
            </a:pPr>
            <a:r>
              <a:rPr lang="en-US" sz="2400" dirty="0">
                <a:hlinkClick r:id="rId3">
                  <a:extLst>
                    <a:ext uri="{A12FA001-AC4F-418D-AE19-62706E023703}">
                      <ahyp:hlinkClr xmlns:ahyp="http://schemas.microsoft.com/office/drawing/2018/hyperlinkcolor" val="tx"/>
                    </a:ext>
                  </a:extLst>
                </a:hlinkClick>
              </a:rPr>
              <a:t>www.nih.gov</a:t>
            </a:r>
            <a:r>
              <a:rPr lang="en-US" sz="2400" dirty="0"/>
              <a:t>   </a:t>
            </a:r>
            <a:r>
              <a:rPr lang="en-US" sz="2000" dirty="0"/>
              <a:t>(follow links to “training” or “peer review”)</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Office of Extramural Research (“OER” grant programs, forms)</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Center for Scientific Review:   </a:t>
            </a:r>
            <a:r>
              <a:rPr lang="en-US" sz="2000" b="1" dirty="0">
                <a:solidFill>
                  <a:srgbClr val="FFFF00"/>
                </a:solidFill>
                <a:hlinkClick r:id="rId4"/>
              </a:rPr>
              <a:t>www.csr.nih.gov</a:t>
            </a:r>
            <a:r>
              <a:rPr lang="en-US" sz="2000" b="1" dirty="0">
                <a:solidFill>
                  <a:srgbClr val="FFFF00"/>
                </a:solidFill>
              </a:rPr>
              <a:t> </a:t>
            </a:r>
            <a:r>
              <a:rPr lang="en-US" sz="2000" dirty="0"/>
              <a:t>(review process)</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Institute web sites:</a:t>
            </a:r>
            <a:r>
              <a:rPr lang="en-US" sz="2000" dirty="0">
                <a:solidFill>
                  <a:srgbClr val="FFFF00"/>
                </a:solidFill>
              </a:rPr>
              <a:t>   </a:t>
            </a:r>
            <a:r>
              <a:rPr lang="en-US" sz="2000" b="1" dirty="0">
                <a:solidFill>
                  <a:srgbClr val="FFFF00"/>
                </a:solidFill>
                <a:hlinkClick r:id="rId5"/>
              </a:rPr>
              <a:t>www.nichd.nih.gov</a:t>
            </a:r>
            <a:r>
              <a:rPr lang="en-US" sz="2000" b="1" dirty="0">
                <a:solidFill>
                  <a:srgbClr val="FFFF00"/>
                </a:solidFill>
              </a:rPr>
              <a:t> </a:t>
            </a:r>
            <a:r>
              <a:rPr lang="en-US" sz="2000" dirty="0"/>
              <a:t>(program interests)</a:t>
            </a:r>
          </a:p>
          <a:p>
            <a:pPr>
              <a:lnSpc>
                <a:spcPct val="100000"/>
              </a:lnSpc>
              <a:spcBef>
                <a:spcPts val="0"/>
              </a:spcBef>
              <a:spcAft>
                <a:spcPts val="600"/>
              </a:spcAft>
              <a:buClr>
                <a:srgbClr val="008080"/>
              </a:buClr>
              <a:buSzPct val="150000"/>
            </a:pPr>
            <a:r>
              <a:rPr lang="en-US" sz="2400" dirty="0"/>
              <a:t>Mentor (current and/or proposed)</a:t>
            </a:r>
          </a:p>
          <a:p>
            <a:pPr>
              <a:lnSpc>
                <a:spcPct val="100000"/>
              </a:lnSpc>
              <a:spcBef>
                <a:spcPts val="0"/>
              </a:spcBef>
              <a:spcAft>
                <a:spcPts val="600"/>
              </a:spcAft>
              <a:buClr>
                <a:srgbClr val="008080"/>
              </a:buClr>
              <a:buSzPct val="150000"/>
            </a:pPr>
            <a:r>
              <a:rPr lang="en-US" sz="2400" dirty="0"/>
              <a:t>Department Chair or Administrator</a:t>
            </a:r>
          </a:p>
          <a:p>
            <a:pPr>
              <a:lnSpc>
                <a:spcPct val="100000"/>
              </a:lnSpc>
              <a:spcBef>
                <a:spcPts val="0"/>
              </a:spcBef>
              <a:spcAft>
                <a:spcPts val="600"/>
              </a:spcAft>
              <a:buClr>
                <a:srgbClr val="008080"/>
              </a:buClr>
              <a:buSzPct val="150000"/>
            </a:pPr>
            <a:r>
              <a:rPr lang="en-US" sz="2400" dirty="0"/>
              <a:t>Institution’s Sponsored Programs Office</a:t>
            </a:r>
          </a:p>
          <a:p>
            <a:pPr>
              <a:lnSpc>
                <a:spcPct val="100000"/>
              </a:lnSpc>
              <a:spcBef>
                <a:spcPts val="0"/>
              </a:spcBef>
              <a:spcAft>
                <a:spcPts val="600"/>
              </a:spcAft>
              <a:buClr>
                <a:srgbClr val="008080"/>
              </a:buClr>
              <a:buSzPct val="150000"/>
            </a:pPr>
            <a:r>
              <a:rPr lang="en-US" sz="2400" dirty="0"/>
              <a:t>Other colleagues &amp; faculty </a:t>
            </a:r>
          </a:p>
          <a:p>
            <a:pPr>
              <a:lnSpc>
                <a:spcPct val="100000"/>
              </a:lnSpc>
              <a:spcAft>
                <a:spcPts val="600"/>
              </a:spcAft>
              <a:buFont typeface="Wingdings" panose="05000000000000000000" pitchFamily="2" charset="2"/>
              <a:buChar char="Ø"/>
            </a:pPr>
            <a:r>
              <a:rPr lang="en-US" sz="2400" dirty="0">
                <a:solidFill>
                  <a:srgbClr val="CC3300"/>
                </a:solidFill>
              </a:rPr>
              <a:t>Contact NIH Program Staff (before applying and after review) !!</a:t>
            </a:r>
          </a:p>
          <a:p>
            <a:pPr>
              <a:buFontTx/>
              <a:buNone/>
            </a:pPr>
            <a:endParaRPr lang="en-US" sz="2800" dirty="0"/>
          </a:p>
          <a:p>
            <a:pPr>
              <a:buFontTx/>
              <a:buNone/>
            </a:pPr>
            <a:r>
              <a:rPr lang="en-US" sz="2800" dirty="0"/>
              <a:t>			</a:t>
            </a:r>
          </a:p>
        </p:txBody>
      </p:sp>
      <p:sp>
        <p:nvSpPr>
          <p:cNvPr id="2" name="Title 1">
            <a:extLst>
              <a:ext uri="{FF2B5EF4-FFF2-40B4-BE49-F238E27FC236}">
                <a16:creationId xmlns:a16="http://schemas.microsoft.com/office/drawing/2014/main" id="{6078CF91-CD5B-4C8F-94B0-D9A47E129056}"/>
              </a:ext>
            </a:extLst>
          </p:cNvPr>
          <p:cNvSpPr>
            <a:spLocks noGrp="1"/>
          </p:cNvSpPr>
          <p:nvPr>
            <p:ph type="title"/>
          </p:nvPr>
        </p:nvSpPr>
        <p:spPr>
          <a:xfrm>
            <a:off x="2775583" y="68855"/>
            <a:ext cx="6640833" cy="580073"/>
          </a:xfrm>
        </p:spPr>
        <p:txBody>
          <a:bodyPr/>
          <a:lstStyle/>
          <a:p>
            <a:pPr algn="ctr"/>
            <a:r>
              <a:rPr lang="en-US" sz="2800" b="1" dirty="0">
                <a:solidFill>
                  <a:schemeClr val="bg1"/>
                </a:solidFill>
              </a:rPr>
              <a:t>Applicant: Sources of Guidance</a:t>
            </a:r>
          </a:p>
        </p:txBody>
      </p:sp>
    </p:spTree>
    <p:extLst>
      <p:ext uri="{BB962C8B-B14F-4D97-AF65-F5344CB8AC3E}">
        <p14:creationId xmlns:p14="http://schemas.microsoft.com/office/powerpoint/2010/main" val="1948368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Rectangle 3"/>
          <p:cNvSpPr>
            <a:spLocks noGrp="1" noChangeArrowheads="1"/>
          </p:cNvSpPr>
          <p:nvPr>
            <p:ph idx="1"/>
          </p:nvPr>
        </p:nvSpPr>
        <p:spPr>
          <a:xfrm>
            <a:off x="1852663" y="1630386"/>
            <a:ext cx="9249346" cy="4796918"/>
          </a:xfrm>
        </p:spPr>
        <p:txBody>
          <a:bodyPr/>
          <a:lstStyle/>
          <a:p>
            <a:pPr>
              <a:spcBef>
                <a:spcPts val="1800"/>
              </a:spcBef>
              <a:spcAft>
                <a:spcPts val="0"/>
              </a:spcAft>
              <a:buNone/>
            </a:pPr>
            <a:r>
              <a:rPr lang="en-US" sz="2000" b="1" dirty="0"/>
              <a:t>Dennis A. Twombly, Ph.D. </a:t>
            </a:r>
          </a:p>
          <a:p>
            <a:pPr>
              <a:spcAft>
                <a:spcPts val="0"/>
              </a:spcAft>
              <a:buNone/>
            </a:pPr>
            <a:r>
              <a:rPr lang="en-US" sz="2000" b="1" dirty="0"/>
              <a:t>NICHD Training Officer</a:t>
            </a:r>
          </a:p>
          <a:p>
            <a:pPr>
              <a:spcAft>
                <a:spcPts val="0"/>
              </a:spcAft>
              <a:buNone/>
            </a:pPr>
            <a:r>
              <a:rPr lang="en-US" sz="2000" b="1" dirty="0"/>
              <a:t>Email:   </a:t>
            </a:r>
            <a:r>
              <a:rPr lang="en-US" sz="2000" b="1" dirty="0">
                <a:solidFill>
                  <a:schemeClr val="accent5">
                    <a:lumMod val="75000"/>
                  </a:schemeClr>
                </a:solidFill>
              </a:rPr>
              <a:t>dtwombly@mail.nih.gov</a:t>
            </a:r>
          </a:p>
          <a:p>
            <a:pPr lvl="1">
              <a:spcAft>
                <a:spcPts val="0"/>
              </a:spcAft>
              <a:buFont typeface="Wingdings" pitchFamily="2" charset="2"/>
              <a:buNone/>
            </a:pPr>
            <a:endParaRPr lang="en-US" sz="2000" dirty="0"/>
          </a:p>
          <a:p>
            <a:pPr>
              <a:spcAft>
                <a:spcPts val="0"/>
              </a:spcAft>
              <a:buFont typeface="Wingdings" pitchFamily="2" charset="2"/>
              <a:buNone/>
            </a:pPr>
            <a:r>
              <a:rPr lang="en-US" sz="2000" b="1" dirty="0"/>
              <a:t>Ryan Talesnik </a:t>
            </a:r>
          </a:p>
          <a:p>
            <a:pPr>
              <a:spcAft>
                <a:spcPts val="0"/>
              </a:spcAft>
              <a:buFont typeface="Wingdings" pitchFamily="2" charset="2"/>
              <a:buNone/>
            </a:pPr>
            <a:r>
              <a:rPr lang="en-US" sz="2000" b="1" dirty="0"/>
              <a:t>NICHD Senior Grants Management Specialist</a:t>
            </a:r>
          </a:p>
          <a:p>
            <a:pPr>
              <a:spcAft>
                <a:spcPts val="0"/>
              </a:spcAft>
              <a:buFont typeface="Wingdings" pitchFamily="2" charset="2"/>
              <a:buNone/>
            </a:pPr>
            <a:r>
              <a:rPr lang="en-US" sz="2000" b="1" dirty="0"/>
              <a:t>Email:  </a:t>
            </a:r>
            <a:r>
              <a:rPr lang="en-US" sz="2000" b="1" dirty="0">
                <a:solidFill>
                  <a:schemeClr val="accent5">
                    <a:lumMod val="75000"/>
                  </a:schemeClr>
                </a:solidFill>
                <a:hlinkClick r:id="rId3"/>
              </a:rPr>
              <a:t>talesnikr@mail.nih.gov</a:t>
            </a:r>
            <a:endParaRPr lang="en-US" sz="2000" b="1" dirty="0">
              <a:solidFill>
                <a:schemeClr val="accent5">
                  <a:lumMod val="75000"/>
                </a:schemeClr>
              </a:solidFill>
            </a:endParaRPr>
          </a:p>
          <a:p>
            <a:pPr>
              <a:spcAft>
                <a:spcPts val="0"/>
              </a:spcAft>
              <a:buFont typeface="Wingdings" pitchFamily="2" charset="2"/>
              <a:buNone/>
            </a:pPr>
            <a:endParaRPr lang="en-US" sz="2400" b="1" dirty="0">
              <a:solidFill>
                <a:schemeClr val="accent5">
                  <a:lumMod val="75000"/>
                </a:schemeClr>
              </a:solidFill>
            </a:endParaRPr>
          </a:p>
          <a:p>
            <a:pPr>
              <a:spcAft>
                <a:spcPts val="600"/>
              </a:spcAft>
              <a:buFont typeface="Wingdings" pitchFamily="2" charset="2"/>
              <a:buNone/>
            </a:pPr>
            <a:r>
              <a:rPr lang="en-US" sz="2400" b="1" dirty="0">
                <a:solidFill>
                  <a:schemeClr val="accent5">
                    <a:lumMod val="75000"/>
                  </a:schemeClr>
                </a:solidFill>
              </a:rPr>
              <a:t>For other Questions about this presentation, go to:</a:t>
            </a:r>
          </a:p>
          <a:p>
            <a:pPr lvl="1">
              <a:spcAft>
                <a:spcPts val="600"/>
              </a:spcAft>
              <a:buFont typeface="Wingdings" panose="05000000000000000000" pitchFamily="2" charset="2"/>
              <a:buChar char="§"/>
            </a:pPr>
            <a:r>
              <a:rPr lang="en-US" b="1" dirty="0">
                <a:solidFill>
                  <a:schemeClr val="accent5">
                    <a:lumMod val="75000"/>
                  </a:schemeClr>
                </a:solidFill>
              </a:rPr>
              <a:t>  NICHD Booth</a:t>
            </a:r>
          </a:p>
          <a:p>
            <a:pPr lvl="1">
              <a:spcAft>
                <a:spcPts val="600"/>
              </a:spcAft>
              <a:buFont typeface="Wingdings" panose="05000000000000000000" pitchFamily="2" charset="2"/>
              <a:buChar char="§"/>
            </a:pPr>
            <a:r>
              <a:rPr lang="en-US" b="1" dirty="0">
                <a:solidFill>
                  <a:schemeClr val="accent5">
                    <a:lumMod val="75000"/>
                  </a:schemeClr>
                </a:solidFill>
              </a:rPr>
              <a:t>  Ask a Training Officer Booth</a:t>
            </a:r>
          </a:p>
        </p:txBody>
      </p:sp>
      <p:pic>
        <p:nvPicPr>
          <p:cNvPr id="4"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8674510" y="1082081"/>
            <a:ext cx="2781300" cy="2472268"/>
          </a:xfrm>
          <a:prstGeom prst="rect">
            <a:avLst/>
          </a:prstGeom>
          <a:noFill/>
        </p:spPr>
      </p:pic>
      <p:sp>
        <p:nvSpPr>
          <p:cNvPr id="2" name="Title 1">
            <a:extLst>
              <a:ext uri="{FF2B5EF4-FFF2-40B4-BE49-F238E27FC236}">
                <a16:creationId xmlns:a16="http://schemas.microsoft.com/office/drawing/2014/main" id="{DD35FB75-C29F-4A5C-9BFD-FE5C78C3E540}"/>
              </a:ext>
            </a:extLst>
          </p:cNvPr>
          <p:cNvSpPr>
            <a:spLocks noGrp="1"/>
          </p:cNvSpPr>
          <p:nvPr>
            <p:ph type="title"/>
          </p:nvPr>
        </p:nvSpPr>
        <p:spPr>
          <a:xfrm>
            <a:off x="-622852" y="754344"/>
            <a:ext cx="7000461" cy="655474"/>
          </a:xfrm>
        </p:spPr>
        <p:txBody>
          <a:bodyPr/>
          <a:lstStyle/>
          <a:p>
            <a:pPr algn="ctr"/>
            <a:r>
              <a:rPr lang="en-US" b="1" dirty="0"/>
              <a:t>Contacts </a:t>
            </a:r>
          </a:p>
        </p:txBody>
      </p:sp>
    </p:spTree>
    <p:extLst>
      <p:ext uri="{BB962C8B-B14F-4D97-AF65-F5344CB8AC3E}">
        <p14:creationId xmlns:p14="http://schemas.microsoft.com/office/powerpoint/2010/main" val="343833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5A22AB-8BBD-4B1E-A621-8859F81E9288}"/>
              </a:ext>
            </a:extLst>
          </p:cNvPr>
          <p:cNvSpPr>
            <a:spLocks noGrp="1"/>
          </p:cNvSpPr>
          <p:nvPr>
            <p:ph idx="1"/>
          </p:nvPr>
        </p:nvSpPr>
        <p:spPr>
          <a:xfrm>
            <a:off x="980824" y="2154797"/>
            <a:ext cx="9552138" cy="4079875"/>
          </a:xfrm>
        </p:spPr>
        <p:txBody>
          <a:bodyPr>
            <a:normAutofit/>
          </a:bodyPr>
          <a:lstStyle/>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K01</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Mentored Research Scientist Development Award (usually PhDs)</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K07</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Academic Career Development Award </a:t>
            </a:r>
          </a:p>
          <a:p>
            <a:pPr marL="0" indent="0">
              <a:lnSpc>
                <a:spcPct val="100000"/>
              </a:lnSpc>
              <a:spcBef>
                <a:spcPts val="1200"/>
              </a:spcBef>
              <a:buNone/>
            </a:pPr>
            <a:r>
              <a:rPr lang="en-US" sz="2000" b="1" dirty="0">
                <a:solidFill>
                  <a:schemeClr val="accent2">
                    <a:lumMod val="50000"/>
                  </a:schemeClr>
                </a:solidFill>
                <a:latin typeface="Arial" panose="020B0604020202020204" pitchFamily="34" charset="0"/>
                <a:cs typeface="Arial" panose="020B0604020202020204" pitchFamily="34" charset="0"/>
              </a:rPr>
              <a:t>K08</a:t>
            </a:r>
            <a:r>
              <a:rPr lang="en-US" sz="2000" dirty="0">
                <a:solidFill>
                  <a:schemeClr val="accent2">
                    <a:lumMod val="50000"/>
                  </a:schemeClr>
                </a:solidFill>
                <a:latin typeface="Arial" panose="020B0604020202020204" pitchFamily="34" charset="0"/>
                <a:cs typeface="Arial" panose="020B0604020202020204" pitchFamily="34" charset="0"/>
              </a:rPr>
              <a:t>   Mentored Clinical Scientist Development Award (clinical degrees)</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K18</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Research Career Enhancement Award for Established Investigators</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K22</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Research Career Award for Transition to Independence </a:t>
            </a:r>
            <a:r>
              <a:rPr lang="en-US" sz="2000" dirty="0">
                <a:solidFill>
                  <a:srgbClr val="006666"/>
                </a:solidFill>
                <a:latin typeface="Arial" panose="020B0604020202020204" pitchFamily="34" charset="0"/>
                <a:cs typeface="Arial" panose="020B0604020202020204" pitchFamily="34" charset="0"/>
              </a:rPr>
              <a:t>(not NICHD)</a:t>
            </a:r>
          </a:p>
          <a:p>
            <a:pPr marL="0" indent="0">
              <a:lnSpc>
                <a:spcPct val="100000"/>
              </a:lnSpc>
              <a:spcBef>
                <a:spcPts val="1200"/>
              </a:spcBef>
              <a:buNone/>
            </a:pPr>
            <a:r>
              <a:rPr lang="en-US" sz="2000" b="1" dirty="0">
                <a:solidFill>
                  <a:schemeClr val="accent2">
                    <a:lumMod val="50000"/>
                  </a:schemeClr>
                </a:solidFill>
                <a:latin typeface="Arial" panose="020B0604020202020204" pitchFamily="34" charset="0"/>
                <a:cs typeface="Arial" panose="020B0604020202020204" pitchFamily="34" charset="0"/>
              </a:rPr>
              <a:t>K23</a:t>
            </a:r>
            <a:r>
              <a:rPr lang="en-US" sz="2000" dirty="0">
                <a:solidFill>
                  <a:schemeClr val="accent2">
                    <a:lumMod val="50000"/>
                  </a:schemeClr>
                </a:solidFill>
                <a:latin typeface="Arial" panose="020B0604020202020204" pitchFamily="34" charset="0"/>
                <a:cs typeface="Arial" panose="020B0604020202020204" pitchFamily="34" charset="0"/>
              </a:rPr>
              <a:t>   Mentored Patient-Oriented Research Development Award (clinical degrees)</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K25</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Mentored Quantitative Research Development Award</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K43</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Emerging Global Leader Award</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K99/R00   </a:t>
            </a:r>
            <a:r>
              <a:rPr lang="en-US" sz="2000" dirty="0">
                <a:latin typeface="Arial" panose="020B0604020202020204" pitchFamily="34" charset="0"/>
                <a:cs typeface="Arial" panose="020B0604020202020204" pitchFamily="34" charset="0"/>
              </a:rPr>
              <a:t>NIH Pathway to Independence Award</a:t>
            </a:r>
          </a:p>
        </p:txBody>
      </p:sp>
      <p:sp>
        <p:nvSpPr>
          <p:cNvPr id="5" name="Title 1">
            <a:extLst>
              <a:ext uri="{FF2B5EF4-FFF2-40B4-BE49-F238E27FC236}">
                <a16:creationId xmlns:a16="http://schemas.microsoft.com/office/drawing/2014/main" id="{4DB18D9A-61C3-4ADB-A9FE-B9F5DDF888F7}"/>
              </a:ext>
            </a:extLst>
          </p:cNvPr>
          <p:cNvSpPr>
            <a:spLocks noGrp="1"/>
          </p:cNvSpPr>
          <p:nvPr>
            <p:ph type="title"/>
          </p:nvPr>
        </p:nvSpPr>
        <p:spPr>
          <a:xfrm>
            <a:off x="2604655" y="964624"/>
            <a:ext cx="6747164" cy="812222"/>
          </a:xfrm>
        </p:spPr>
        <p:txBody>
          <a:bodyPr>
            <a:noAutofit/>
          </a:bodyPr>
          <a:lstStyle/>
          <a:p>
            <a:r>
              <a:rPr lang="en-US" sz="3200" b="1" i="1" u="sng" dirty="0"/>
              <a:t>Mentored</a:t>
            </a:r>
            <a:r>
              <a:rPr lang="en-US" sz="3200" b="1" dirty="0"/>
              <a:t> K award programs</a:t>
            </a:r>
            <a:endParaRPr lang="en-US" sz="3200" dirty="0"/>
          </a:p>
        </p:txBody>
      </p:sp>
      <p:pic>
        <p:nvPicPr>
          <p:cNvPr id="2" name="Picture 1">
            <a:extLst>
              <a:ext uri="{FF2B5EF4-FFF2-40B4-BE49-F238E27FC236}">
                <a16:creationId xmlns:a16="http://schemas.microsoft.com/office/drawing/2014/main" id="{188060DB-A65B-4676-955C-9876A27773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24272" y="927525"/>
            <a:ext cx="2116629" cy="2005758"/>
          </a:xfrm>
          <a:prstGeom prst="rect">
            <a:avLst/>
          </a:prstGeom>
        </p:spPr>
      </p:pic>
    </p:spTree>
    <p:extLst>
      <p:ext uri="{BB962C8B-B14F-4D97-AF65-F5344CB8AC3E}">
        <p14:creationId xmlns:p14="http://schemas.microsoft.com/office/powerpoint/2010/main" val="1857885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1858" name="Text Box 3"/>
          <p:cNvSpPr txBox="1">
            <a:spLocks noChangeArrowheads="1"/>
          </p:cNvSpPr>
          <p:nvPr/>
        </p:nvSpPr>
        <p:spPr bwMode="auto">
          <a:xfrm>
            <a:off x="1039529" y="753762"/>
            <a:ext cx="10382491" cy="830997"/>
          </a:xfrm>
          <a:prstGeom prst="rect">
            <a:avLst/>
          </a:prstGeom>
          <a:noFill/>
          <a:ln w="9525">
            <a:noFill/>
            <a:miter lim="800000"/>
            <a:headEnd/>
            <a:tailEnd/>
          </a:ln>
        </p:spPr>
        <p:txBody>
          <a:bodyPr wrap="square">
            <a:spAutoFit/>
          </a:bodyPr>
          <a:lstStyle/>
          <a:p>
            <a:pPr algn="ctr" defTabSz="914400" eaLnBrk="0" fontAlgn="base" hangingPunct="0">
              <a:spcBef>
                <a:spcPct val="50000"/>
              </a:spcBef>
              <a:spcAft>
                <a:spcPct val="0"/>
              </a:spcAft>
              <a:defRPr/>
            </a:pPr>
            <a:r>
              <a:rPr lang="en-US" sz="2400" b="1" i="1" dirty="0">
                <a:solidFill>
                  <a:srgbClr val="FFFFFF"/>
                </a:solidFill>
                <a:latin typeface="Arial"/>
              </a:rPr>
              <a:t>Different NIH institutes have different K programs and requirements  </a:t>
            </a:r>
          </a:p>
          <a:p>
            <a:pPr defTabSz="914400" eaLnBrk="0" fontAlgn="base" hangingPunct="0">
              <a:spcAft>
                <a:spcPts val="600"/>
              </a:spcAft>
              <a:defRPr/>
            </a:pPr>
            <a:r>
              <a:rPr lang="en-US" sz="2400" b="1" i="1" dirty="0">
                <a:solidFill>
                  <a:srgbClr val="FFFFFF"/>
                </a:solidFill>
                <a:latin typeface="Arial"/>
              </a:rPr>
              <a:t> </a:t>
            </a:r>
          </a:p>
        </p:txBody>
      </p:sp>
      <p:sp>
        <p:nvSpPr>
          <p:cNvPr id="76805" name="Oval 10"/>
          <p:cNvSpPr>
            <a:spLocks noChangeArrowheads="1"/>
          </p:cNvSpPr>
          <p:nvPr/>
        </p:nvSpPr>
        <p:spPr bwMode="auto">
          <a:xfrm>
            <a:off x="3886200" y="3810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a:solidFill>
                  <a:srgbClr val="FFFFFF"/>
                </a:solidFill>
                <a:latin typeface="Arial" pitchFamily="34" charset="0"/>
              </a:rPr>
              <a:t>NEI</a:t>
            </a:r>
            <a:endParaRPr lang="en-US" sz="2400">
              <a:solidFill>
                <a:srgbClr val="FFFFFF"/>
              </a:solidFill>
              <a:latin typeface="Times" pitchFamily="18" charset="0"/>
            </a:endParaRPr>
          </a:p>
        </p:txBody>
      </p:sp>
      <p:sp>
        <p:nvSpPr>
          <p:cNvPr id="76806" name="Oval 12"/>
          <p:cNvSpPr>
            <a:spLocks noChangeArrowheads="1"/>
          </p:cNvSpPr>
          <p:nvPr/>
        </p:nvSpPr>
        <p:spPr bwMode="auto">
          <a:xfrm>
            <a:off x="1447800" y="29718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NCI</a:t>
            </a:r>
            <a:endParaRPr lang="en-US" sz="2400" dirty="0">
              <a:solidFill>
                <a:srgbClr val="FFFFFF"/>
              </a:solidFill>
              <a:latin typeface="Times" pitchFamily="18" charset="0"/>
            </a:endParaRPr>
          </a:p>
        </p:txBody>
      </p:sp>
      <p:sp>
        <p:nvSpPr>
          <p:cNvPr id="76807" name="Oval 13"/>
          <p:cNvSpPr>
            <a:spLocks noChangeArrowheads="1"/>
          </p:cNvSpPr>
          <p:nvPr/>
        </p:nvSpPr>
        <p:spPr bwMode="auto">
          <a:xfrm>
            <a:off x="1219200" y="20574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NHLBI</a:t>
            </a:r>
            <a:endParaRPr lang="en-US" sz="2400" dirty="0">
              <a:solidFill>
                <a:srgbClr val="FFFFFF"/>
              </a:solidFill>
              <a:latin typeface="Times" pitchFamily="18" charset="0"/>
            </a:endParaRPr>
          </a:p>
        </p:txBody>
      </p:sp>
      <p:sp>
        <p:nvSpPr>
          <p:cNvPr id="76808" name="Oval 14"/>
          <p:cNvSpPr>
            <a:spLocks noChangeArrowheads="1"/>
          </p:cNvSpPr>
          <p:nvPr/>
        </p:nvSpPr>
        <p:spPr bwMode="auto">
          <a:xfrm>
            <a:off x="7239000" y="39624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NLM</a:t>
            </a:r>
            <a:endParaRPr lang="en-US" sz="2400" dirty="0">
              <a:solidFill>
                <a:srgbClr val="FFFFFF"/>
              </a:solidFill>
              <a:latin typeface="Times" pitchFamily="18" charset="0"/>
            </a:endParaRPr>
          </a:p>
        </p:txBody>
      </p:sp>
      <p:sp>
        <p:nvSpPr>
          <p:cNvPr id="76809" name="Oval 15"/>
          <p:cNvSpPr>
            <a:spLocks noChangeArrowheads="1"/>
          </p:cNvSpPr>
          <p:nvPr/>
        </p:nvSpPr>
        <p:spPr bwMode="auto">
          <a:xfrm>
            <a:off x="6248400" y="4267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NINDS</a:t>
            </a:r>
            <a:endParaRPr lang="en-US" sz="2400" dirty="0">
              <a:solidFill>
                <a:srgbClr val="FFFFFF"/>
              </a:solidFill>
              <a:latin typeface="Times" pitchFamily="18" charset="0"/>
            </a:endParaRPr>
          </a:p>
        </p:txBody>
      </p:sp>
      <p:sp>
        <p:nvSpPr>
          <p:cNvPr id="76810" name="Oval 16"/>
          <p:cNvSpPr>
            <a:spLocks noChangeArrowheads="1"/>
          </p:cNvSpPr>
          <p:nvPr/>
        </p:nvSpPr>
        <p:spPr bwMode="auto">
          <a:xfrm>
            <a:off x="8153400" y="3429000"/>
            <a:ext cx="857250" cy="762000"/>
          </a:xfrm>
          <a:prstGeom prst="ellipse">
            <a:avLst/>
          </a:prstGeom>
          <a:gradFill rotWithShape="0">
            <a:gsLst>
              <a:gs pos="0">
                <a:srgbClr val="000082"/>
              </a:gs>
              <a:gs pos="30000">
                <a:srgbClr val="66008F"/>
              </a:gs>
              <a:gs pos="64999">
                <a:srgbClr val="BA0066"/>
              </a:gs>
              <a:gs pos="89999">
                <a:srgbClr val="FF0000"/>
              </a:gs>
              <a:gs pos="100000">
                <a:srgbClr val="FF8200"/>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NIMH</a:t>
            </a:r>
            <a:endParaRPr lang="en-US" sz="2400" dirty="0">
              <a:solidFill>
                <a:srgbClr val="FFFFFF"/>
              </a:solidFill>
              <a:latin typeface="Times" pitchFamily="18" charset="0"/>
            </a:endParaRPr>
          </a:p>
        </p:txBody>
      </p:sp>
      <p:sp>
        <p:nvSpPr>
          <p:cNvPr id="76811" name="Oval 17"/>
          <p:cNvSpPr>
            <a:spLocks noChangeArrowheads="1"/>
          </p:cNvSpPr>
          <p:nvPr/>
        </p:nvSpPr>
        <p:spPr bwMode="auto">
          <a:xfrm>
            <a:off x="8610600" y="25146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a:solidFill>
                  <a:srgbClr val="FFFFFF"/>
                </a:solidFill>
                <a:latin typeface="Arial" pitchFamily="34" charset="0"/>
              </a:rPr>
              <a:t>NIAMS</a:t>
            </a:r>
            <a:endParaRPr lang="en-US" sz="2400">
              <a:solidFill>
                <a:srgbClr val="FFFFFF"/>
              </a:solidFill>
              <a:latin typeface="Times" pitchFamily="18" charset="0"/>
            </a:endParaRPr>
          </a:p>
        </p:txBody>
      </p:sp>
      <p:sp>
        <p:nvSpPr>
          <p:cNvPr id="76812" name="Oval 18"/>
          <p:cNvSpPr>
            <a:spLocks noChangeArrowheads="1"/>
          </p:cNvSpPr>
          <p:nvPr/>
        </p:nvSpPr>
        <p:spPr bwMode="auto">
          <a:xfrm>
            <a:off x="1981200" y="3810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NINR</a:t>
            </a:r>
            <a:endParaRPr lang="en-US" sz="2400" dirty="0">
              <a:solidFill>
                <a:srgbClr val="FFFFFF"/>
              </a:solidFill>
              <a:latin typeface="Times" pitchFamily="18" charset="0"/>
            </a:endParaRPr>
          </a:p>
        </p:txBody>
      </p:sp>
      <p:sp>
        <p:nvSpPr>
          <p:cNvPr id="76816" name="Oval 22"/>
          <p:cNvSpPr>
            <a:spLocks noChangeArrowheads="1"/>
          </p:cNvSpPr>
          <p:nvPr/>
        </p:nvSpPr>
        <p:spPr bwMode="auto">
          <a:xfrm>
            <a:off x="2819400" y="44958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a:solidFill>
                  <a:srgbClr val="FFFFFF"/>
                </a:solidFill>
                <a:latin typeface="Arial" pitchFamily="34" charset="0"/>
              </a:rPr>
              <a:t>NHGRI</a:t>
            </a:r>
            <a:endParaRPr lang="en-US" sz="2400">
              <a:solidFill>
                <a:srgbClr val="FFFFFF"/>
              </a:solidFill>
              <a:latin typeface="Times" pitchFamily="18" charset="0"/>
            </a:endParaRPr>
          </a:p>
        </p:txBody>
      </p:sp>
      <p:sp>
        <p:nvSpPr>
          <p:cNvPr id="76817" name="Oval 23"/>
          <p:cNvSpPr>
            <a:spLocks noChangeArrowheads="1"/>
          </p:cNvSpPr>
          <p:nvPr/>
        </p:nvSpPr>
        <p:spPr bwMode="auto">
          <a:xfrm>
            <a:off x="3733800" y="5029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NIA</a:t>
            </a:r>
            <a:endParaRPr lang="en-US" sz="2400" dirty="0">
              <a:solidFill>
                <a:srgbClr val="FFFFFF"/>
              </a:solidFill>
              <a:latin typeface="Times" pitchFamily="18" charset="0"/>
            </a:endParaRPr>
          </a:p>
        </p:txBody>
      </p:sp>
      <p:sp>
        <p:nvSpPr>
          <p:cNvPr id="76819" name="Oval 25"/>
          <p:cNvSpPr>
            <a:spLocks noChangeArrowheads="1"/>
          </p:cNvSpPr>
          <p:nvPr/>
        </p:nvSpPr>
        <p:spPr bwMode="auto">
          <a:xfrm>
            <a:off x="4648200" y="5334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NIAAA</a:t>
            </a:r>
            <a:endParaRPr lang="en-US" sz="2400" dirty="0">
              <a:solidFill>
                <a:srgbClr val="FFFFFF"/>
              </a:solidFill>
              <a:latin typeface="Times" pitchFamily="18" charset="0"/>
            </a:endParaRPr>
          </a:p>
        </p:txBody>
      </p:sp>
      <p:sp>
        <p:nvSpPr>
          <p:cNvPr id="76820" name="Oval 26"/>
          <p:cNvSpPr>
            <a:spLocks noChangeArrowheads="1"/>
          </p:cNvSpPr>
          <p:nvPr/>
        </p:nvSpPr>
        <p:spPr bwMode="auto">
          <a:xfrm>
            <a:off x="6705600" y="5334000"/>
            <a:ext cx="857250" cy="762000"/>
          </a:xfrm>
          <a:prstGeom prst="ellipse">
            <a:avLst/>
          </a:prstGeom>
          <a:gradFill rotWithShape="0">
            <a:gsLst>
              <a:gs pos="0">
                <a:srgbClr val="FF0000"/>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NICHD</a:t>
            </a:r>
            <a:endParaRPr lang="en-US" sz="2400" dirty="0">
              <a:solidFill>
                <a:srgbClr val="FFFFFF"/>
              </a:solidFill>
              <a:latin typeface="Times" pitchFamily="18" charset="0"/>
            </a:endParaRPr>
          </a:p>
        </p:txBody>
      </p:sp>
      <p:sp>
        <p:nvSpPr>
          <p:cNvPr id="76821" name="Oval 27"/>
          <p:cNvSpPr>
            <a:spLocks noChangeArrowheads="1"/>
          </p:cNvSpPr>
          <p:nvPr/>
        </p:nvSpPr>
        <p:spPr bwMode="auto">
          <a:xfrm>
            <a:off x="7620000" y="5029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NIDCD</a:t>
            </a:r>
            <a:endParaRPr lang="en-US" sz="2400" dirty="0">
              <a:solidFill>
                <a:srgbClr val="FFFFFF"/>
              </a:solidFill>
              <a:latin typeface="Times" pitchFamily="18" charset="0"/>
            </a:endParaRPr>
          </a:p>
        </p:txBody>
      </p:sp>
      <p:sp>
        <p:nvSpPr>
          <p:cNvPr id="76822" name="Oval 28"/>
          <p:cNvSpPr>
            <a:spLocks noChangeArrowheads="1"/>
          </p:cNvSpPr>
          <p:nvPr/>
        </p:nvSpPr>
        <p:spPr bwMode="auto">
          <a:xfrm>
            <a:off x="8534400" y="4572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NIDCR</a:t>
            </a:r>
            <a:endParaRPr lang="en-US" sz="2400" dirty="0">
              <a:solidFill>
                <a:srgbClr val="FFFFFF"/>
              </a:solidFill>
              <a:latin typeface="Times" pitchFamily="18" charset="0"/>
            </a:endParaRPr>
          </a:p>
        </p:txBody>
      </p:sp>
      <p:sp>
        <p:nvSpPr>
          <p:cNvPr id="76823" name="Oval 29"/>
          <p:cNvSpPr>
            <a:spLocks noChangeArrowheads="1"/>
          </p:cNvSpPr>
          <p:nvPr/>
        </p:nvSpPr>
        <p:spPr bwMode="auto">
          <a:xfrm>
            <a:off x="9372600" y="39624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a:solidFill>
                  <a:srgbClr val="FFFFFF"/>
                </a:solidFill>
                <a:latin typeface="Arial" pitchFamily="34" charset="0"/>
              </a:rPr>
              <a:t>NIDDK</a:t>
            </a:r>
            <a:endParaRPr lang="en-US" sz="2400">
              <a:solidFill>
                <a:srgbClr val="FFFFFF"/>
              </a:solidFill>
              <a:latin typeface="Times" pitchFamily="18" charset="0"/>
            </a:endParaRPr>
          </a:p>
        </p:txBody>
      </p:sp>
      <p:sp>
        <p:nvSpPr>
          <p:cNvPr id="76824" name="Oval 30"/>
          <p:cNvSpPr>
            <a:spLocks noChangeArrowheads="1"/>
          </p:cNvSpPr>
          <p:nvPr/>
        </p:nvSpPr>
        <p:spPr bwMode="auto">
          <a:xfrm>
            <a:off x="9753600" y="3124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NIDA</a:t>
            </a:r>
            <a:endParaRPr lang="en-US" sz="2400" dirty="0">
              <a:solidFill>
                <a:srgbClr val="FFFFFF"/>
              </a:solidFill>
              <a:latin typeface="Times" pitchFamily="18" charset="0"/>
            </a:endParaRPr>
          </a:p>
        </p:txBody>
      </p:sp>
      <p:sp>
        <p:nvSpPr>
          <p:cNvPr id="76825" name="Oval 31"/>
          <p:cNvSpPr>
            <a:spLocks noChangeArrowheads="1"/>
          </p:cNvSpPr>
          <p:nvPr/>
        </p:nvSpPr>
        <p:spPr bwMode="auto">
          <a:xfrm>
            <a:off x="9906000" y="22098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NIEHS</a:t>
            </a:r>
            <a:endParaRPr lang="en-US" sz="2400" dirty="0">
              <a:solidFill>
                <a:srgbClr val="FFFFFF"/>
              </a:solidFill>
              <a:latin typeface="Times" pitchFamily="18" charset="0"/>
            </a:endParaRPr>
          </a:p>
        </p:txBody>
      </p:sp>
      <p:sp>
        <p:nvSpPr>
          <p:cNvPr id="76826" name="Oval 32"/>
          <p:cNvSpPr>
            <a:spLocks noChangeArrowheads="1"/>
          </p:cNvSpPr>
          <p:nvPr/>
        </p:nvSpPr>
        <p:spPr bwMode="auto">
          <a:xfrm>
            <a:off x="5257800" y="2133600"/>
            <a:ext cx="1714500" cy="1524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2400" b="1">
                <a:solidFill>
                  <a:srgbClr val="FFFFFF"/>
                </a:solidFill>
                <a:latin typeface="Arial" pitchFamily="34" charset="0"/>
              </a:rPr>
              <a:t>OD</a:t>
            </a:r>
            <a:endParaRPr lang="en-US" sz="2400" b="1">
              <a:solidFill>
                <a:srgbClr val="FFFFFF"/>
              </a:solidFill>
              <a:latin typeface="Times" pitchFamily="18" charset="0"/>
            </a:endParaRPr>
          </a:p>
        </p:txBody>
      </p:sp>
      <p:sp>
        <p:nvSpPr>
          <p:cNvPr id="76831" name="Oval 37"/>
          <p:cNvSpPr>
            <a:spLocks noChangeArrowheads="1"/>
          </p:cNvSpPr>
          <p:nvPr/>
        </p:nvSpPr>
        <p:spPr bwMode="auto">
          <a:xfrm>
            <a:off x="1371600" y="5791200"/>
            <a:ext cx="857250" cy="762000"/>
          </a:xfrm>
          <a:prstGeom prst="ellipse">
            <a:avLst/>
          </a:prstGeom>
          <a:gradFill flip="none" rotWithShape="1">
            <a:gsLst>
              <a:gs pos="0">
                <a:srgbClr val="5E9EFF"/>
              </a:gs>
              <a:gs pos="39999">
                <a:srgbClr val="85C2FF"/>
              </a:gs>
              <a:gs pos="70000">
                <a:srgbClr val="C4D6EB"/>
              </a:gs>
              <a:gs pos="100000">
                <a:srgbClr val="FFEBFA"/>
              </a:gs>
            </a:gsLst>
            <a:lin ang="5400000" scaled="1"/>
            <a:tileRect/>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FIC</a:t>
            </a:r>
            <a:endParaRPr lang="en-US" sz="2400" dirty="0">
              <a:solidFill>
                <a:srgbClr val="3333CC">
                  <a:lumMod val="75000"/>
                </a:srgbClr>
              </a:solidFill>
              <a:latin typeface="Times" pitchFamily="18" charset="0"/>
            </a:endParaRPr>
          </a:p>
        </p:txBody>
      </p:sp>
      <p:sp>
        <p:nvSpPr>
          <p:cNvPr id="76832" name="Oval 38"/>
          <p:cNvSpPr>
            <a:spLocks noChangeArrowheads="1"/>
          </p:cNvSpPr>
          <p:nvPr/>
        </p:nvSpPr>
        <p:spPr bwMode="auto">
          <a:xfrm>
            <a:off x="2438400" y="56388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CSR</a:t>
            </a:r>
            <a:endParaRPr lang="en-US" sz="2400" dirty="0">
              <a:solidFill>
                <a:srgbClr val="3333CC">
                  <a:lumMod val="75000"/>
                </a:srgbClr>
              </a:solidFill>
              <a:latin typeface="Times" pitchFamily="18" charset="0"/>
            </a:endParaRPr>
          </a:p>
        </p:txBody>
      </p:sp>
      <p:sp>
        <p:nvSpPr>
          <p:cNvPr id="35" name="Oval 25"/>
          <p:cNvSpPr>
            <a:spLocks noChangeArrowheads="1"/>
          </p:cNvSpPr>
          <p:nvPr/>
        </p:nvSpPr>
        <p:spPr bwMode="auto">
          <a:xfrm>
            <a:off x="5734050" y="55626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NIAID</a:t>
            </a:r>
            <a:endParaRPr lang="en-US" sz="2400" dirty="0">
              <a:solidFill>
                <a:srgbClr val="FFFFFF"/>
              </a:solidFill>
              <a:latin typeface="Times" pitchFamily="18" charset="0"/>
            </a:endParaRPr>
          </a:p>
        </p:txBody>
      </p:sp>
      <p:sp>
        <p:nvSpPr>
          <p:cNvPr id="36" name="Oval 25"/>
          <p:cNvSpPr>
            <a:spLocks noChangeArrowheads="1"/>
          </p:cNvSpPr>
          <p:nvPr/>
        </p:nvSpPr>
        <p:spPr bwMode="auto">
          <a:xfrm>
            <a:off x="5029200" y="4267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NIGMS</a:t>
            </a:r>
            <a:endParaRPr lang="en-US" sz="2400" dirty="0">
              <a:solidFill>
                <a:srgbClr val="FFFFFF"/>
              </a:solidFill>
              <a:latin typeface="Times" pitchFamily="18" charset="0"/>
            </a:endParaRPr>
          </a:p>
        </p:txBody>
      </p:sp>
      <p:sp>
        <p:nvSpPr>
          <p:cNvPr id="37" name="Oval 25"/>
          <p:cNvSpPr>
            <a:spLocks noChangeArrowheads="1"/>
          </p:cNvSpPr>
          <p:nvPr/>
        </p:nvSpPr>
        <p:spPr bwMode="auto">
          <a:xfrm>
            <a:off x="2590800" y="2286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NIBIB</a:t>
            </a:r>
            <a:endParaRPr lang="en-US" sz="2400" dirty="0">
              <a:solidFill>
                <a:srgbClr val="FFFFFF"/>
              </a:solidFill>
              <a:latin typeface="Times" pitchFamily="18" charset="0"/>
            </a:endParaRPr>
          </a:p>
        </p:txBody>
      </p:sp>
      <p:sp>
        <p:nvSpPr>
          <p:cNvPr id="39" name="Oval 25"/>
          <p:cNvSpPr>
            <a:spLocks noChangeArrowheads="1"/>
          </p:cNvSpPr>
          <p:nvPr/>
        </p:nvSpPr>
        <p:spPr bwMode="auto">
          <a:xfrm>
            <a:off x="3048000" y="32004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NIMHD</a:t>
            </a:r>
            <a:endParaRPr lang="en-US" sz="2400" dirty="0">
              <a:solidFill>
                <a:srgbClr val="FFFFFF"/>
              </a:solidFill>
              <a:latin typeface="Times" pitchFamily="18" charset="0"/>
            </a:endParaRPr>
          </a:p>
        </p:txBody>
      </p:sp>
      <p:sp>
        <p:nvSpPr>
          <p:cNvPr id="40" name="Oval 37"/>
          <p:cNvSpPr>
            <a:spLocks noChangeArrowheads="1"/>
          </p:cNvSpPr>
          <p:nvPr/>
        </p:nvSpPr>
        <p:spPr bwMode="auto">
          <a:xfrm>
            <a:off x="1143000" y="48006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NCCIH</a:t>
            </a:r>
            <a:endParaRPr lang="en-US" sz="2400" dirty="0">
              <a:solidFill>
                <a:srgbClr val="3333CC">
                  <a:lumMod val="75000"/>
                </a:srgbClr>
              </a:solidFill>
              <a:latin typeface="Times" pitchFamily="18" charset="0"/>
            </a:endParaRPr>
          </a:p>
        </p:txBody>
      </p:sp>
      <p:sp>
        <p:nvSpPr>
          <p:cNvPr id="41" name="Oval 37"/>
          <p:cNvSpPr>
            <a:spLocks noChangeArrowheads="1"/>
          </p:cNvSpPr>
          <p:nvPr/>
        </p:nvSpPr>
        <p:spPr bwMode="auto">
          <a:xfrm>
            <a:off x="9525000" y="57912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NCATS</a:t>
            </a:r>
            <a:endParaRPr lang="en-US" sz="2400" dirty="0">
              <a:solidFill>
                <a:srgbClr val="3333CC">
                  <a:lumMod val="75000"/>
                </a:srgbClr>
              </a:solidFill>
              <a:latin typeface="Times" pitchFamily="18" charset="0"/>
            </a:endParaRPr>
          </a:p>
        </p:txBody>
      </p:sp>
      <p:sp>
        <p:nvSpPr>
          <p:cNvPr id="42" name="Oval 37"/>
          <p:cNvSpPr>
            <a:spLocks noChangeArrowheads="1"/>
          </p:cNvSpPr>
          <p:nvPr/>
        </p:nvSpPr>
        <p:spPr bwMode="auto">
          <a:xfrm>
            <a:off x="8382000" y="57912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err="1">
                <a:solidFill>
                  <a:srgbClr val="3333CC">
                    <a:lumMod val="75000"/>
                  </a:srgbClr>
                </a:solidFill>
                <a:latin typeface="Arial" pitchFamily="34" charset="0"/>
              </a:rPr>
              <a:t>Clin</a:t>
            </a:r>
            <a:r>
              <a:rPr lang="en-US" sz="1200" b="1" dirty="0">
                <a:solidFill>
                  <a:srgbClr val="3333CC">
                    <a:lumMod val="75000"/>
                  </a:srgbClr>
                </a:solidFill>
                <a:latin typeface="Arial" pitchFamily="34" charset="0"/>
              </a:rPr>
              <a:t> </a:t>
            </a:r>
            <a:r>
              <a:rPr lang="en-US" sz="1200" b="1" dirty="0" err="1">
                <a:solidFill>
                  <a:srgbClr val="3333CC">
                    <a:lumMod val="75000"/>
                  </a:srgbClr>
                </a:solidFill>
                <a:latin typeface="Arial" pitchFamily="34" charset="0"/>
              </a:rPr>
              <a:t>Ctr</a:t>
            </a:r>
            <a:endParaRPr lang="en-US" sz="2400" dirty="0">
              <a:solidFill>
                <a:srgbClr val="3333CC">
                  <a:lumMod val="75000"/>
                </a:srgbClr>
              </a:solidFill>
              <a:latin typeface="Times" pitchFamily="18" charset="0"/>
            </a:endParaRPr>
          </a:p>
        </p:txBody>
      </p:sp>
      <p:sp>
        <p:nvSpPr>
          <p:cNvPr id="43" name="Oval 37"/>
          <p:cNvSpPr>
            <a:spLocks noChangeArrowheads="1"/>
          </p:cNvSpPr>
          <p:nvPr/>
        </p:nvSpPr>
        <p:spPr bwMode="auto">
          <a:xfrm>
            <a:off x="9982200" y="49530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CIT</a:t>
            </a:r>
            <a:endParaRPr lang="en-US" sz="2400" dirty="0">
              <a:solidFill>
                <a:srgbClr val="3333CC">
                  <a:lumMod val="75000"/>
                </a:srgbClr>
              </a:solidFill>
              <a:latin typeface="Times" pitchFamily="18" charset="0"/>
            </a:endParaRPr>
          </a:p>
        </p:txBody>
      </p:sp>
      <p:sp>
        <p:nvSpPr>
          <p:cNvPr id="2" name="Title 1">
            <a:extLst>
              <a:ext uri="{FF2B5EF4-FFF2-40B4-BE49-F238E27FC236}">
                <a16:creationId xmlns:a16="http://schemas.microsoft.com/office/drawing/2014/main" id="{109DCB6B-E39D-4F5D-8886-3C5363554262}"/>
              </a:ext>
            </a:extLst>
          </p:cNvPr>
          <p:cNvSpPr>
            <a:spLocks noGrp="1"/>
          </p:cNvSpPr>
          <p:nvPr>
            <p:ph type="title" idx="4294967295"/>
          </p:nvPr>
        </p:nvSpPr>
        <p:spPr>
          <a:xfrm>
            <a:off x="1066800" y="64882"/>
            <a:ext cx="10363200" cy="1382917"/>
          </a:xfrm>
        </p:spPr>
        <p:txBody>
          <a:bodyPr/>
          <a:lstStyle/>
          <a:p>
            <a:pPr>
              <a:spcBef>
                <a:spcPct val="50000"/>
              </a:spcBef>
              <a:defRPr/>
            </a:pPr>
            <a:r>
              <a:rPr lang="en-US" b="1" dirty="0">
                <a:solidFill>
                  <a:srgbClr val="FFFF00"/>
                </a:solidFill>
                <a:latin typeface="Times" pitchFamily="18" charset="0"/>
              </a:rPr>
              <a:t>NIH Organization</a:t>
            </a:r>
            <a:br>
              <a:rPr lang="en-US" b="1" dirty="0">
                <a:solidFill>
                  <a:srgbClr val="FFFF00"/>
                </a:solidFill>
                <a:latin typeface="Times" pitchFamily="18" charset="0"/>
              </a:rPr>
            </a:br>
            <a:endParaRPr lang="en-US" b="1" dirty="0">
              <a:solidFill>
                <a:srgbClr val="FFFF00"/>
              </a:solidFill>
              <a:latin typeface="Times" pitchFamily="18" charset="0"/>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152405"/>
            <a:ext cx="9258300" cy="533401"/>
          </a:xfrm>
        </p:spPr>
        <p:txBody>
          <a:bodyPr/>
          <a:lstStyle/>
          <a:p>
            <a:r>
              <a:rPr lang="en-US" sz="2800" dirty="0">
                <a:solidFill>
                  <a:srgbClr val="00B0F0"/>
                </a:solidFill>
              </a:rPr>
              <a:t>Refer to Program Announcements (PAs) !!</a:t>
            </a:r>
          </a:p>
        </p:txBody>
      </p:sp>
      <p:sp>
        <p:nvSpPr>
          <p:cNvPr id="4" name="TextBox 3"/>
          <p:cNvSpPr txBox="1"/>
          <p:nvPr/>
        </p:nvSpPr>
        <p:spPr>
          <a:xfrm>
            <a:off x="1295400" y="914400"/>
            <a:ext cx="9753600" cy="6355586"/>
          </a:xfrm>
          <a:prstGeom prst="rect">
            <a:avLst/>
          </a:prstGeom>
          <a:noFill/>
        </p:spPr>
        <p:txBody>
          <a:bodyPr wrap="square" rtlCol="0">
            <a:spAutoFit/>
          </a:bodyPr>
          <a:lstStyle/>
          <a:p>
            <a:pPr defTabSz="914400" fontAlgn="base">
              <a:spcBef>
                <a:spcPts val="600"/>
              </a:spcBef>
              <a:spcAft>
                <a:spcPct val="0"/>
              </a:spcAft>
              <a:defRPr/>
            </a:pPr>
            <a:r>
              <a:rPr lang="en-US" b="1" dirty="0">
                <a:solidFill>
                  <a:srgbClr val="FFFF00"/>
                </a:solidFill>
                <a:latin typeface="Arial" pitchFamily="34" charset="0"/>
              </a:rPr>
              <a:t>Funding Opportunity Title</a:t>
            </a:r>
          </a:p>
          <a:p>
            <a:pPr lvl="1" defTabSz="914400" fontAlgn="base">
              <a:spcBef>
                <a:spcPts val="600"/>
              </a:spcBef>
              <a:spcAft>
                <a:spcPct val="0"/>
              </a:spcAft>
              <a:defRPr/>
            </a:pPr>
            <a:r>
              <a:rPr lang="en-US" b="1" dirty="0">
                <a:solidFill>
                  <a:srgbClr val="FFFFFF"/>
                </a:solidFill>
                <a:latin typeface="Arial" pitchFamily="34" charset="0"/>
              </a:rPr>
              <a:t>NIH Pathway to Independence Award </a:t>
            </a:r>
            <a:r>
              <a:rPr lang="en-US" b="1" dirty="0">
                <a:solidFill>
                  <a:srgbClr val="FF9933"/>
                </a:solidFill>
                <a:latin typeface="Arial" pitchFamily="34" charset="0"/>
              </a:rPr>
              <a:t>(</a:t>
            </a:r>
            <a:r>
              <a:rPr lang="en-US" sz="2000" b="1" dirty="0">
                <a:solidFill>
                  <a:srgbClr val="FF9933"/>
                </a:solidFill>
                <a:latin typeface="Arial" pitchFamily="34" charset="0"/>
              </a:rPr>
              <a:t>Parent K99/R00 </a:t>
            </a:r>
            <a:r>
              <a:rPr lang="en-US" b="1" dirty="0">
                <a:solidFill>
                  <a:srgbClr val="FF9933"/>
                </a:solidFill>
                <a:latin typeface="Arial" pitchFamily="34" charset="0"/>
              </a:rPr>
              <a:t>- Independent Clinical Trial Not Allowed)</a:t>
            </a:r>
          </a:p>
          <a:p>
            <a:pPr defTabSz="914400" fontAlgn="base">
              <a:spcBef>
                <a:spcPts val="600"/>
              </a:spcBef>
              <a:spcAft>
                <a:spcPct val="0"/>
              </a:spcAft>
              <a:defRPr/>
            </a:pPr>
            <a:endParaRPr lang="en-US" b="1" dirty="0">
              <a:solidFill>
                <a:srgbClr val="FFFF00"/>
              </a:solidFill>
              <a:latin typeface="Arial" pitchFamily="34" charset="0"/>
            </a:endParaRPr>
          </a:p>
          <a:p>
            <a:pPr defTabSz="914400" fontAlgn="base">
              <a:spcBef>
                <a:spcPts val="600"/>
              </a:spcBef>
              <a:spcAft>
                <a:spcPct val="0"/>
              </a:spcAft>
              <a:defRPr/>
            </a:pPr>
            <a:r>
              <a:rPr lang="en-US" b="1" dirty="0">
                <a:solidFill>
                  <a:srgbClr val="FFFF00"/>
                </a:solidFill>
                <a:latin typeface="Arial" pitchFamily="34" charset="0"/>
              </a:rPr>
              <a:t>Funding Opportunity Announcement (FOA) Number</a:t>
            </a:r>
          </a:p>
          <a:p>
            <a:pPr lvl="1" defTabSz="914400" fontAlgn="base">
              <a:spcBef>
                <a:spcPts val="600"/>
              </a:spcBef>
              <a:spcAft>
                <a:spcPct val="0"/>
              </a:spcAft>
              <a:defRPr/>
            </a:pPr>
            <a:r>
              <a:rPr lang="en-US" b="1" dirty="0">
                <a:solidFill>
                  <a:srgbClr val="FFFFFF"/>
                </a:solidFill>
                <a:latin typeface="Arial" pitchFamily="34" charset="0"/>
              </a:rPr>
              <a:t>PA-18-398 (</a:t>
            </a:r>
            <a:r>
              <a:rPr lang="en-US" b="1" dirty="0" err="1">
                <a:solidFill>
                  <a:srgbClr val="FFFFFF"/>
                </a:solidFill>
                <a:latin typeface="Arial" pitchFamily="34" charset="0"/>
              </a:rPr>
              <a:t>Clin</a:t>
            </a:r>
            <a:r>
              <a:rPr lang="en-US" b="1" dirty="0">
                <a:solidFill>
                  <a:srgbClr val="FFFFFF"/>
                </a:solidFill>
                <a:latin typeface="Arial" pitchFamily="34" charset="0"/>
              </a:rPr>
              <a:t> Trial not allowed);  PA-18-397 (</a:t>
            </a:r>
            <a:r>
              <a:rPr lang="en-US" b="1" dirty="0" err="1">
                <a:solidFill>
                  <a:srgbClr val="FFFFFF"/>
                </a:solidFill>
                <a:latin typeface="Arial" pitchFamily="34" charset="0"/>
              </a:rPr>
              <a:t>Clin</a:t>
            </a:r>
            <a:r>
              <a:rPr lang="en-US" b="1" dirty="0">
                <a:solidFill>
                  <a:srgbClr val="FFFFFF"/>
                </a:solidFill>
                <a:latin typeface="Arial" pitchFamily="34" charset="0"/>
              </a:rPr>
              <a:t> Trial </a:t>
            </a:r>
            <a:r>
              <a:rPr lang="en-US" b="1" dirty="0" err="1">
                <a:solidFill>
                  <a:srgbClr val="FFFFFF"/>
                </a:solidFill>
                <a:latin typeface="Arial" pitchFamily="34" charset="0"/>
              </a:rPr>
              <a:t>Req’d</a:t>
            </a:r>
            <a:r>
              <a:rPr lang="en-US" b="1" dirty="0">
                <a:solidFill>
                  <a:srgbClr val="FFFFFF"/>
                </a:solidFill>
                <a:latin typeface="Arial" pitchFamily="34" charset="0"/>
              </a:rPr>
              <a:t>) </a:t>
            </a:r>
          </a:p>
          <a:p>
            <a:pPr lvl="1" defTabSz="914400" fontAlgn="base">
              <a:spcBef>
                <a:spcPts val="600"/>
              </a:spcBef>
              <a:spcAft>
                <a:spcPct val="0"/>
              </a:spcAft>
              <a:defRPr/>
            </a:pPr>
            <a:endParaRPr lang="en-US" b="1" dirty="0">
              <a:solidFill>
                <a:srgbClr val="FFFF00"/>
              </a:solidFill>
              <a:latin typeface="Arial" pitchFamily="34" charset="0"/>
            </a:endParaRPr>
          </a:p>
          <a:p>
            <a:pPr defTabSz="914400" fontAlgn="base">
              <a:spcBef>
                <a:spcPts val="1200"/>
              </a:spcBef>
              <a:spcAft>
                <a:spcPct val="0"/>
              </a:spcAft>
              <a:defRPr/>
            </a:pPr>
            <a:r>
              <a:rPr lang="en-US" b="1" dirty="0">
                <a:solidFill>
                  <a:srgbClr val="FFFF00"/>
                </a:solidFill>
                <a:latin typeface="Arial" pitchFamily="34" charset="0"/>
              </a:rPr>
              <a:t>Components of Participating Organizations (all NIH ICs, e.g.)</a:t>
            </a:r>
          </a:p>
          <a:p>
            <a:pPr lvl="1" defTabSz="914400" fontAlgn="base">
              <a:spcBef>
                <a:spcPts val="1200"/>
              </a:spcBef>
              <a:spcAft>
                <a:spcPct val="0"/>
              </a:spcAft>
              <a:defRPr/>
            </a:pPr>
            <a:r>
              <a:rPr lang="en-US" sz="1600" dirty="0">
                <a:solidFill>
                  <a:srgbClr val="FFFFFF"/>
                </a:solidFill>
                <a:latin typeface="Arial" pitchFamily="34" charset="0"/>
              </a:rPr>
              <a:t>National Cancer Institute (</a:t>
            </a:r>
            <a:r>
              <a:rPr lang="en-US" sz="1600" dirty="0">
                <a:solidFill>
                  <a:srgbClr val="FFFFFF"/>
                </a:solidFill>
                <a:latin typeface="Arial" pitchFamily="34" charset="0"/>
                <a:hlinkClick r:id="rId3"/>
              </a:rPr>
              <a:t>NCI</a:t>
            </a:r>
            <a:r>
              <a:rPr lang="en-US" sz="1600" dirty="0">
                <a:solidFill>
                  <a:srgbClr val="FFFFFF"/>
                </a:solidFill>
                <a:latin typeface="Arial" pitchFamily="34" charset="0"/>
              </a:rPr>
              <a:t>)</a:t>
            </a:r>
            <a:br>
              <a:rPr lang="en-US" sz="1600" dirty="0">
                <a:solidFill>
                  <a:srgbClr val="FFFFFF"/>
                </a:solidFill>
                <a:latin typeface="Arial" pitchFamily="34" charset="0"/>
              </a:rPr>
            </a:br>
            <a:r>
              <a:rPr lang="en-US" sz="1600" dirty="0">
                <a:solidFill>
                  <a:srgbClr val="FFFFFF"/>
                </a:solidFill>
                <a:latin typeface="Arial" pitchFamily="34" charset="0"/>
              </a:rPr>
              <a:t>National Institute on Aging (</a:t>
            </a:r>
            <a:r>
              <a:rPr lang="en-US" sz="1600" dirty="0">
                <a:solidFill>
                  <a:srgbClr val="FFFFFF"/>
                </a:solidFill>
                <a:latin typeface="Arial" pitchFamily="34" charset="0"/>
                <a:hlinkClick r:id="rId4"/>
              </a:rPr>
              <a:t>NIA</a:t>
            </a:r>
            <a:r>
              <a:rPr lang="en-US" sz="1600" dirty="0">
                <a:solidFill>
                  <a:srgbClr val="FFFFFF"/>
                </a:solidFill>
                <a:latin typeface="Arial" pitchFamily="34" charset="0"/>
              </a:rPr>
              <a:t>)</a:t>
            </a:r>
            <a:br>
              <a:rPr lang="en-US" sz="1600" dirty="0">
                <a:solidFill>
                  <a:srgbClr val="FFFFFF"/>
                </a:solidFill>
                <a:latin typeface="Arial" pitchFamily="34" charset="0"/>
              </a:rPr>
            </a:br>
            <a:r>
              <a:rPr lang="en-US" sz="1600" dirty="0">
                <a:solidFill>
                  <a:srgbClr val="FFFFFF"/>
                </a:solidFill>
                <a:latin typeface="Arial" pitchFamily="34" charset="0"/>
              </a:rPr>
              <a:t>National Institute on Alcohol Abuse and Alcoholism (</a:t>
            </a:r>
            <a:r>
              <a:rPr lang="en-US" sz="1600" dirty="0">
                <a:solidFill>
                  <a:srgbClr val="FFFFFF"/>
                </a:solidFill>
                <a:latin typeface="Arial" pitchFamily="34" charset="0"/>
                <a:hlinkClick r:id="rId5"/>
              </a:rPr>
              <a:t>NIAAA</a:t>
            </a:r>
            <a:r>
              <a:rPr lang="en-US" sz="1600" dirty="0">
                <a:solidFill>
                  <a:srgbClr val="FFFFFF"/>
                </a:solidFill>
                <a:latin typeface="Arial" pitchFamily="34" charset="0"/>
              </a:rPr>
              <a:t>)</a:t>
            </a:r>
            <a:br>
              <a:rPr lang="en-US" sz="1600" dirty="0">
                <a:solidFill>
                  <a:srgbClr val="FFFFFF"/>
                </a:solidFill>
                <a:latin typeface="Arial" pitchFamily="34" charset="0"/>
              </a:rPr>
            </a:br>
            <a:r>
              <a:rPr lang="en-US" sz="1600" i="1" dirty="0">
                <a:solidFill>
                  <a:srgbClr val="FF9933"/>
                </a:solidFill>
                <a:latin typeface="Arial" pitchFamily="34" charset="0"/>
              </a:rPr>
              <a:t>Eunice Kennedy Shriver</a:t>
            </a:r>
            <a:r>
              <a:rPr lang="en-US" sz="1600" dirty="0">
                <a:solidFill>
                  <a:srgbClr val="FF9933"/>
                </a:solidFill>
                <a:latin typeface="Arial" pitchFamily="34" charset="0"/>
              </a:rPr>
              <a:t> National Institute of Child Health and Human Development </a:t>
            </a:r>
            <a:r>
              <a:rPr lang="en-US" sz="1600" dirty="0">
                <a:solidFill>
                  <a:srgbClr val="FFFFFF"/>
                </a:solidFill>
                <a:latin typeface="Arial" pitchFamily="34" charset="0"/>
              </a:rPr>
              <a:t>(</a:t>
            </a:r>
            <a:r>
              <a:rPr lang="en-US" sz="1600" dirty="0">
                <a:solidFill>
                  <a:srgbClr val="FFFFFF"/>
                </a:solidFill>
                <a:latin typeface="Arial" pitchFamily="34" charset="0"/>
                <a:hlinkClick r:id="rId6"/>
              </a:rPr>
              <a:t>NICHD</a:t>
            </a:r>
            <a:r>
              <a:rPr lang="en-US" sz="1600" dirty="0">
                <a:solidFill>
                  <a:srgbClr val="FFFFFF"/>
                </a:solidFill>
                <a:latin typeface="Arial" pitchFamily="34" charset="0"/>
              </a:rPr>
              <a:t>)</a:t>
            </a:r>
            <a:br>
              <a:rPr lang="en-US" sz="1600" dirty="0">
                <a:solidFill>
                  <a:srgbClr val="FFFFFF"/>
                </a:solidFill>
                <a:latin typeface="Arial" pitchFamily="34" charset="0"/>
              </a:rPr>
            </a:br>
            <a:r>
              <a:rPr lang="en-US" sz="1600" dirty="0">
                <a:solidFill>
                  <a:srgbClr val="FFFFFF"/>
                </a:solidFill>
                <a:latin typeface="Arial" pitchFamily="34" charset="0"/>
              </a:rPr>
              <a:t>National Institute on Deafness and Other Communication Disorders (</a:t>
            </a:r>
            <a:r>
              <a:rPr lang="en-US" sz="1600" dirty="0">
                <a:solidFill>
                  <a:srgbClr val="FFFFFF"/>
                </a:solidFill>
                <a:latin typeface="Arial" pitchFamily="34" charset="0"/>
                <a:hlinkClick r:id="rId7"/>
              </a:rPr>
              <a:t>NIDCD</a:t>
            </a:r>
            <a:r>
              <a:rPr lang="en-US" sz="1600" dirty="0">
                <a:solidFill>
                  <a:srgbClr val="FFFFFF"/>
                </a:solidFill>
                <a:latin typeface="Arial" pitchFamily="34" charset="0"/>
              </a:rPr>
              <a:t>)</a:t>
            </a:r>
            <a:br>
              <a:rPr lang="en-US" sz="1600" dirty="0">
                <a:solidFill>
                  <a:srgbClr val="FFFFFF"/>
                </a:solidFill>
                <a:latin typeface="Arial" pitchFamily="34" charset="0"/>
              </a:rPr>
            </a:br>
            <a:endParaRPr lang="en-US" sz="1600" dirty="0">
              <a:solidFill>
                <a:srgbClr val="FFFFFF"/>
              </a:solidFill>
              <a:latin typeface="Arial" pitchFamily="34" charset="0"/>
            </a:endParaRPr>
          </a:p>
          <a:p>
            <a:pPr defTabSz="914400" fontAlgn="base">
              <a:spcBef>
                <a:spcPct val="0"/>
              </a:spcBef>
              <a:spcAft>
                <a:spcPct val="0"/>
              </a:spcAft>
              <a:defRPr/>
            </a:pPr>
            <a:r>
              <a:rPr lang="en-US" sz="1600" b="1" dirty="0">
                <a:solidFill>
                  <a:srgbClr val="FFFF00"/>
                </a:solidFill>
                <a:latin typeface="Arial" pitchFamily="34" charset="0"/>
              </a:rPr>
              <a:t>Special Note:</a:t>
            </a:r>
            <a:r>
              <a:rPr lang="en-US" sz="1600" dirty="0">
                <a:solidFill>
                  <a:srgbClr val="FFFF00"/>
                </a:solidFill>
                <a:latin typeface="Arial" pitchFamily="34" charset="0"/>
              </a:rPr>
              <a:t> </a:t>
            </a:r>
            <a:r>
              <a:rPr lang="en-US" sz="1600" dirty="0">
                <a:solidFill>
                  <a:srgbClr val="FFFFFF"/>
                </a:solidFill>
                <a:latin typeface="Arial" pitchFamily="34" charset="0"/>
              </a:rPr>
              <a:t>Not all NIH Institutes and Centers participate in Parent Announcements. Applicants should carefully note which ICs participate in this announcement and view their respective areas of research interest and requirements at </a:t>
            </a:r>
            <a:r>
              <a:rPr lang="en-US" sz="1600" dirty="0">
                <a:solidFill>
                  <a:srgbClr val="FF9933"/>
                </a:solidFill>
                <a:latin typeface="Arial" pitchFamily="34" charset="0"/>
              </a:rPr>
              <a:t>Table of IC-Specific Information, Requirements and Staff Contacts </a:t>
            </a:r>
            <a:r>
              <a:rPr lang="en-US" sz="1600" dirty="0">
                <a:solidFill>
                  <a:srgbClr val="FFFFFF"/>
                </a:solidFill>
                <a:latin typeface="Arial" pitchFamily="34" charset="0"/>
              </a:rPr>
              <a:t>website. ICs that do not participate in this announcement will not consider applications for funding. Consultation with NIH staff before submitting an application is strongly encouraged. </a:t>
            </a:r>
            <a:endParaRPr lang="en-US" sz="2000" b="1" dirty="0">
              <a:solidFill>
                <a:srgbClr val="FFFFFF"/>
              </a:solidFill>
              <a:latin typeface="Arial" pitchFamily="34" charset="0"/>
            </a:endParaRPr>
          </a:p>
          <a:p>
            <a:pPr defTabSz="914400" fontAlgn="base">
              <a:spcBef>
                <a:spcPct val="0"/>
              </a:spcBef>
              <a:spcAft>
                <a:spcPct val="0"/>
              </a:spcAft>
              <a:defRPr/>
            </a:pPr>
            <a:endParaRPr lang="en-US" sz="2000" dirty="0">
              <a:solidFill>
                <a:srgbClr val="FFFFFF"/>
              </a:solidFill>
              <a:latin typeface="Arial" pitchFamily="34" charset="0"/>
            </a:endParaRPr>
          </a:p>
          <a:p>
            <a:pPr defTabSz="914400" fontAlgn="base">
              <a:spcBef>
                <a:spcPct val="0"/>
              </a:spcBef>
              <a:spcAft>
                <a:spcPct val="0"/>
              </a:spcAft>
              <a:defRPr/>
            </a:pPr>
            <a:endParaRPr lang="en-US" sz="2000" dirty="0">
              <a:solidFill>
                <a:srgbClr val="FFFFFF"/>
              </a:solidFill>
              <a:latin typeface="Arial" pitchFamily="34" charset="0"/>
            </a:endParaRPr>
          </a:p>
        </p:txBody>
      </p:sp>
    </p:spTree>
    <p:extLst>
      <p:ext uri="{BB962C8B-B14F-4D97-AF65-F5344CB8AC3E}">
        <p14:creationId xmlns:p14="http://schemas.microsoft.com/office/powerpoint/2010/main" val="402079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0C87-7CA8-4B73-9297-A4E7849F9126}"/>
              </a:ext>
            </a:extLst>
          </p:cNvPr>
          <p:cNvSpPr>
            <a:spLocks noGrp="1"/>
          </p:cNvSpPr>
          <p:nvPr>
            <p:ph type="title"/>
          </p:nvPr>
        </p:nvSpPr>
        <p:spPr>
          <a:xfrm>
            <a:off x="1752600" y="26377"/>
            <a:ext cx="8872538" cy="609600"/>
          </a:xfrm>
        </p:spPr>
        <p:txBody>
          <a:bodyPr/>
          <a:lstStyle/>
          <a:p>
            <a:r>
              <a:rPr lang="en-US" dirty="0">
                <a:solidFill>
                  <a:schemeClr val="bg1"/>
                </a:solidFill>
              </a:rPr>
              <a:t>K99 Table of IC-specific Information</a:t>
            </a:r>
          </a:p>
        </p:txBody>
      </p:sp>
      <p:pic>
        <p:nvPicPr>
          <p:cNvPr id="7" name="Picture 6" descr="NIH Pathway to Independence Award (Parent K99/R00 - Independent Clinical Trial Not Allowed) (PA - Internet Explorer">
            <a:extLst>
              <a:ext uri="{FF2B5EF4-FFF2-40B4-BE49-F238E27FC236}">
                <a16:creationId xmlns:a16="http://schemas.microsoft.com/office/drawing/2014/main" id="{10E86D57-3005-416C-AADF-3216E83F2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144" y="864764"/>
            <a:ext cx="9265994" cy="5823519"/>
          </a:xfrm>
          <a:prstGeom prst="rect">
            <a:avLst/>
          </a:prstGeom>
        </p:spPr>
      </p:pic>
    </p:spTree>
    <p:extLst>
      <p:ext uri="{BB962C8B-B14F-4D97-AF65-F5344CB8AC3E}">
        <p14:creationId xmlns:p14="http://schemas.microsoft.com/office/powerpoint/2010/main" val="340374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B0221-B6A6-40E1-AE0F-14410FC8934F}"/>
              </a:ext>
            </a:extLst>
          </p:cNvPr>
          <p:cNvSpPr>
            <a:spLocks noGrp="1"/>
          </p:cNvSpPr>
          <p:nvPr>
            <p:ph type="title"/>
          </p:nvPr>
        </p:nvSpPr>
        <p:spPr>
          <a:xfrm>
            <a:off x="1777721" y="0"/>
            <a:ext cx="8335615" cy="775435"/>
          </a:xfrm>
        </p:spPr>
        <p:txBody>
          <a:bodyPr/>
          <a:lstStyle/>
          <a:p>
            <a:r>
              <a:rPr lang="en-US" sz="3200" b="1" dirty="0">
                <a:solidFill>
                  <a:schemeClr val="bg1"/>
                </a:solidFill>
                <a:latin typeface="Arial" panose="020B0604020202020204" pitchFamily="34" charset="0"/>
                <a:cs typeface="Arial" panose="020B0604020202020204" pitchFamily="34" charset="0"/>
              </a:rPr>
              <a:t>Mentored Career Development (K) Awards</a:t>
            </a:r>
            <a:endParaRPr lang="en-US" sz="3200" dirty="0">
              <a:solidFill>
                <a:schemeClr val="bg1"/>
              </a:solidFill>
            </a:endParaRPr>
          </a:p>
        </p:txBody>
      </p:sp>
      <p:sp>
        <p:nvSpPr>
          <p:cNvPr id="4" name="Rectangle 3">
            <a:extLst>
              <a:ext uri="{FF2B5EF4-FFF2-40B4-BE49-F238E27FC236}">
                <a16:creationId xmlns:a16="http://schemas.microsoft.com/office/drawing/2014/main" id="{CEED1090-FAC9-44CD-9269-F0C8901E0CA2}"/>
              </a:ext>
            </a:extLst>
          </p:cNvPr>
          <p:cNvSpPr txBox="1">
            <a:spLocks noChangeArrowheads="1"/>
          </p:cNvSpPr>
          <p:nvPr/>
        </p:nvSpPr>
        <p:spPr bwMode="auto">
          <a:xfrm>
            <a:off x="1199483" y="1222798"/>
            <a:ext cx="10097729" cy="529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Clr>
                <a:srgbClr val="6899AA"/>
              </a:buClr>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Clr>
                <a:srgbClr val="6899AA"/>
              </a:buClr>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Clr>
                <a:srgbClr val="6899AA"/>
              </a:buClr>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Clr>
                <a:srgbClr val="6899AA"/>
              </a:buClr>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Clr>
                <a:srgbClr val="6899AA"/>
              </a:buClr>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spcBef>
                <a:spcPts val="0"/>
              </a:spcBef>
              <a:buFont typeface="Arial" charset="0"/>
              <a:buNone/>
              <a:defRPr/>
            </a:pPr>
            <a:r>
              <a:rPr lang="en-US" sz="2000" b="1" u="sng" dirty="0"/>
              <a:t>Purpose:</a:t>
            </a:r>
            <a:r>
              <a:rPr lang="en-US" sz="2000" b="1" dirty="0"/>
              <a:t>		Develop new research skills, release time for 					research and training activities in the biomedical, 				behavioral, or clinical sciences </a:t>
            </a:r>
          </a:p>
          <a:p>
            <a:pPr defTabSz="914400">
              <a:spcBef>
                <a:spcPts val="0"/>
              </a:spcBef>
              <a:buFont typeface="Arial" charset="0"/>
              <a:buNone/>
              <a:defRPr/>
            </a:pPr>
            <a:endParaRPr lang="en-US" sz="2000" b="1" dirty="0"/>
          </a:p>
          <a:p>
            <a:pPr defTabSz="914400">
              <a:spcBef>
                <a:spcPts val="400"/>
              </a:spcBef>
              <a:spcAft>
                <a:spcPts val="0"/>
              </a:spcAft>
              <a:buNone/>
              <a:defRPr/>
            </a:pPr>
            <a:r>
              <a:rPr lang="en-US" sz="2000" b="1" u="sng" dirty="0"/>
              <a:t>Eligibility:</a:t>
            </a:r>
            <a:r>
              <a:rPr lang="en-US" sz="2000" b="1" dirty="0"/>
              <a:t>		Doctoral degree (</a:t>
            </a:r>
            <a:r>
              <a:rPr lang="en-US" sz="2000" b="1" dirty="0">
                <a:ea typeface="ＭＳ Ｐゴシック" charset="-128"/>
                <a:cs typeface="Arial" charset="0"/>
              </a:rPr>
              <a:t>PhD, MD, MD/PhD, DDS, DVM, etc.) </a:t>
            </a:r>
            <a:r>
              <a:rPr lang="en-US" sz="2000" b="1" dirty="0">
                <a:solidFill>
                  <a:schemeClr val="accent3"/>
                </a:solidFill>
                <a:ea typeface="ＭＳ Ｐゴシック" charset="-128"/>
                <a:cs typeface="Arial" charset="0"/>
              </a:rPr>
              <a:t>				</a:t>
            </a:r>
            <a:r>
              <a:rPr lang="en-US" sz="2000" b="1" dirty="0">
                <a:solidFill>
                  <a:schemeClr val="accent5">
                    <a:lumMod val="75000"/>
                  </a:schemeClr>
                </a:solidFill>
                <a:ea typeface="ＭＳ Ｐゴシック" charset="-128"/>
                <a:cs typeface="Arial" charset="0"/>
              </a:rPr>
              <a:t>US Citizens or permanent residents (</a:t>
            </a:r>
            <a:r>
              <a:rPr lang="en-US" sz="2000" b="1" dirty="0">
                <a:solidFill>
                  <a:schemeClr val="accent2">
                    <a:lumMod val="50000"/>
                  </a:schemeClr>
                </a:solidFill>
                <a:ea typeface="ＭＳ Ｐゴシック" charset="-128"/>
                <a:cs typeface="Arial" charset="0"/>
              </a:rPr>
              <a:t>except K99</a:t>
            </a:r>
            <a:r>
              <a:rPr lang="en-US" sz="2000" b="1" dirty="0">
                <a:solidFill>
                  <a:schemeClr val="accent5">
                    <a:lumMod val="75000"/>
                  </a:schemeClr>
                </a:solidFill>
                <a:ea typeface="ＭＳ Ｐゴシック" charset="-128"/>
                <a:cs typeface="Arial" charset="0"/>
              </a:rPr>
              <a:t>)</a:t>
            </a:r>
          </a:p>
          <a:p>
            <a:pPr defTabSz="914400">
              <a:spcBef>
                <a:spcPts val="400"/>
              </a:spcBef>
              <a:spcAft>
                <a:spcPts val="0"/>
              </a:spcAft>
              <a:buNone/>
              <a:defRPr/>
            </a:pPr>
            <a:r>
              <a:rPr lang="en-US" sz="2000" b="1" dirty="0">
                <a:solidFill>
                  <a:schemeClr val="accent3"/>
                </a:solidFill>
                <a:ea typeface="ＭＳ Ｐゴシック" charset="-128"/>
                <a:cs typeface="Arial" charset="0"/>
              </a:rPr>
              <a:t>				</a:t>
            </a:r>
            <a:r>
              <a:rPr lang="en-US" sz="2000" b="1" dirty="0">
                <a:solidFill>
                  <a:schemeClr val="accent5">
                    <a:lumMod val="75000"/>
                  </a:schemeClr>
                </a:solidFill>
                <a:ea typeface="ＭＳ Ｐゴシック" charset="-128"/>
                <a:cs typeface="Arial" charset="0"/>
              </a:rPr>
              <a:t>Typically junior faculty level applicants (</a:t>
            </a:r>
            <a:r>
              <a:rPr lang="en-US" sz="2000" b="1" dirty="0">
                <a:solidFill>
                  <a:schemeClr val="accent2">
                    <a:lumMod val="50000"/>
                  </a:schemeClr>
                </a:solidFill>
                <a:ea typeface="ＭＳ Ｐゴシック" charset="-128"/>
                <a:cs typeface="Arial" charset="0"/>
              </a:rPr>
              <a:t>except K99</a:t>
            </a:r>
            <a:r>
              <a:rPr lang="en-US" sz="2000" b="1" dirty="0">
                <a:solidFill>
                  <a:schemeClr val="accent5">
                    <a:lumMod val="75000"/>
                  </a:schemeClr>
                </a:solidFill>
                <a:ea typeface="ＭＳ Ｐゴシック" charset="-128"/>
                <a:cs typeface="Arial" charset="0"/>
              </a:rPr>
              <a:t>)</a:t>
            </a:r>
          </a:p>
          <a:p>
            <a:pPr defTabSz="914400">
              <a:spcBef>
                <a:spcPts val="400"/>
              </a:spcBef>
              <a:spcAft>
                <a:spcPts val="0"/>
              </a:spcAft>
              <a:buNone/>
              <a:defRPr/>
            </a:pPr>
            <a:r>
              <a:rPr lang="en-US" sz="2000" b="1" dirty="0">
                <a:solidFill>
                  <a:schemeClr val="accent5">
                    <a:lumMod val="75000"/>
                  </a:schemeClr>
                </a:solidFill>
                <a:ea typeface="ＭＳ Ｐゴシック" charset="-128"/>
                <a:cs typeface="Arial" charset="0"/>
              </a:rPr>
              <a:t>				</a:t>
            </a:r>
            <a:r>
              <a:rPr lang="en-US" sz="2000" b="1" dirty="0">
                <a:ea typeface="ＭＳ Ｐゴシック" charset="-128"/>
                <a:cs typeface="Arial" charset="0"/>
              </a:rPr>
              <a:t>Current/prior PD/PI on K awards or major research project 			grants are ineligible for mentored K awards</a:t>
            </a:r>
          </a:p>
          <a:p>
            <a:pPr defTabSz="914400">
              <a:spcBef>
                <a:spcPts val="400"/>
              </a:spcBef>
              <a:spcAft>
                <a:spcPts val="0"/>
              </a:spcAft>
              <a:buFont typeface="Arial" charset="0"/>
              <a:buNone/>
              <a:defRPr/>
            </a:pPr>
            <a:r>
              <a:rPr lang="en-US" sz="2000" b="1" dirty="0">
                <a:solidFill>
                  <a:srgbClr val="FFFF00"/>
                </a:solidFill>
                <a:ea typeface="ＭＳ Ｐゴシック" charset="-128"/>
                <a:cs typeface="Arial" charset="0"/>
              </a:rPr>
              <a:t>				</a:t>
            </a:r>
            <a:r>
              <a:rPr lang="en-US" sz="2000" b="1" dirty="0">
                <a:solidFill>
                  <a:schemeClr val="accent3"/>
                </a:solidFill>
                <a:ea typeface="ＭＳ Ｐゴシック" charset="-128"/>
                <a:cs typeface="Arial" charset="0"/>
              </a:rPr>
              <a:t>				</a:t>
            </a:r>
          </a:p>
          <a:p>
            <a:pPr defTabSz="914400">
              <a:spcAft>
                <a:spcPts val="600"/>
              </a:spcAft>
              <a:buFont typeface="Arial" charset="0"/>
              <a:buNone/>
              <a:defRPr/>
            </a:pPr>
            <a:r>
              <a:rPr lang="en-US" sz="2000" b="1" u="sng" dirty="0"/>
              <a:t>Duration:</a:t>
            </a:r>
            <a:r>
              <a:rPr lang="en-US" sz="2000" b="1" dirty="0"/>
              <a:t>    		3 - 5 years (not renewable)</a:t>
            </a:r>
          </a:p>
          <a:p>
            <a:pPr defTabSz="914400">
              <a:lnSpc>
                <a:spcPct val="150000"/>
              </a:lnSpc>
              <a:buFontTx/>
              <a:buNone/>
              <a:defRPr/>
            </a:pPr>
            <a:r>
              <a:rPr lang="en-US" sz="2000" b="1" u="sng" dirty="0"/>
              <a:t>Commitment:</a:t>
            </a:r>
            <a:r>
              <a:rPr lang="en-US" sz="2000" b="1" dirty="0"/>
              <a:t>   	Full-time appointment, minimum 75% effort </a:t>
            </a:r>
          </a:p>
          <a:p>
            <a:pPr defTabSz="914400">
              <a:lnSpc>
                <a:spcPct val="150000"/>
              </a:lnSpc>
              <a:buFontTx/>
              <a:buNone/>
              <a:defRPr/>
            </a:pPr>
            <a:r>
              <a:rPr lang="en-US" sz="2000" b="1" u="sng" dirty="0"/>
              <a:t>Support:</a:t>
            </a:r>
            <a:r>
              <a:rPr lang="en-US" sz="2000" b="1" dirty="0"/>
              <a:t>		Salary $75,000 - $100,000 + fringe (typical;  IC dependent)</a:t>
            </a:r>
          </a:p>
          <a:p>
            <a:pPr defTabSz="914400">
              <a:lnSpc>
                <a:spcPct val="150000"/>
              </a:lnSpc>
              <a:buFontTx/>
              <a:buNone/>
              <a:defRPr/>
            </a:pPr>
            <a:r>
              <a:rPr lang="en-US" sz="2000" b="1" u="sng" dirty="0"/>
              <a:t>Research support:</a:t>
            </a:r>
            <a:r>
              <a:rPr lang="en-US" sz="2000" b="1" dirty="0"/>
              <a:t>	$25,000 to $50,000 (see IC Tables)</a:t>
            </a:r>
          </a:p>
          <a:p>
            <a:pPr defTabSz="914400">
              <a:lnSpc>
                <a:spcPct val="140000"/>
              </a:lnSpc>
              <a:buFontTx/>
              <a:buNone/>
              <a:defRPr/>
            </a:pPr>
            <a:endParaRPr lang="en-US" sz="2000" b="1" dirty="0"/>
          </a:p>
        </p:txBody>
      </p:sp>
    </p:spTree>
    <p:extLst>
      <p:ext uri="{BB962C8B-B14F-4D97-AF65-F5344CB8AC3E}">
        <p14:creationId xmlns:p14="http://schemas.microsoft.com/office/powerpoint/2010/main" val="202406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730169" y="2057400"/>
            <a:ext cx="9296400" cy="4412848"/>
          </a:xfrm>
        </p:spPr>
        <p:txBody>
          <a:bodyPr/>
          <a:lstStyle/>
          <a:p>
            <a:pPr eaLnBrk="1" hangingPunct="1">
              <a:spcBef>
                <a:spcPts val="0"/>
              </a:spcBef>
              <a:spcAft>
                <a:spcPts val="3000"/>
              </a:spcAft>
              <a:defRPr/>
            </a:pPr>
            <a:r>
              <a:rPr lang="en-US" sz="2000" b="1" u="sng" dirty="0">
                <a:solidFill>
                  <a:schemeClr val="accent5">
                    <a:lumMod val="75000"/>
                  </a:schemeClr>
                </a:solidFill>
                <a:ea typeface="ＭＳ Ｐゴシック" charset="-128"/>
                <a:cs typeface="Arial" charset="0"/>
              </a:rPr>
              <a:t>Purpose</a:t>
            </a:r>
            <a:r>
              <a:rPr lang="en-US" sz="2000" b="1" dirty="0">
                <a:solidFill>
                  <a:schemeClr val="accent5">
                    <a:lumMod val="75000"/>
                  </a:schemeClr>
                </a:solidFill>
                <a:ea typeface="ＭＳ Ｐゴシック" charset="-128"/>
                <a:cs typeface="Arial" charset="0"/>
              </a:rPr>
              <a:t>:   </a:t>
            </a:r>
            <a:r>
              <a:rPr lang="en-US" sz="2000" b="1" i="1" dirty="0">
                <a:solidFill>
                  <a:schemeClr val="accent5">
                    <a:lumMod val="75000"/>
                  </a:schemeClr>
                </a:solidFill>
                <a:ea typeface="ＭＳ Ｐゴシック" charset="-128"/>
                <a:cs typeface="Arial" charset="0"/>
              </a:rPr>
              <a:t>2-phase award to help new researchers secure a tenure-track position and launch an independent research career.</a:t>
            </a:r>
          </a:p>
          <a:p>
            <a:pPr marL="0" eaLnBrk="1" hangingPunct="1">
              <a:lnSpc>
                <a:spcPct val="90000"/>
              </a:lnSpc>
              <a:spcBef>
                <a:spcPts val="0"/>
              </a:spcBef>
              <a:spcAft>
                <a:spcPts val="600"/>
              </a:spcAft>
              <a:defRPr/>
            </a:pPr>
            <a:r>
              <a:rPr lang="en-US" sz="2000" b="1" u="sng" dirty="0">
                <a:ea typeface="ＭＳ Ｐゴシック" charset="-128"/>
                <a:cs typeface="Arial" charset="0"/>
              </a:rPr>
              <a:t>Phase I:  K99 Mentored Phase (1-2 years – tight window)</a:t>
            </a:r>
          </a:p>
          <a:p>
            <a:pPr lvl="1" eaLnBrk="1" hangingPunct="1">
              <a:spcBef>
                <a:spcPts val="1200"/>
              </a:spcBef>
              <a:defRPr/>
            </a:pPr>
            <a:r>
              <a:rPr lang="en-US" sz="2000" b="1" dirty="0">
                <a:ea typeface="ＭＳ Ｐゴシック" charset="-128"/>
                <a:cs typeface="Arial" charset="0"/>
              </a:rPr>
              <a:t>Supports late-stage </a:t>
            </a:r>
            <a:r>
              <a:rPr lang="en-US" sz="2000" b="1" dirty="0">
                <a:solidFill>
                  <a:schemeClr val="accent5">
                    <a:lumMod val="75000"/>
                  </a:schemeClr>
                </a:solidFill>
                <a:ea typeface="ＭＳ Ｐゴシック" charset="-128"/>
                <a:cs typeface="Arial" charset="0"/>
              </a:rPr>
              <a:t>postdoctoral</a:t>
            </a:r>
            <a:r>
              <a:rPr lang="en-US" sz="2000" b="1" dirty="0">
                <a:solidFill>
                  <a:srgbClr val="FFFF00"/>
                </a:solidFill>
                <a:ea typeface="ＭＳ Ｐゴシック" charset="-128"/>
                <a:cs typeface="Arial" charset="0"/>
              </a:rPr>
              <a:t> </a:t>
            </a:r>
            <a:r>
              <a:rPr lang="en-US" sz="2000" b="1" dirty="0">
                <a:ea typeface="ＭＳ Ｐゴシック" charset="-128"/>
                <a:cs typeface="Arial" charset="0"/>
              </a:rPr>
              <a:t>research training </a:t>
            </a:r>
          </a:p>
          <a:p>
            <a:pPr lvl="1" eaLnBrk="1" hangingPunct="1">
              <a:spcBef>
                <a:spcPts val="0"/>
              </a:spcBef>
              <a:spcAft>
                <a:spcPts val="0"/>
              </a:spcAft>
              <a:defRPr/>
            </a:pPr>
            <a:r>
              <a:rPr lang="en-US" sz="2000" b="1" dirty="0">
                <a:ea typeface="ＭＳ Ｐゴシック" charset="-128"/>
                <a:cs typeface="Arial" charset="0"/>
              </a:rPr>
              <a:t>Provides salary + limited research expenses (varies, see IC Tables)</a:t>
            </a:r>
          </a:p>
          <a:p>
            <a:pPr lvl="1" eaLnBrk="1" hangingPunct="1">
              <a:spcBef>
                <a:spcPts val="0"/>
              </a:spcBef>
              <a:spcAft>
                <a:spcPts val="0"/>
              </a:spcAft>
              <a:defRPr/>
            </a:pPr>
            <a:r>
              <a:rPr lang="en-US" sz="2000" b="1" dirty="0">
                <a:ea typeface="ＭＳ Ｐゴシック" charset="-128"/>
                <a:cs typeface="Arial" charset="0"/>
              </a:rPr>
              <a:t>For Intramural fellows, </a:t>
            </a:r>
            <a:r>
              <a:rPr lang="en-US" sz="2000" b="1" dirty="0">
                <a:solidFill>
                  <a:schemeClr val="accent5">
                    <a:lumMod val="75000"/>
                  </a:schemeClr>
                </a:solidFill>
                <a:ea typeface="ＭＳ Ｐゴシック" charset="-128"/>
                <a:cs typeface="Arial" charset="0"/>
              </a:rPr>
              <a:t>DIR pays salary and expenses</a:t>
            </a:r>
          </a:p>
          <a:p>
            <a:pPr lvl="1" eaLnBrk="1" hangingPunct="1">
              <a:spcBef>
                <a:spcPts val="0"/>
              </a:spcBef>
              <a:spcAft>
                <a:spcPts val="0"/>
              </a:spcAft>
              <a:buNone/>
              <a:defRPr/>
            </a:pPr>
            <a:endParaRPr lang="en-US" sz="2000" b="1" dirty="0">
              <a:solidFill>
                <a:schemeClr val="accent3"/>
              </a:solidFill>
              <a:ea typeface="ＭＳ Ｐゴシック" charset="-128"/>
              <a:cs typeface="Arial" charset="0"/>
            </a:endParaRPr>
          </a:p>
          <a:p>
            <a:pPr eaLnBrk="1" hangingPunct="1">
              <a:lnSpc>
                <a:spcPct val="90000"/>
              </a:lnSpc>
              <a:spcBef>
                <a:spcPts val="1200"/>
              </a:spcBef>
              <a:spcAft>
                <a:spcPts val="1200"/>
              </a:spcAft>
              <a:defRPr/>
            </a:pPr>
            <a:r>
              <a:rPr lang="en-US" sz="2000" b="1" u="sng" dirty="0">
                <a:ea typeface="ＭＳ Ｐゴシック" charset="-128"/>
                <a:cs typeface="Arial" charset="0"/>
              </a:rPr>
              <a:t>Phase II:  R00 Independent Phase (typically 3 years)   </a:t>
            </a:r>
          </a:p>
          <a:p>
            <a:pPr lvl="1" eaLnBrk="1" hangingPunct="1">
              <a:lnSpc>
                <a:spcPct val="90000"/>
              </a:lnSpc>
              <a:spcBef>
                <a:spcPts val="0"/>
              </a:spcBef>
              <a:defRPr/>
            </a:pPr>
            <a:r>
              <a:rPr lang="en-US" sz="2000" b="1" dirty="0">
                <a:ea typeface="ＭＳ Ｐゴシック" charset="-128"/>
                <a:cs typeface="Arial" charset="0"/>
              </a:rPr>
              <a:t>Requires tenure track or equivalent </a:t>
            </a:r>
            <a:r>
              <a:rPr lang="en-US" sz="2000" b="1" dirty="0">
                <a:solidFill>
                  <a:schemeClr val="accent5">
                    <a:lumMod val="75000"/>
                  </a:schemeClr>
                </a:solidFill>
                <a:ea typeface="ＭＳ Ｐゴシック" charset="-128"/>
                <a:cs typeface="Arial" charset="0"/>
              </a:rPr>
              <a:t>faculty position</a:t>
            </a:r>
          </a:p>
          <a:p>
            <a:pPr lvl="1" eaLnBrk="1" hangingPunct="1">
              <a:lnSpc>
                <a:spcPct val="90000"/>
              </a:lnSpc>
              <a:defRPr/>
            </a:pPr>
            <a:r>
              <a:rPr lang="en-US" sz="2000" b="1" dirty="0">
                <a:ea typeface="ＭＳ Ｐゴシック" charset="-128"/>
                <a:cs typeface="Arial" charset="0"/>
              </a:rPr>
              <a:t>Launch independent research program</a:t>
            </a:r>
          </a:p>
          <a:p>
            <a:pPr lvl="1" eaLnBrk="1" hangingPunct="1">
              <a:lnSpc>
                <a:spcPct val="90000"/>
              </a:lnSpc>
              <a:defRPr/>
            </a:pPr>
            <a:r>
              <a:rPr lang="en-US" sz="2000" b="1" dirty="0">
                <a:ea typeface="ＭＳ Ｐゴシック" charset="-128"/>
                <a:cs typeface="Arial" charset="0"/>
              </a:rPr>
              <a:t>$249,000 </a:t>
            </a:r>
            <a:r>
              <a:rPr lang="en-US" sz="2000" b="1" i="1" dirty="0">
                <a:solidFill>
                  <a:schemeClr val="accent5">
                    <a:lumMod val="75000"/>
                  </a:schemeClr>
                </a:solidFill>
                <a:ea typeface="ＭＳ Ｐゴシック" charset="-128"/>
                <a:cs typeface="Arial" charset="0"/>
              </a:rPr>
              <a:t>total costs </a:t>
            </a:r>
            <a:r>
              <a:rPr lang="en-US" sz="2000" b="1" dirty="0">
                <a:ea typeface="ＭＳ Ｐゴシック" charset="-128"/>
                <a:cs typeface="Arial" charset="0"/>
              </a:rPr>
              <a:t>per year (direct costs + full indirect costs)</a:t>
            </a:r>
          </a:p>
        </p:txBody>
      </p:sp>
      <p:pic>
        <p:nvPicPr>
          <p:cNvPr id="88070" name="Picture 4" descr="logo_survivor"/>
          <p:cNvPicPr>
            <a:picLocks noChangeAspect="1" noChangeArrowheads="1"/>
          </p:cNvPicPr>
          <p:nvPr/>
        </p:nvPicPr>
        <p:blipFill>
          <a:blip r:embed="rId3" cstate="print"/>
          <a:srcRect/>
          <a:stretch>
            <a:fillRect/>
          </a:stretch>
        </p:blipFill>
        <p:spPr bwMode="auto">
          <a:xfrm>
            <a:off x="10314041" y="717550"/>
            <a:ext cx="1752600" cy="1187450"/>
          </a:xfrm>
          <a:prstGeom prst="rect">
            <a:avLst/>
          </a:prstGeom>
          <a:noFill/>
          <a:ln w="9525">
            <a:noFill/>
            <a:miter lim="800000"/>
            <a:headEnd/>
            <a:tailEnd/>
          </a:ln>
        </p:spPr>
      </p:pic>
      <p:sp>
        <p:nvSpPr>
          <p:cNvPr id="2" name="Title 1">
            <a:extLst>
              <a:ext uri="{FF2B5EF4-FFF2-40B4-BE49-F238E27FC236}">
                <a16:creationId xmlns:a16="http://schemas.microsoft.com/office/drawing/2014/main" id="{F3E61F18-906B-4193-BB13-45FFD735DA9C}"/>
              </a:ext>
            </a:extLst>
          </p:cNvPr>
          <p:cNvSpPr>
            <a:spLocks noGrp="1"/>
          </p:cNvSpPr>
          <p:nvPr>
            <p:ph type="title"/>
          </p:nvPr>
        </p:nvSpPr>
        <p:spPr>
          <a:xfrm>
            <a:off x="838199" y="648494"/>
            <a:ext cx="10515601" cy="1325563"/>
          </a:xfrm>
        </p:spPr>
        <p:txBody>
          <a:bodyPr/>
          <a:lstStyle/>
          <a:p>
            <a:r>
              <a:rPr lang="en-US" dirty="0"/>
              <a:t>Pathway to Independence Award (K99/R00)</a:t>
            </a:r>
          </a:p>
        </p:txBody>
      </p:sp>
    </p:spTree>
    <p:extLst>
      <p:ext uri="{BB962C8B-B14F-4D97-AF65-F5344CB8AC3E}">
        <p14:creationId xmlns:p14="http://schemas.microsoft.com/office/powerpoint/2010/main" val="2542415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AJU1.NICHDBlue">
  <a:themeElements>
    <a:clrScheme name="NICHD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C99A2D4-7C78-5F49-8E46-737D3E7D891F}" vid="{CCB73688-5F0E-3A48-9755-392389872CBC}"/>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tx1"/>
            </a:solidFill>
            <a:effectLst/>
            <a:latin typeface="Bodoni M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tx1"/>
            </a:solidFill>
            <a:effectLst/>
            <a:latin typeface="Bodoni MT"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RAJU1.NICHDBlue">
  <a:themeElements>
    <a:clrScheme name="NICHD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C99A2D4-7C78-5F49-8E46-737D3E7D891F}" vid="{CCB73688-5F0E-3A48-9755-392389872CBC}"/>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753F18-A8A0-4516-B250-E2822035131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3EA311A-E300-4CD9-B4E7-897F36D1CC28}">
  <ds:schemaRefs>
    <ds:schemaRef ds:uri="http://schemas.microsoft.com/sharepoint/v3/contenttype/forms"/>
  </ds:schemaRefs>
</ds:datastoreItem>
</file>

<file path=customXml/itemProps3.xml><?xml version="1.0" encoding="utf-8"?>
<ds:datastoreItem xmlns:ds="http://schemas.openxmlformats.org/officeDocument/2006/customXml" ds:itemID="{FCB89304-00B0-4C46-8DB7-55836BF88F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48b15-7def-430b-8648-1feb819ee410"/>
    <ds:schemaRef ds:uri="6bc68b66-932e-422c-b9b0-23fd53127a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10471</TotalTime>
  <Words>4862</Words>
  <Application>Microsoft Macintosh PowerPoint</Application>
  <PresentationFormat>Widescreen</PresentationFormat>
  <Paragraphs>535</Paragraphs>
  <Slides>33</Slides>
  <Notes>33</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33</vt:i4>
      </vt:variant>
    </vt:vector>
  </HeadingPairs>
  <TitlesOfParts>
    <vt:vector size="49" baseType="lpstr">
      <vt:lpstr>Arial</vt:lpstr>
      <vt:lpstr>Book Antiqua</vt:lpstr>
      <vt:lpstr>Calibri</vt:lpstr>
      <vt:lpstr>Calibri Light</vt:lpstr>
      <vt:lpstr>Courier New</vt:lpstr>
      <vt:lpstr>Times</vt:lpstr>
      <vt:lpstr>Times New Roman</vt:lpstr>
      <vt:lpstr>ubunturegular</vt:lpstr>
      <vt:lpstr>Wingdings</vt:lpstr>
      <vt:lpstr>Orbit</vt:lpstr>
      <vt:lpstr>2_RAJU1.NICHDBlue</vt:lpstr>
      <vt:lpstr>Default Design</vt:lpstr>
      <vt:lpstr>Blank Presentation</vt:lpstr>
      <vt:lpstr>Office Theme</vt:lpstr>
      <vt:lpstr>3_RAJU1.NICHDBlue</vt:lpstr>
      <vt:lpstr>1_Office Theme</vt:lpstr>
      <vt:lpstr>NIH Virtual Seminar November 1- 4, 2021  Understanding NIH Career Development “K” Awards</vt:lpstr>
      <vt:lpstr>What are Career Development “K” awards?</vt:lpstr>
      <vt:lpstr>Research Training and Career Development</vt:lpstr>
      <vt:lpstr>Mentored K award programs</vt:lpstr>
      <vt:lpstr>NIH Organization </vt:lpstr>
      <vt:lpstr>Refer to Program Announcements (PAs) !!</vt:lpstr>
      <vt:lpstr>K99 Table of IC-specific Information</vt:lpstr>
      <vt:lpstr>Mentored Career Development (K) Awards</vt:lpstr>
      <vt:lpstr>Pathway to Independence Award (K99/R00)</vt:lpstr>
      <vt:lpstr>K99/R00 eligibility</vt:lpstr>
      <vt:lpstr>Non-mentored K awards (Independent) K02, K05, K24</vt:lpstr>
      <vt:lpstr>Institutional K Programs (K12, KL2)</vt:lpstr>
      <vt:lpstr>How to apply for a K award</vt:lpstr>
      <vt:lpstr>Clinical Trials Requirements</vt:lpstr>
      <vt:lpstr>NIH Might Consider Your Human Subjects Research to be a “Clinical Trial”</vt:lpstr>
      <vt:lpstr>K Application Content</vt:lpstr>
      <vt:lpstr>K Awards: SCIENTIFIC Review </vt:lpstr>
      <vt:lpstr>Time Line:  Application to Award</vt:lpstr>
      <vt:lpstr>R01 Funding for New Investigators  and Early Stage Investigators (ESI)</vt:lpstr>
      <vt:lpstr>You have a fundable score, now what?</vt:lpstr>
      <vt:lpstr>Pre-Award Review</vt:lpstr>
      <vt:lpstr>Post Award Reporting</vt:lpstr>
      <vt:lpstr>Post-Award Actions (No Prior Approval)</vt:lpstr>
      <vt:lpstr>Post-Award Actions (Prior Approval Required)</vt:lpstr>
      <vt:lpstr>Temporary Effort Adjustments</vt:lpstr>
      <vt:lpstr>K Award Salary Provisions</vt:lpstr>
      <vt:lpstr>Concurrent Support on Mentored K Award</vt:lpstr>
      <vt:lpstr>K99-R00:  Transition to R00 Phase</vt:lpstr>
      <vt:lpstr>Award Closeout</vt:lpstr>
      <vt:lpstr>RESOURCES</vt:lpstr>
      <vt:lpstr>RESOURCES</vt:lpstr>
      <vt:lpstr>Applicant: Sources of Guidance</vt:lpstr>
      <vt:lpstr>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Career Development Programs (“K” Awards)</dc:title>
  <dc:creator>Bradshaw, Jill (NIH/NIDDK) [E]</dc:creator>
  <cp:lastModifiedBy>Catherine Jarmin Miller</cp:lastModifiedBy>
  <cp:revision>480</cp:revision>
  <cp:lastPrinted>2019-11-01T18:17:19Z</cp:lastPrinted>
  <dcterms:created xsi:type="dcterms:W3CDTF">2017-03-02T16:39:44Z</dcterms:created>
  <dcterms:modified xsi:type="dcterms:W3CDTF">2021-11-01T20:27:15Z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