
<file path=[Content_Types].xml><?xml version="1.0" encoding="utf-8"?>
<Types xmlns="http://schemas.openxmlformats.org/package/2006/content-types">
  <Default Extension="png" ContentType="image/png"/>
  <Default Extension="emf" ContentType="image/x-emf"/>
  <Default Extension="wmf" ContentType="image/x-w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 id="2147483686" r:id="rId2"/>
  </p:sldMasterIdLst>
  <p:notesMasterIdLst>
    <p:notesMasterId r:id="rId15"/>
  </p:notesMasterIdLst>
  <p:handoutMasterIdLst>
    <p:handoutMasterId r:id="rId16"/>
  </p:handoutMasterIdLst>
  <p:sldIdLst>
    <p:sldId id="258" r:id="rId3"/>
    <p:sldId id="338" r:id="rId4"/>
    <p:sldId id="340" r:id="rId5"/>
    <p:sldId id="368" r:id="rId6"/>
    <p:sldId id="371" r:id="rId7"/>
    <p:sldId id="374" r:id="rId8"/>
    <p:sldId id="372" r:id="rId9"/>
    <p:sldId id="373" r:id="rId10"/>
    <p:sldId id="375" r:id="rId11"/>
    <p:sldId id="377" r:id="rId12"/>
    <p:sldId id="366" r:id="rId13"/>
    <p:sldId id="376" r:id="rId14"/>
  </p:sldIdLst>
  <p:sldSz cx="9144000" cy="6858000" type="screen4x3"/>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EE123"/>
    <a:srgbClr val="62A70F"/>
    <a:srgbClr val="154733"/>
    <a:srgbClr val="005493"/>
    <a:srgbClr val="3A50A0"/>
    <a:srgbClr val="000000"/>
    <a:srgbClr val="E1E000"/>
    <a:srgbClr val="007935"/>
    <a:srgbClr val="00AEEF"/>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18603FDC-E32A-4AB5-989C-0864C3EAD2B8}" styleName="Themed Style 2 - Accent 2">
    <a:tblBg>
      <a:fillRef idx="3">
        <a:schemeClr val="accent2"/>
      </a:fillRef>
      <a:effectRef idx="3">
        <a:schemeClr val="accent2"/>
      </a:effectRef>
    </a:tblBg>
    <a:wholeTbl>
      <a:tcTxStyle>
        <a:fontRef idx="minor">
          <a:scrgbClr r="0" g="0" b="0"/>
        </a:fontRef>
        <a:schemeClr val="lt1"/>
      </a:tcTxStyle>
      <a:tcStyle>
        <a:tcBdr>
          <a:left>
            <a:lnRef idx="1">
              <a:schemeClr val="accent2">
                <a:tint val="50000"/>
              </a:schemeClr>
            </a:lnRef>
          </a:left>
          <a:right>
            <a:lnRef idx="1">
              <a:schemeClr val="accent2">
                <a:tint val="50000"/>
              </a:schemeClr>
            </a:lnRef>
          </a:right>
          <a:top>
            <a:lnRef idx="1">
              <a:schemeClr val="accent2">
                <a:tint val="50000"/>
              </a:schemeClr>
            </a:lnRef>
          </a:top>
          <a:bottom>
            <a:lnRef idx="1">
              <a:schemeClr val="accent2">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8A107856-5554-42FB-B03E-39F5DBC370BA}" styleName="Medium Style 4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1860" autoAdjust="0"/>
    <p:restoredTop sz="82462"/>
  </p:normalViewPr>
  <p:slideViewPr>
    <p:cSldViewPr snapToGrid="0">
      <p:cViewPr varScale="1">
        <p:scale>
          <a:sx n="91" d="100"/>
          <a:sy n="91" d="100"/>
        </p:scale>
        <p:origin x="2424" y="192"/>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viewProps" Target="viewProps.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handoutMaster" Target="handoutMasters/handout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notesMaster" Target="notesMasters/notesMaster1.xml"/><Relationship Id="rId10" Type="http://schemas.openxmlformats.org/officeDocument/2006/relationships/slide" Target="slides/slide8.xml"/><Relationship Id="rId19"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3037840" cy="466434"/>
          </a:xfrm>
          <a:prstGeom prst="rect">
            <a:avLst/>
          </a:prstGeom>
        </p:spPr>
        <p:txBody>
          <a:bodyPr vert="horz" lIns="93164" tIns="46582" rIns="93164" bIns="46582" rtlCol="0"/>
          <a:lstStyle>
            <a:lvl1pPr algn="l">
              <a:defRPr sz="1200"/>
            </a:lvl1pPr>
          </a:lstStyle>
          <a:p>
            <a:endParaRPr lang="en-US" dirty="0"/>
          </a:p>
        </p:txBody>
      </p:sp>
      <p:sp>
        <p:nvSpPr>
          <p:cNvPr id="3" name="Date Placeholder 2"/>
          <p:cNvSpPr>
            <a:spLocks noGrp="1"/>
          </p:cNvSpPr>
          <p:nvPr>
            <p:ph type="dt" sz="quarter" idx="1"/>
          </p:nvPr>
        </p:nvSpPr>
        <p:spPr>
          <a:xfrm>
            <a:off x="3970938" y="1"/>
            <a:ext cx="3037840" cy="466434"/>
          </a:xfrm>
          <a:prstGeom prst="rect">
            <a:avLst/>
          </a:prstGeom>
        </p:spPr>
        <p:txBody>
          <a:bodyPr vert="horz" lIns="93164" tIns="46582" rIns="93164" bIns="46582" rtlCol="0"/>
          <a:lstStyle>
            <a:lvl1pPr algn="r">
              <a:defRPr sz="1200"/>
            </a:lvl1pPr>
          </a:lstStyle>
          <a:p>
            <a:fld id="{A1ACB28F-6C39-49BA-B3EC-2BF63634E402}" type="datetimeFigureOut">
              <a:rPr lang="en-US" smtClean="0"/>
              <a:t>10/5/20</a:t>
            </a:fld>
            <a:endParaRPr lang="en-US" dirty="0"/>
          </a:p>
        </p:txBody>
      </p:sp>
      <p:sp>
        <p:nvSpPr>
          <p:cNvPr id="4" name="Footer Placeholder 3"/>
          <p:cNvSpPr>
            <a:spLocks noGrp="1"/>
          </p:cNvSpPr>
          <p:nvPr>
            <p:ph type="ftr" sz="quarter" idx="2"/>
          </p:nvPr>
        </p:nvSpPr>
        <p:spPr>
          <a:xfrm>
            <a:off x="0" y="8829968"/>
            <a:ext cx="3037840" cy="466433"/>
          </a:xfrm>
          <a:prstGeom prst="rect">
            <a:avLst/>
          </a:prstGeom>
        </p:spPr>
        <p:txBody>
          <a:bodyPr vert="horz" lIns="93164" tIns="46582" rIns="93164" bIns="46582" rtlCol="0" anchor="b"/>
          <a:lstStyle>
            <a:lvl1pPr algn="l">
              <a:defRPr sz="1200"/>
            </a:lvl1pPr>
          </a:lstStyle>
          <a:p>
            <a:endParaRPr lang="en-US" dirty="0"/>
          </a:p>
        </p:txBody>
      </p:sp>
      <p:sp>
        <p:nvSpPr>
          <p:cNvPr id="5" name="Slide Number Placeholder 4"/>
          <p:cNvSpPr>
            <a:spLocks noGrp="1"/>
          </p:cNvSpPr>
          <p:nvPr>
            <p:ph type="sldNum" sz="quarter" idx="3"/>
          </p:nvPr>
        </p:nvSpPr>
        <p:spPr>
          <a:xfrm>
            <a:off x="3970938" y="8829968"/>
            <a:ext cx="3037840" cy="466433"/>
          </a:xfrm>
          <a:prstGeom prst="rect">
            <a:avLst/>
          </a:prstGeom>
        </p:spPr>
        <p:txBody>
          <a:bodyPr vert="horz" lIns="93164" tIns="46582" rIns="93164" bIns="46582" rtlCol="0" anchor="b"/>
          <a:lstStyle>
            <a:lvl1pPr algn="r">
              <a:defRPr sz="1200"/>
            </a:lvl1pPr>
          </a:lstStyle>
          <a:p>
            <a:fld id="{E456F49B-E802-4257-8311-9C956D159628}" type="slidenum">
              <a:rPr lang="en-US" smtClean="0"/>
              <a:t>‹#›</a:t>
            </a:fld>
            <a:endParaRPr lang="en-US" dirty="0"/>
          </a:p>
        </p:txBody>
      </p:sp>
    </p:spTree>
    <p:extLst>
      <p:ext uri="{BB962C8B-B14F-4D97-AF65-F5344CB8AC3E}">
        <p14:creationId xmlns:p14="http://schemas.microsoft.com/office/powerpoint/2010/main" val="26331586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3037840" cy="466434"/>
          </a:xfrm>
          <a:prstGeom prst="rect">
            <a:avLst/>
          </a:prstGeom>
        </p:spPr>
        <p:txBody>
          <a:bodyPr vert="horz" lIns="93164" tIns="46582" rIns="93164" bIns="46582" rtlCol="0"/>
          <a:lstStyle>
            <a:lvl1pPr algn="l">
              <a:defRPr sz="1200"/>
            </a:lvl1pPr>
          </a:lstStyle>
          <a:p>
            <a:endParaRPr lang="en-US" dirty="0"/>
          </a:p>
        </p:txBody>
      </p:sp>
      <p:sp>
        <p:nvSpPr>
          <p:cNvPr id="3" name="Date Placeholder 2"/>
          <p:cNvSpPr>
            <a:spLocks noGrp="1"/>
          </p:cNvSpPr>
          <p:nvPr>
            <p:ph type="dt" idx="1"/>
          </p:nvPr>
        </p:nvSpPr>
        <p:spPr>
          <a:xfrm>
            <a:off x="3970938" y="1"/>
            <a:ext cx="3037840" cy="466434"/>
          </a:xfrm>
          <a:prstGeom prst="rect">
            <a:avLst/>
          </a:prstGeom>
        </p:spPr>
        <p:txBody>
          <a:bodyPr vert="horz" lIns="93164" tIns="46582" rIns="93164" bIns="46582" rtlCol="0"/>
          <a:lstStyle>
            <a:lvl1pPr algn="r">
              <a:defRPr sz="1200"/>
            </a:lvl1pPr>
          </a:lstStyle>
          <a:p>
            <a:fld id="{B090F01C-A826-4640-A04E-D4DC6DFA4246}" type="datetimeFigureOut">
              <a:rPr lang="en-US" smtClean="0"/>
              <a:t>10/5/20</a:t>
            </a:fld>
            <a:endParaRPr lang="en-US" dirty="0"/>
          </a:p>
        </p:txBody>
      </p:sp>
      <p:sp>
        <p:nvSpPr>
          <p:cNvPr id="4" name="Slide Image Placeholder 3"/>
          <p:cNvSpPr>
            <a:spLocks noGrp="1" noRot="1" noChangeAspect="1"/>
          </p:cNvSpPr>
          <p:nvPr>
            <p:ph type="sldImg" idx="2"/>
          </p:nvPr>
        </p:nvSpPr>
        <p:spPr>
          <a:xfrm>
            <a:off x="1414463" y="1162050"/>
            <a:ext cx="4181475" cy="3136900"/>
          </a:xfrm>
          <a:prstGeom prst="rect">
            <a:avLst/>
          </a:prstGeom>
          <a:noFill/>
          <a:ln w="12700">
            <a:solidFill>
              <a:prstClr val="black"/>
            </a:solidFill>
          </a:ln>
        </p:spPr>
        <p:txBody>
          <a:bodyPr vert="horz" lIns="93164" tIns="46582" rIns="93164" bIns="46582" rtlCol="0" anchor="ctr"/>
          <a:lstStyle/>
          <a:p>
            <a:endParaRPr lang="en-US" dirty="0"/>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64" tIns="46582" rIns="93164" bIns="46582"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8"/>
            <a:ext cx="3037840" cy="466433"/>
          </a:xfrm>
          <a:prstGeom prst="rect">
            <a:avLst/>
          </a:prstGeom>
        </p:spPr>
        <p:txBody>
          <a:bodyPr vert="horz" lIns="93164" tIns="46582" rIns="93164" bIns="46582"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38" y="8829968"/>
            <a:ext cx="3037840" cy="466433"/>
          </a:xfrm>
          <a:prstGeom prst="rect">
            <a:avLst/>
          </a:prstGeom>
        </p:spPr>
        <p:txBody>
          <a:bodyPr vert="horz" lIns="93164" tIns="46582" rIns="93164" bIns="46582" rtlCol="0" anchor="b"/>
          <a:lstStyle>
            <a:lvl1pPr algn="r">
              <a:defRPr sz="1200"/>
            </a:lvl1pPr>
          </a:lstStyle>
          <a:p>
            <a:fld id="{0C53D979-AAE2-CB4C-A642-5CFCB6B5C4DD}" type="slidenum">
              <a:rPr lang="en-US" smtClean="0"/>
              <a:t>‹#›</a:t>
            </a:fld>
            <a:endParaRPr lang="en-US" dirty="0"/>
          </a:p>
        </p:txBody>
      </p:sp>
    </p:spTree>
    <p:extLst>
      <p:ext uri="{BB962C8B-B14F-4D97-AF65-F5344CB8AC3E}">
        <p14:creationId xmlns:p14="http://schemas.microsoft.com/office/powerpoint/2010/main" val="40791725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a:rPr>
              <a:t>Introduce the fact that institutions have offices that shepherd external funding process.</a:t>
            </a:r>
          </a:p>
          <a:p>
            <a:endParaRPr lang="en-US" dirty="0">
              <a:cs typeface="Calibri"/>
            </a:endParaRPr>
          </a:p>
        </p:txBody>
      </p:sp>
      <p:sp>
        <p:nvSpPr>
          <p:cNvPr id="4" name="Slide Number Placeholder 3"/>
          <p:cNvSpPr>
            <a:spLocks noGrp="1"/>
          </p:cNvSpPr>
          <p:nvPr>
            <p:ph type="sldNum" sz="quarter" idx="10"/>
          </p:nvPr>
        </p:nvSpPr>
        <p:spPr/>
        <p:txBody>
          <a:bodyPr/>
          <a:lstStyle/>
          <a:p>
            <a:fld id="{0C53D979-AAE2-CB4C-A642-5CFCB6B5C4DD}" type="slidenum">
              <a:rPr lang="en-US" smtClean="0"/>
              <a:t>3</a:t>
            </a:fld>
            <a:endParaRPr lang="en-US" dirty="0"/>
          </a:p>
        </p:txBody>
      </p:sp>
    </p:spTree>
    <p:extLst>
      <p:ext uri="{BB962C8B-B14F-4D97-AF65-F5344CB8AC3E}">
        <p14:creationId xmlns:p14="http://schemas.microsoft.com/office/powerpoint/2010/main" val="265800932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57200" indent="-457200">
              <a:buFont typeface="Arial" panose="020B0604020202020204" pitchFamily="34" charset="0"/>
              <a:buChar char="•"/>
            </a:pPr>
            <a:r>
              <a:rPr lang="en-US" sz="1200" dirty="0">
                <a:solidFill>
                  <a:schemeClr val="accent5">
                    <a:lumMod val="95000"/>
                    <a:lumOff val="5000"/>
                  </a:schemeClr>
                </a:solidFill>
              </a:rPr>
              <a:t>Have at least 2 years experience as a full-time faculty member or researcher in a similar role. Post-doctoral fellows are not eligible.</a:t>
            </a:r>
          </a:p>
          <a:p>
            <a:pPr marL="457200" indent="-457200">
              <a:buFont typeface="Arial" panose="020B0604020202020204" pitchFamily="34" charset="0"/>
              <a:buChar char="•"/>
            </a:pPr>
            <a:r>
              <a:rPr lang="en-US" sz="1200" dirty="0">
                <a:solidFill>
                  <a:schemeClr val="accent5">
                    <a:lumMod val="95000"/>
                    <a:lumOff val="5000"/>
                  </a:schemeClr>
                </a:solidFill>
              </a:rPr>
              <a:t>Show evidence of an active, independent research program.  Examples include publications, presentations, institutional research support, patents, acting as supervisor of student projects.</a:t>
            </a:r>
          </a:p>
          <a:p>
            <a:pPr marL="457200" indent="-457200">
              <a:buFont typeface="Arial" panose="020B0604020202020204" pitchFamily="34" charset="0"/>
              <a:buChar char="•"/>
            </a:pPr>
            <a:r>
              <a:rPr lang="en-US" sz="1200" dirty="0">
                <a:solidFill>
                  <a:schemeClr val="accent5">
                    <a:lumMod val="95000"/>
                    <a:lumOff val="5000"/>
                  </a:schemeClr>
                </a:solidFill>
              </a:rPr>
              <a:t>Have at least 2 recent senior-authored research publications in peer-reviewed journals in the last 2 years. In press publications are considered and author position can be as single author, corresponding author, or first or last author.</a:t>
            </a:r>
          </a:p>
        </p:txBody>
      </p:sp>
      <p:sp>
        <p:nvSpPr>
          <p:cNvPr id="4" name="Slide Number Placeholder 3"/>
          <p:cNvSpPr>
            <a:spLocks noGrp="1"/>
          </p:cNvSpPr>
          <p:nvPr>
            <p:ph type="sldNum" sz="quarter" idx="10"/>
          </p:nvPr>
        </p:nvSpPr>
        <p:spPr/>
        <p:txBody>
          <a:bodyPr/>
          <a:lstStyle/>
          <a:p>
            <a:fld id="{0C53D979-AAE2-CB4C-A642-5CFCB6B5C4DD}" type="slidenum">
              <a:rPr lang="en-US" smtClean="0"/>
              <a:t>12</a:t>
            </a:fld>
            <a:endParaRPr lang="en-US" dirty="0"/>
          </a:p>
        </p:txBody>
      </p:sp>
    </p:spTree>
    <p:extLst>
      <p:ext uri="{BB962C8B-B14F-4D97-AF65-F5344CB8AC3E}">
        <p14:creationId xmlns:p14="http://schemas.microsoft.com/office/powerpoint/2010/main" val="11108337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a:rPr>
              <a:t>You may be in contact with these individuals, but more likely SPS and your DGA will manage these relationships</a:t>
            </a:r>
          </a:p>
        </p:txBody>
      </p:sp>
      <p:sp>
        <p:nvSpPr>
          <p:cNvPr id="4" name="Slide Number Placeholder 3"/>
          <p:cNvSpPr>
            <a:spLocks noGrp="1"/>
          </p:cNvSpPr>
          <p:nvPr>
            <p:ph type="sldNum" sz="quarter" idx="10"/>
          </p:nvPr>
        </p:nvSpPr>
        <p:spPr/>
        <p:txBody>
          <a:bodyPr/>
          <a:lstStyle/>
          <a:p>
            <a:fld id="{0C53D979-AAE2-CB4C-A642-5CFCB6B5C4DD}" type="slidenum">
              <a:rPr lang="en-US" smtClean="0"/>
              <a:t>4</a:t>
            </a:fld>
            <a:endParaRPr lang="en-US" dirty="0"/>
          </a:p>
        </p:txBody>
      </p:sp>
    </p:spTree>
    <p:extLst>
      <p:ext uri="{BB962C8B-B14F-4D97-AF65-F5344CB8AC3E}">
        <p14:creationId xmlns:p14="http://schemas.microsoft.com/office/powerpoint/2010/main" val="307957264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a:rPr>
              <a:t>You may be in contact with these individuals, but more likely SPS and your DGA will manage these relationships</a:t>
            </a:r>
          </a:p>
        </p:txBody>
      </p:sp>
      <p:sp>
        <p:nvSpPr>
          <p:cNvPr id="4" name="Slide Number Placeholder 3"/>
          <p:cNvSpPr>
            <a:spLocks noGrp="1"/>
          </p:cNvSpPr>
          <p:nvPr>
            <p:ph type="sldNum" sz="quarter" idx="10"/>
          </p:nvPr>
        </p:nvSpPr>
        <p:spPr/>
        <p:txBody>
          <a:bodyPr/>
          <a:lstStyle/>
          <a:p>
            <a:fld id="{0C53D979-AAE2-CB4C-A642-5CFCB6B5C4DD}" type="slidenum">
              <a:rPr lang="en-US" smtClean="0"/>
              <a:t>5</a:t>
            </a:fld>
            <a:endParaRPr lang="en-US" dirty="0"/>
          </a:p>
        </p:txBody>
      </p:sp>
    </p:spTree>
    <p:extLst>
      <p:ext uri="{BB962C8B-B14F-4D97-AF65-F5344CB8AC3E}">
        <p14:creationId xmlns:p14="http://schemas.microsoft.com/office/powerpoint/2010/main" val="199282327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a:rPr>
              <a:t>Only 3 people in the room have read your whole proposal; other may have read your aims</a:t>
            </a:r>
          </a:p>
        </p:txBody>
      </p:sp>
      <p:sp>
        <p:nvSpPr>
          <p:cNvPr id="4" name="Slide Number Placeholder 3"/>
          <p:cNvSpPr>
            <a:spLocks noGrp="1"/>
          </p:cNvSpPr>
          <p:nvPr>
            <p:ph type="sldNum" sz="quarter" idx="10"/>
          </p:nvPr>
        </p:nvSpPr>
        <p:spPr/>
        <p:txBody>
          <a:bodyPr/>
          <a:lstStyle/>
          <a:p>
            <a:fld id="{0C53D979-AAE2-CB4C-A642-5CFCB6B5C4DD}" type="slidenum">
              <a:rPr lang="en-US" smtClean="0"/>
              <a:t>6</a:t>
            </a:fld>
            <a:endParaRPr lang="en-US" dirty="0"/>
          </a:p>
        </p:txBody>
      </p:sp>
    </p:spTree>
    <p:extLst>
      <p:ext uri="{BB962C8B-B14F-4D97-AF65-F5344CB8AC3E}">
        <p14:creationId xmlns:p14="http://schemas.microsoft.com/office/powerpoint/2010/main" val="147220816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cs typeface="Calibri"/>
              </a:rPr>
              <a:t>Other considerations- not factored into priority score: budget, resource sharing, foreign collaboration</a:t>
            </a:r>
          </a:p>
          <a:p>
            <a:endParaRPr lang="en-US" dirty="0">
              <a:cs typeface="Calibri"/>
            </a:endParaRPr>
          </a:p>
          <a:p>
            <a:r>
              <a:rPr lang="en-US" dirty="0">
                <a:cs typeface="Calibri"/>
              </a:rPr>
              <a:t>All discussed application gets these priority scores; average of all final scores X 10; many </a:t>
            </a:r>
            <a:r>
              <a:rPr lang="en-US" dirty="0" err="1">
                <a:cs typeface="Calibri"/>
              </a:rPr>
              <a:t>Ics</a:t>
            </a:r>
            <a:r>
              <a:rPr lang="en-US" dirty="0">
                <a:cs typeface="Calibri"/>
              </a:rPr>
              <a:t> convert these scores into a percentile that becomes the base for “</a:t>
            </a:r>
            <a:r>
              <a:rPr lang="en-US" dirty="0" err="1">
                <a:cs typeface="Calibri"/>
              </a:rPr>
              <a:t>payline</a:t>
            </a:r>
            <a:r>
              <a:rPr lang="en-US" dirty="0">
                <a:cs typeface="Calibri"/>
              </a:rPr>
              <a:t>”</a:t>
            </a:r>
          </a:p>
        </p:txBody>
      </p:sp>
      <p:sp>
        <p:nvSpPr>
          <p:cNvPr id="4" name="Slide Number Placeholder 3"/>
          <p:cNvSpPr>
            <a:spLocks noGrp="1"/>
          </p:cNvSpPr>
          <p:nvPr>
            <p:ph type="sldNum" sz="quarter" idx="10"/>
          </p:nvPr>
        </p:nvSpPr>
        <p:spPr/>
        <p:txBody>
          <a:bodyPr/>
          <a:lstStyle/>
          <a:p>
            <a:fld id="{0C53D979-AAE2-CB4C-A642-5CFCB6B5C4DD}" type="slidenum">
              <a:rPr lang="en-US" smtClean="0"/>
              <a:t>7</a:t>
            </a:fld>
            <a:endParaRPr lang="en-US" dirty="0"/>
          </a:p>
        </p:txBody>
      </p:sp>
    </p:spTree>
    <p:extLst>
      <p:ext uri="{BB962C8B-B14F-4D97-AF65-F5344CB8AC3E}">
        <p14:creationId xmlns:p14="http://schemas.microsoft.com/office/powerpoint/2010/main" val="123688114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Bef>
                <a:spcPts val="0"/>
              </a:spcBef>
              <a:spcAft>
                <a:spcPts val="600"/>
              </a:spcAft>
              <a:buFont typeface="Arial" charset="0"/>
              <a:buChar char="•"/>
              <a:defRPr/>
            </a:pPr>
            <a:r>
              <a:rPr lang="en-US" dirty="0"/>
              <a:t>Two questions drive reviewer determination about the likelihood that the proposed studies will have a strong and sustained impact on the scientific field</a:t>
            </a:r>
          </a:p>
          <a:p>
            <a:pPr lvl="1">
              <a:spcBef>
                <a:spcPts val="0"/>
              </a:spcBef>
              <a:spcAft>
                <a:spcPts val="600"/>
              </a:spcAft>
              <a:buFont typeface="Arial" charset="0"/>
              <a:buChar char="•"/>
              <a:defRPr/>
            </a:pPr>
            <a:r>
              <a:rPr lang="en-US" b="1" i="1" dirty="0"/>
              <a:t>Should they do it?</a:t>
            </a:r>
          </a:p>
          <a:p>
            <a:pPr lvl="1">
              <a:spcBef>
                <a:spcPts val="0"/>
              </a:spcBef>
              <a:spcAft>
                <a:spcPts val="600"/>
              </a:spcAft>
              <a:buFont typeface="Arial" charset="0"/>
              <a:buChar char="•"/>
              <a:defRPr/>
            </a:pPr>
            <a:r>
              <a:rPr lang="en-US" b="1" i="1" dirty="0"/>
              <a:t>Can they do it?</a:t>
            </a:r>
          </a:p>
          <a:p>
            <a:pPr>
              <a:spcBef>
                <a:spcPts val="0"/>
              </a:spcBef>
              <a:spcAft>
                <a:spcPts val="600"/>
              </a:spcAft>
              <a:buFont typeface="Arial" charset="0"/>
              <a:buChar char="•"/>
              <a:defRPr/>
            </a:pPr>
            <a:r>
              <a:rPr lang="en-US" dirty="0"/>
              <a:t>The overall impact is NOT mathematically related to individual criteria scores.  </a:t>
            </a:r>
          </a:p>
          <a:p>
            <a:endParaRPr lang="en-US" dirty="0">
              <a:cs typeface="Calibri"/>
            </a:endParaRPr>
          </a:p>
        </p:txBody>
      </p:sp>
      <p:sp>
        <p:nvSpPr>
          <p:cNvPr id="4" name="Slide Number Placeholder 3"/>
          <p:cNvSpPr>
            <a:spLocks noGrp="1"/>
          </p:cNvSpPr>
          <p:nvPr>
            <p:ph type="sldNum" sz="quarter" idx="10"/>
          </p:nvPr>
        </p:nvSpPr>
        <p:spPr/>
        <p:txBody>
          <a:bodyPr/>
          <a:lstStyle/>
          <a:p>
            <a:fld id="{0C53D979-AAE2-CB4C-A642-5CFCB6B5C4DD}" type="slidenum">
              <a:rPr lang="en-US" smtClean="0"/>
              <a:t>8</a:t>
            </a:fld>
            <a:endParaRPr lang="en-US" dirty="0"/>
          </a:p>
        </p:txBody>
      </p:sp>
    </p:spTree>
    <p:extLst>
      <p:ext uri="{BB962C8B-B14F-4D97-AF65-F5344CB8AC3E}">
        <p14:creationId xmlns:p14="http://schemas.microsoft.com/office/powerpoint/2010/main" val="393347345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a:rPr>
              <a:t>Priority score is posted in </a:t>
            </a:r>
            <a:r>
              <a:rPr lang="en-US" dirty="0" err="1">
                <a:cs typeface="Calibri"/>
              </a:rPr>
              <a:t>eRA</a:t>
            </a:r>
            <a:r>
              <a:rPr lang="en-US" dirty="0">
                <a:cs typeface="Calibri"/>
              </a:rPr>
              <a:t> commons 3 days after SRG meeting</a:t>
            </a:r>
          </a:p>
          <a:p>
            <a:r>
              <a:rPr lang="en-US" dirty="0">
                <a:cs typeface="Calibri"/>
              </a:rPr>
              <a:t>Summary statement 4-8 week after SRG meeting</a:t>
            </a:r>
          </a:p>
        </p:txBody>
      </p:sp>
      <p:sp>
        <p:nvSpPr>
          <p:cNvPr id="4" name="Slide Number Placeholder 3"/>
          <p:cNvSpPr>
            <a:spLocks noGrp="1"/>
          </p:cNvSpPr>
          <p:nvPr>
            <p:ph type="sldNum" sz="quarter" idx="10"/>
          </p:nvPr>
        </p:nvSpPr>
        <p:spPr/>
        <p:txBody>
          <a:bodyPr/>
          <a:lstStyle/>
          <a:p>
            <a:fld id="{0C53D979-AAE2-CB4C-A642-5CFCB6B5C4DD}" type="slidenum">
              <a:rPr lang="en-US" smtClean="0"/>
              <a:t>9</a:t>
            </a:fld>
            <a:endParaRPr lang="en-US" dirty="0"/>
          </a:p>
        </p:txBody>
      </p:sp>
    </p:spTree>
    <p:extLst>
      <p:ext uri="{BB962C8B-B14F-4D97-AF65-F5344CB8AC3E}">
        <p14:creationId xmlns:p14="http://schemas.microsoft.com/office/powerpoint/2010/main" val="223315602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Bef>
                <a:spcPts val="0"/>
              </a:spcBef>
              <a:spcAft>
                <a:spcPts val="600"/>
              </a:spcAft>
              <a:buFont typeface="Arial" charset="0"/>
              <a:buChar char="•"/>
              <a:defRPr/>
            </a:pPr>
            <a:r>
              <a:rPr lang="en-US" dirty="0"/>
              <a:t>Description is provided by applicant</a:t>
            </a:r>
          </a:p>
          <a:p>
            <a:pPr>
              <a:spcBef>
                <a:spcPts val="0"/>
              </a:spcBef>
              <a:spcAft>
                <a:spcPts val="600"/>
              </a:spcAft>
              <a:buFont typeface="Arial" charset="0"/>
              <a:buChar char="•"/>
              <a:defRPr/>
            </a:pPr>
            <a:r>
              <a:rPr lang="en-US" dirty="0"/>
              <a:t>Summary of discussion provided</a:t>
            </a:r>
          </a:p>
          <a:p>
            <a:pPr>
              <a:spcBef>
                <a:spcPts val="0"/>
              </a:spcBef>
              <a:spcAft>
                <a:spcPts val="600"/>
              </a:spcAft>
              <a:buFont typeface="Arial" charset="0"/>
              <a:buChar char="•"/>
              <a:defRPr/>
            </a:pPr>
            <a:r>
              <a:rPr lang="en-US" dirty="0"/>
              <a:t>Reviewer critiques are largely </a:t>
            </a:r>
            <a:r>
              <a:rPr lang="en-US" dirty="0" err="1"/>
              <a:t>uneditied</a:t>
            </a:r>
            <a:endParaRPr lang="en-US" dirty="0"/>
          </a:p>
          <a:p>
            <a:pPr>
              <a:spcBef>
                <a:spcPts val="0"/>
              </a:spcBef>
              <a:spcAft>
                <a:spcPts val="600"/>
              </a:spcAft>
              <a:buFont typeface="Arial" charset="0"/>
              <a:buChar char="•"/>
              <a:defRPr/>
            </a:pPr>
            <a:r>
              <a:rPr lang="en-US" dirty="0"/>
              <a:t>Committee recommendations (budget, human subjects, etc.)</a:t>
            </a:r>
          </a:p>
        </p:txBody>
      </p:sp>
      <p:sp>
        <p:nvSpPr>
          <p:cNvPr id="4" name="Slide Number Placeholder 3"/>
          <p:cNvSpPr>
            <a:spLocks noGrp="1"/>
          </p:cNvSpPr>
          <p:nvPr>
            <p:ph type="sldNum" sz="quarter" idx="10"/>
          </p:nvPr>
        </p:nvSpPr>
        <p:spPr/>
        <p:txBody>
          <a:bodyPr/>
          <a:lstStyle/>
          <a:p>
            <a:fld id="{0C53D979-AAE2-CB4C-A642-5CFCB6B5C4DD}" type="slidenum">
              <a:rPr lang="en-US" smtClean="0"/>
              <a:t>10</a:t>
            </a:fld>
            <a:endParaRPr lang="en-US" dirty="0"/>
          </a:p>
        </p:txBody>
      </p:sp>
    </p:spTree>
    <p:extLst>
      <p:ext uri="{BB962C8B-B14F-4D97-AF65-F5344CB8AC3E}">
        <p14:creationId xmlns:p14="http://schemas.microsoft.com/office/powerpoint/2010/main" val="408353200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57200" indent="-457200">
              <a:buFont typeface="Arial" panose="020B0604020202020204" pitchFamily="34" charset="0"/>
              <a:buChar char="•"/>
            </a:pPr>
            <a:r>
              <a:rPr lang="en-US" sz="1200" dirty="0">
                <a:solidFill>
                  <a:schemeClr val="accent5">
                    <a:lumMod val="95000"/>
                    <a:lumOff val="5000"/>
                  </a:schemeClr>
                </a:solidFill>
              </a:rPr>
              <a:t>Have at least 2 years experience as a full-time faculty member or researcher in a similar role. Post-doctoral fellows are not eligible.</a:t>
            </a:r>
          </a:p>
          <a:p>
            <a:pPr marL="457200" indent="-457200">
              <a:buFont typeface="Arial" panose="020B0604020202020204" pitchFamily="34" charset="0"/>
              <a:buChar char="•"/>
            </a:pPr>
            <a:r>
              <a:rPr lang="en-US" sz="1200" dirty="0">
                <a:solidFill>
                  <a:schemeClr val="accent5">
                    <a:lumMod val="95000"/>
                    <a:lumOff val="5000"/>
                  </a:schemeClr>
                </a:solidFill>
              </a:rPr>
              <a:t>Show evidence of an active, independent research program.  Examples include publications, presentations, institutional research support, patents, acting as supervisor of student projects.</a:t>
            </a:r>
          </a:p>
          <a:p>
            <a:pPr marL="457200" indent="-457200">
              <a:buFont typeface="Arial" panose="020B0604020202020204" pitchFamily="34" charset="0"/>
              <a:buChar char="•"/>
            </a:pPr>
            <a:r>
              <a:rPr lang="en-US" sz="1200" dirty="0">
                <a:solidFill>
                  <a:schemeClr val="accent5">
                    <a:lumMod val="95000"/>
                    <a:lumOff val="5000"/>
                  </a:schemeClr>
                </a:solidFill>
              </a:rPr>
              <a:t>Have at least 2 recent senior-authored research publications in peer-reviewed journals in the last 2 years. In press publications are considered and author position can be as single author, corresponding author, or first or last author.</a:t>
            </a:r>
          </a:p>
        </p:txBody>
      </p:sp>
      <p:sp>
        <p:nvSpPr>
          <p:cNvPr id="4" name="Slide Number Placeholder 3"/>
          <p:cNvSpPr>
            <a:spLocks noGrp="1"/>
          </p:cNvSpPr>
          <p:nvPr>
            <p:ph type="sldNum" sz="quarter" idx="10"/>
          </p:nvPr>
        </p:nvSpPr>
        <p:spPr/>
        <p:txBody>
          <a:bodyPr/>
          <a:lstStyle/>
          <a:p>
            <a:fld id="{0C53D979-AAE2-CB4C-A642-5CFCB6B5C4DD}" type="slidenum">
              <a:rPr lang="en-US" smtClean="0"/>
              <a:t>11</a:t>
            </a:fld>
            <a:endParaRPr lang="en-US" dirty="0"/>
          </a:p>
        </p:txBody>
      </p:sp>
    </p:spTree>
    <p:extLst>
      <p:ext uri="{BB962C8B-B14F-4D97-AF65-F5344CB8AC3E}">
        <p14:creationId xmlns:p14="http://schemas.microsoft.com/office/powerpoint/2010/main" val="392916480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5.em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6.emf"/><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6.emf"/><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6.emf"/><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1_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685800" y="1885833"/>
            <a:ext cx="7772400" cy="1470025"/>
          </a:xfrm>
        </p:spPr>
        <p:txBody>
          <a:bodyPr/>
          <a:lstStyle/>
          <a:p>
            <a:r>
              <a:rPr lang="en-US"/>
              <a:t>Click to edit slide title</a:t>
            </a:r>
          </a:p>
        </p:txBody>
      </p:sp>
      <p:sp>
        <p:nvSpPr>
          <p:cNvPr id="3" name="Subtitle 2"/>
          <p:cNvSpPr>
            <a:spLocks noGrp="1"/>
          </p:cNvSpPr>
          <p:nvPr>
            <p:ph type="subTitle" idx="1" hasCustomPrompt="1"/>
          </p:nvPr>
        </p:nvSpPr>
        <p:spPr>
          <a:xfrm>
            <a:off x="685800" y="3886200"/>
            <a:ext cx="6400800" cy="1752600"/>
          </a:xfrm>
        </p:spPr>
        <p:txBody>
          <a:bodyPr/>
          <a:lstStyle>
            <a:lvl1pPr marL="0" indent="0" algn="l">
              <a:buNone/>
              <a:defRPr b="0" i="0">
                <a:solidFill>
                  <a:schemeClr val="accent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slide subtitle</a:t>
            </a:r>
          </a:p>
        </p:txBody>
      </p:sp>
      <p:pic>
        <p:nvPicPr>
          <p:cNvPr id="6" name="Picture 5"/>
          <p:cNvPicPr>
            <a:picLocks noChangeAspect="1"/>
          </p:cNvPicPr>
          <p:nvPr userDrawn="1"/>
        </p:nvPicPr>
        <p:blipFill rotWithShape="1">
          <a:blip r:embed="rId2" cstate="screen">
            <a:extLst>
              <a:ext uri="{28A0092B-C50C-407E-A947-70E740481C1C}">
                <a14:useLocalDpi xmlns:a14="http://schemas.microsoft.com/office/drawing/2010/main"/>
              </a:ext>
            </a:extLst>
          </a:blip>
          <a:srcRect l="70982"/>
          <a:stretch/>
        </p:blipFill>
        <p:spPr>
          <a:xfrm flipV="1">
            <a:off x="1" y="3291816"/>
            <a:ext cx="7086599" cy="128084"/>
          </a:xfrm>
          <a:prstGeom prst="rect">
            <a:avLst/>
          </a:prstGeom>
        </p:spPr>
      </p:pic>
      <p:pic>
        <p:nvPicPr>
          <p:cNvPr id="4" name="Picture 3" descr="UOSignature-3435.eps"/>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6177280" y="6093460"/>
            <a:ext cx="2743200" cy="571500"/>
          </a:xfrm>
          <a:prstGeom prst="rect">
            <a:avLst/>
          </a:prstGeom>
        </p:spPr>
      </p:pic>
    </p:spTree>
    <p:extLst>
      <p:ext uri="{BB962C8B-B14F-4D97-AF65-F5344CB8AC3E}">
        <p14:creationId xmlns:p14="http://schemas.microsoft.com/office/powerpoint/2010/main" val="96992275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685800" y="1885833"/>
            <a:ext cx="7772400" cy="1470025"/>
          </a:xfrm>
        </p:spPr>
        <p:txBody>
          <a:bodyPr/>
          <a:lstStyle/>
          <a:p>
            <a:r>
              <a:rPr lang="en-US"/>
              <a:t>Click to edit slide title</a:t>
            </a:r>
          </a:p>
        </p:txBody>
      </p:sp>
      <p:sp>
        <p:nvSpPr>
          <p:cNvPr id="3" name="Subtitle 2"/>
          <p:cNvSpPr>
            <a:spLocks noGrp="1"/>
          </p:cNvSpPr>
          <p:nvPr>
            <p:ph type="subTitle" idx="1" hasCustomPrompt="1"/>
          </p:nvPr>
        </p:nvSpPr>
        <p:spPr>
          <a:xfrm>
            <a:off x="685800" y="3886200"/>
            <a:ext cx="6400800" cy="1752600"/>
          </a:xfrm>
        </p:spPr>
        <p:txBody>
          <a:bodyPr/>
          <a:lstStyle>
            <a:lvl1pPr marL="0" indent="0" algn="l">
              <a:buNone/>
              <a:defRPr>
                <a:solidFill>
                  <a:srgbClr val="124734"/>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slide subtitle</a:t>
            </a:r>
          </a:p>
        </p:txBody>
      </p:sp>
      <p:pic>
        <p:nvPicPr>
          <p:cNvPr id="11" name="Picture 10" descr="UO-Logo-3435.eps"/>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8139430" y="6022340"/>
            <a:ext cx="698500" cy="571500"/>
          </a:xfrm>
          <a:prstGeom prst="rect">
            <a:avLst/>
          </a:prstGeom>
        </p:spPr>
      </p:pic>
      <p:pic>
        <p:nvPicPr>
          <p:cNvPr id="7" name="Picture 6"/>
          <p:cNvPicPr>
            <a:picLocks noChangeAspect="1"/>
          </p:cNvPicPr>
          <p:nvPr userDrawn="1"/>
        </p:nvPicPr>
        <p:blipFill rotWithShape="1">
          <a:blip r:embed="rId3" cstate="screen">
            <a:extLst>
              <a:ext uri="{28A0092B-C50C-407E-A947-70E740481C1C}">
                <a14:useLocalDpi xmlns:a14="http://schemas.microsoft.com/office/drawing/2010/main"/>
              </a:ext>
            </a:extLst>
          </a:blip>
          <a:srcRect l="70982"/>
          <a:stretch/>
        </p:blipFill>
        <p:spPr>
          <a:xfrm flipV="1">
            <a:off x="1" y="3291816"/>
            <a:ext cx="7086599" cy="128084"/>
          </a:xfrm>
          <a:prstGeom prst="rect">
            <a:avLst/>
          </a:prstGeom>
        </p:spPr>
      </p:pic>
    </p:spTree>
    <p:extLst>
      <p:ext uri="{BB962C8B-B14F-4D97-AF65-F5344CB8AC3E}">
        <p14:creationId xmlns:p14="http://schemas.microsoft.com/office/powerpoint/2010/main" val="101341862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a:t>Click to edit slide title</a:t>
            </a:r>
          </a:p>
        </p:txBody>
      </p:sp>
      <p:sp>
        <p:nvSpPr>
          <p:cNvPr id="3" name="Content Placeholder 2"/>
          <p:cNvSpPr>
            <a:spLocks noGrp="1"/>
          </p:cNvSpPr>
          <p:nvPr>
            <p:ph idx="1" hasCustomPrompt="1"/>
          </p:nvPr>
        </p:nvSpPr>
        <p:spPr>
          <a:xfrm>
            <a:off x="457200" y="1600201"/>
            <a:ext cx="8229600" cy="4292600"/>
          </a:xfrm>
        </p:spPr>
        <p:txBody>
          <a:bodyPr/>
          <a:lstStyle>
            <a:lvl1pPr marL="0" indent="0">
              <a:buFontTx/>
              <a:buNone/>
              <a:defRPr b="0" i="0">
                <a:solidFill>
                  <a:schemeClr val="accent1"/>
                </a:solidFill>
                <a:latin typeface="Helvetica"/>
                <a:cs typeface="Helvetica"/>
              </a:defRPr>
            </a:lvl1pPr>
            <a:lvl2pPr>
              <a:defRPr b="0" i="0">
                <a:solidFill>
                  <a:schemeClr val="accent1"/>
                </a:solidFill>
                <a:latin typeface="Helvetica"/>
                <a:cs typeface="Helvetica"/>
              </a:defRPr>
            </a:lvl2pPr>
            <a:lvl3pPr>
              <a:defRPr b="0" i="0">
                <a:solidFill>
                  <a:schemeClr val="accent1"/>
                </a:solidFill>
                <a:latin typeface="Helvetica"/>
                <a:cs typeface="Helvetica"/>
              </a:defRPr>
            </a:lvl3pPr>
            <a:lvl4pPr>
              <a:defRPr b="0" i="0">
                <a:solidFill>
                  <a:schemeClr val="accent1"/>
                </a:solidFill>
                <a:latin typeface="Helvetica"/>
                <a:cs typeface="Helvetica"/>
              </a:defRPr>
            </a:lvl4pPr>
            <a:lvl5pPr>
              <a:defRPr b="0" i="0">
                <a:solidFill>
                  <a:schemeClr val="accent1"/>
                </a:solidFill>
                <a:latin typeface="Helvetica"/>
                <a:cs typeface="Helvetica"/>
              </a:defRPr>
            </a:lvl5pPr>
          </a:lstStyle>
          <a:p>
            <a:pPr lvl="0"/>
            <a:r>
              <a:rPr lang="en-US"/>
              <a:t>Click to edit subtitle</a:t>
            </a:r>
          </a:p>
          <a:p>
            <a:pPr lvl="1"/>
            <a:r>
              <a:rPr lang="en-US"/>
              <a:t>Second level</a:t>
            </a:r>
          </a:p>
          <a:p>
            <a:pPr lvl="2"/>
            <a:r>
              <a:rPr lang="en-US"/>
              <a:t>Third level</a:t>
            </a:r>
          </a:p>
          <a:p>
            <a:pPr lvl="3"/>
            <a:r>
              <a:rPr lang="en-US"/>
              <a:t>Fourth level</a:t>
            </a:r>
          </a:p>
          <a:p>
            <a:pPr lvl="4"/>
            <a:r>
              <a:rPr lang="en-US"/>
              <a:t>Fifth level</a:t>
            </a:r>
          </a:p>
        </p:txBody>
      </p:sp>
      <p:pic>
        <p:nvPicPr>
          <p:cNvPr id="4" name="Picture 3" descr="UO-Logo-3435.eps"/>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8148320" y="6022340"/>
            <a:ext cx="698500" cy="571500"/>
          </a:xfrm>
          <a:prstGeom prst="rect">
            <a:avLst/>
          </a:prstGeom>
        </p:spPr>
      </p:pic>
      <p:pic>
        <p:nvPicPr>
          <p:cNvPr id="7" name="Picture 6"/>
          <p:cNvPicPr>
            <a:picLocks noChangeAspect="1"/>
          </p:cNvPicPr>
          <p:nvPr userDrawn="1"/>
        </p:nvPicPr>
        <p:blipFill rotWithShape="1">
          <a:blip r:embed="rId3" cstate="screen">
            <a:extLst>
              <a:ext uri="{28A0092B-C50C-407E-A947-70E740481C1C}">
                <a14:useLocalDpi xmlns:a14="http://schemas.microsoft.com/office/drawing/2010/main"/>
              </a:ext>
            </a:extLst>
          </a:blip>
          <a:srcRect l="70982"/>
          <a:stretch/>
        </p:blipFill>
        <p:spPr>
          <a:xfrm flipV="1">
            <a:off x="0" y="1353596"/>
            <a:ext cx="7086599" cy="128084"/>
          </a:xfrm>
          <a:prstGeom prst="rect">
            <a:avLst/>
          </a:prstGeom>
        </p:spPr>
      </p:pic>
    </p:spTree>
    <p:extLst>
      <p:ext uri="{BB962C8B-B14F-4D97-AF65-F5344CB8AC3E}">
        <p14:creationId xmlns:p14="http://schemas.microsoft.com/office/powerpoint/2010/main" val="34477180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a:t>Click to edit slide title</a:t>
            </a:r>
          </a:p>
        </p:txBody>
      </p:sp>
      <p:sp>
        <p:nvSpPr>
          <p:cNvPr id="3" name="Content Placeholder 2"/>
          <p:cNvSpPr>
            <a:spLocks noGrp="1"/>
          </p:cNvSpPr>
          <p:nvPr>
            <p:ph sz="half" idx="1"/>
          </p:nvPr>
        </p:nvSpPr>
        <p:spPr>
          <a:xfrm>
            <a:off x="457200" y="1600201"/>
            <a:ext cx="4038600" cy="4221480"/>
          </a:xfrm>
        </p:spPr>
        <p:txBody>
          <a:bodyPr/>
          <a:lstStyle>
            <a:lvl1pPr>
              <a:defRPr sz="2800" b="0" i="0">
                <a:latin typeface="Helvetica"/>
                <a:cs typeface="Helvetica"/>
              </a:defRPr>
            </a:lvl1pPr>
            <a:lvl2pPr>
              <a:defRPr sz="2400">
                <a:latin typeface="Helvetica"/>
                <a:cs typeface="Helvetica"/>
              </a:defRPr>
            </a:lvl2pPr>
            <a:lvl3pPr>
              <a:defRPr sz="2000">
                <a:latin typeface="Helvetica"/>
                <a:cs typeface="Helvetica"/>
              </a:defRPr>
            </a:lvl3pPr>
            <a:lvl4pPr>
              <a:defRPr sz="1800">
                <a:latin typeface="Helvetica"/>
                <a:cs typeface="Helvetica"/>
              </a:defRPr>
            </a:lvl4pPr>
            <a:lvl5pPr>
              <a:defRPr sz="1800">
                <a:latin typeface="Helvetica"/>
                <a:cs typeface="Helvetica"/>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221481"/>
          </a:xfrm>
        </p:spPr>
        <p:txBody>
          <a:bodyPr/>
          <a:lstStyle>
            <a:lvl1pPr>
              <a:defRPr sz="2800" b="0" i="0">
                <a:latin typeface="Helvetica"/>
                <a:cs typeface="Helvetica"/>
              </a:defRPr>
            </a:lvl1pPr>
            <a:lvl2pPr>
              <a:defRPr sz="2400">
                <a:latin typeface="Helvetica"/>
                <a:cs typeface="Helvetica"/>
              </a:defRPr>
            </a:lvl2pPr>
            <a:lvl3pPr>
              <a:defRPr sz="2000">
                <a:latin typeface="Helvetica"/>
                <a:cs typeface="Helvetica"/>
              </a:defRPr>
            </a:lvl3pPr>
            <a:lvl4pPr>
              <a:defRPr sz="1800">
                <a:latin typeface="Helvetica"/>
                <a:cs typeface="Helvetica"/>
              </a:defRPr>
            </a:lvl4pPr>
            <a:lvl5pPr>
              <a:defRPr sz="1800">
                <a:latin typeface="Helvetica"/>
                <a:cs typeface="Helvetica"/>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5" name="Picture 4" descr="UO-Logo-3435.eps"/>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8138160" y="6022340"/>
            <a:ext cx="698500" cy="571500"/>
          </a:xfrm>
          <a:prstGeom prst="rect">
            <a:avLst/>
          </a:prstGeom>
        </p:spPr>
      </p:pic>
      <p:pic>
        <p:nvPicPr>
          <p:cNvPr id="8" name="Picture 7"/>
          <p:cNvPicPr>
            <a:picLocks noChangeAspect="1"/>
          </p:cNvPicPr>
          <p:nvPr userDrawn="1"/>
        </p:nvPicPr>
        <p:blipFill rotWithShape="1">
          <a:blip r:embed="rId3" cstate="screen">
            <a:extLst>
              <a:ext uri="{28A0092B-C50C-407E-A947-70E740481C1C}">
                <a14:useLocalDpi xmlns:a14="http://schemas.microsoft.com/office/drawing/2010/main"/>
              </a:ext>
            </a:extLst>
          </a:blip>
          <a:srcRect l="70982"/>
          <a:stretch/>
        </p:blipFill>
        <p:spPr>
          <a:xfrm flipV="1">
            <a:off x="0" y="1353596"/>
            <a:ext cx="7086599" cy="128084"/>
          </a:xfrm>
          <a:prstGeom prst="rect">
            <a:avLst/>
          </a:prstGeom>
        </p:spPr>
      </p:pic>
    </p:spTree>
    <p:extLst>
      <p:ext uri="{BB962C8B-B14F-4D97-AF65-F5344CB8AC3E}">
        <p14:creationId xmlns:p14="http://schemas.microsoft.com/office/powerpoint/2010/main" val="152250509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1_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284480"/>
            <a:ext cx="4038600" cy="5648961"/>
          </a:xfrm>
        </p:spPr>
        <p:txBody>
          <a:bodyPr/>
          <a:lstStyle>
            <a:lvl1pPr>
              <a:defRPr sz="2800" b="0" i="0">
                <a:latin typeface="Helvetica"/>
                <a:cs typeface="Helvetica"/>
              </a:defRPr>
            </a:lvl1pPr>
            <a:lvl2pPr>
              <a:defRPr sz="2400">
                <a:latin typeface="Helvetica"/>
                <a:cs typeface="Helvetica"/>
              </a:defRPr>
            </a:lvl2pPr>
            <a:lvl3pPr>
              <a:defRPr sz="2000">
                <a:latin typeface="Helvetica"/>
                <a:cs typeface="Helvetica"/>
              </a:defRPr>
            </a:lvl3pPr>
            <a:lvl4pPr>
              <a:defRPr sz="1800">
                <a:latin typeface="Helvetica"/>
                <a:cs typeface="Helvetica"/>
              </a:defRPr>
            </a:lvl4pPr>
            <a:lvl5pPr>
              <a:defRPr sz="1800">
                <a:latin typeface="Helvetica"/>
                <a:cs typeface="Helvetica"/>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284481"/>
            <a:ext cx="4038600" cy="5648960"/>
          </a:xfrm>
        </p:spPr>
        <p:txBody>
          <a:bodyPr/>
          <a:lstStyle>
            <a:lvl1pPr>
              <a:defRPr sz="2800" b="0" i="0">
                <a:latin typeface="Helvetica"/>
                <a:cs typeface="Helvetica"/>
              </a:defRPr>
            </a:lvl1pPr>
            <a:lvl2pPr>
              <a:defRPr sz="2400">
                <a:latin typeface="Helvetica"/>
                <a:cs typeface="Helvetica"/>
              </a:defRPr>
            </a:lvl2pPr>
            <a:lvl3pPr>
              <a:defRPr sz="2000">
                <a:latin typeface="Helvetica"/>
                <a:cs typeface="Helvetica"/>
              </a:defRPr>
            </a:lvl3pPr>
            <a:lvl4pPr>
              <a:defRPr sz="1800">
                <a:latin typeface="Helvetica"/>
                <a:cs typeface="Helvetica"/>
              </a:defRPr>
            </a:lvl4pPr>
            <a:lvl5pPr>
              <a:defRPr sz="1800">
                <a:latin typeface="Helvetica"/>
                <a:cs typeface="Helvetica"/>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2" name="Picture 1" descr="UO-Logo-3435.eps"/>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8138160" y="6022340"/>
            <a:ext cx="698500" cy="571500"/>
          </a:xfrm>
          <a:prstGeom prst="rect">
            <a:avLst/>
          </a:prstGeom>
        </p:spPr>
      </p:pic>
    </p:spTree>
    <p:extLst>
      <p:ext uri="{BB962C8B-B14F-4D97-AF65-F5344CB8AC3E}">
        <p14:creationId xmlns:p14="http://schemas.microsoft.com/office/powerpoint/2010/main" val="43673933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pic>
        <p:nvPicPr>
          <p:cNvPr id="3" name="Picture 2" descr="UO-Logo-3435.eps"/>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8138160" y="6022340"/>
            <a:ext cx="698500" cy="571500"/>
          </a:xfrm>
          <a:prstGeom prst="rect">
            <a:avLst/>
          </a:prstGeom>
        </p:spPr>
      </p:pic>
      <p:pic>
        <p:nvPicPr>
          <p:cNvPr id="6" name="Picture 5"/>
          <p:cNvPicPr>
            <a:picLocks noChangeAspect="1"/>
          </p:cNvPicPr>
          <p:nvPr userDrawn="1"/>
        </p:nvPicPr>
        <p:blipFill rotWithShape="1">
          <a:blip r:embed="rId3" cstate="screen">
            <a:extLst>
              <a:ext uri="{28A0092B-C50C-407E-A947-70E740481C1C}">
                <a14:useLocalDpi xmlns:a14="http://schemas.microsoft.com/office/drawing/2010/main"/>
              </a:ext>
            </a:extLst>
          </a:blip>
          <a:srcRect l="70982"/>
          <a:stretch/>
        </p:blipFill>
        <p:spPr>
          <a:xfrm flipV="1">
            <a:off x="0" y="1353596"/>
            <a:ext cx="7086599" cy="128084"/>
          </a:xfrm>
          <a:prstGeom prst="rect">
            <a:avLst/>
          </a:prstGeom>
        </p:spPr>
      </p:pic>
    </p:spTree>
    <p:extLst>
      <p:ext uri="{BB962C8B-B14F-4D97-AF65-F5344CB8AC3E}">
        <p14:creationId xmlns:p14="http://schemas.microsoft.com/office/powerpoint/2010/main" val="413980258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363053205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14400" y="1343979"/>
            <a:ext cx="7321463" cy="2852737"/>
          </a:xfrm>
        </p:spPr>
        <p:txBody>
          <a:bodyPr anchor="b"/>
          <a:lstStyle>
            <a:lvl1pPr>
              <a:defRPr sz="6000"/>
            </a:lvl1pPr>
          </a:lstStyle>
          <a:p>
            <a:r>
              <a:rPr lang="en-US" dirty="0"/>
              <a:t>Click to edit Master title style</a:t>
            </a:r>
          </a:p>
        </p:txBody>
      </p:sp>
      <p:sp>
        <p:nvSpPr>
          <p:cNvPr id="3" name="Text Placeholder 2"/>
          <p:cNvSpPr>
            <a:spLocks noGrp="1"/>
          </p:cNvSpPr>
          <p:nvPr>
            <p:ph type="body" idx="1"/>
          </p:nvPr>
        </p:nvSpPr>
        <p:spPr>
          <a:xfrm>
            <a:off x="914400" y="4489864"/>
            <a:ext cx="7321463" cy="1500187"/>
          </a:xfrm>
        </p:spPr>
        <p:txBody>
          <a:bodyPr/>
          <a:lstStyle>
            <a:lvl1pPr marL="0" indent="0">
              <a:buNone/>
              <a:defRPr sz="24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sp>
        <p:nvSpPr>
          <p:cNvPr id="7" name="Slide Number Placeholder 6"/>
          <p:cNvSpPr>
            <a:spLocks noGrp="1"/>
          </p:cNvSpPr>
          <p:nvPr>
            <p:ph type="sldNum" sz="quarter" idx="10"/>
          </p:nvPr>
        </p:nvSpPr>
        <p:spPr/>
        <p:txBody>
          <a:bodyPr/>
          <a:lstStyle/>
          <a:p>
            <a:fld id="{5DA2B50E-326C-7E4B-AB85-F0AE24E52BEF}" type="slidenum">
              <a:rPr lang="en-US" smtClean="0"/>
              <a:t>‹#›</a:t>
            </a:fld>
            <a:endParaRPr lang="en-US" dirty="0"/>
          </a:p>
        </p:txBody>
      </p:sp>
    </p:spTree>
    <p:extLst>
      <p:ext uri="{BB962C8B-B14F-4D97-AF65-F5344CB8AC3E}">
        <p14:creationId xmlns:p14="http://schemas.microsoft.com/office/powerpoint/2010/main" val="240160510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7" name="Slide Number Placeholder 6"/>
          <p:cNvSpPr>
            <a:spLocks noGrp="1"/>
          </p:cNvSpPr>
          <p:nvPr>
            <p:ph type="sldNum" sz="quarter" idx="10"/>
          </p:nvPr>
        </p:nvSpPr>
        <p:spPr/>
        <p:txBody>
          <a:bodyPr/>
          <a:lstStyle/>
          <a:p>
            <a:fld id="{5DA2B50E-326C-7E4B-AB85-F0AE24E52BEF}" type="slidenum">
              <a:rPr lang="en-US" smtClean="0"/>
              <a:t>‹#›</a:t>
            </a:fld>
            <a:endParaRPr lang="en-US" dirty="0"/>
          </a:p>
        </p:txBody>
      </p:sp>
    </p:spTree>
    <p:extLst>
      <p:ext uri="{BB962C8B-B14F-4D97-AF65-F5344CB8AC3E}">
        <p14:creationId xmlns:p14="http://schemas.microsoft.com/office/powerpoint/2010/main" val="214160446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image" Target="../media/image2.emf"/><Relationship Id="rId4" Type="http://schemas.openxmlformats.org/officeDocument/2006/relationships/slideLayout" Target="../slideLayouts/slideLayout4.xml"/><Relationship Id="rId9"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slideLayout" Target="../slideLayouts/slideLayout9.xml"/><Relationship Id="rId1" Type="http://schemas.openxmlformats.org/officeDocument/2006/relationships/slideLayout" Target="../slideLayouts/slideLayout8.xml"/><Relationship Id="rId5" Type="http://schemas.openxmlformats.org/officeDocument/2006/relationships/image" Target="../media/image8.png"/><Relationship Id="rId4" Type="http://schemas.openxmlformats.org/officeDocument/2006/relationships/image" Target="../media/image7.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7" name="Picture 6" descr="mesh.png"/>
          <p:cNvPicPr>
            <a:picLocks noChangeAspect="1"/>
          </p:cNvPicPr>
          <p:nvPr/>
        </p:nvPicPr>
        <p:blipFill rotWithShape="1">
          <a:blip r:embed="rId9" cstate="screen">
            <a:alphaModFix amt="20000"/>
            <a:extLst>
              <a:ext uri="{28A0092B-C50C-407E-A947-70E740481C1C}">
                <a14:useLocalDpi xmlns:a14="http://schemas.microsoft.com/office/drawing/2010/main"/>
              </a:ext>
            </a:extLst>
          </a:blip>
          <a:srcRect/>
          <a:stretch/>
        </p:blipFill>
        <p:spPr>
          <a:xfrm>
            <a:off x="0" y="4325518"/>
            <a:ext cx="9144000" cy="2532482"/>
          </a:xfrm>
          <a:prstGeom prst="rect">
            <a:avLst/>
          </a:prstGeom>
        </p:spPr>
      </p:pic>
    </p:spTree>
    <p:extLst>
      <p:ext uri="{BB962C8B-B14F-4D97-AF65-F5344CB8AC3E}">
        <p14:creationId xmlns:p14="http://schemas.microsoft.com/office/powerpoint/2010/main" val="4134606273"/>
      </p:ext>
    </p:extLst>
  </p:cSld>
  <p:clrMap bg1="lt1" tx1="dk1" bg2="lt2" tx2="dk2" accent1="accent1" accent2="accent2" accent3="accent3" accent4="accent4" accent5="accent5" accent6="accent6" hlink="hlink" folHlink="folHlink"/>
  <p:sldLayoutIdLst>
    <p:sldLayoutId id="2147483660" r:id="rId1"/>
    <p:sldLayoutId id="2147483649" r:id="rId2"/>
    <p:sldLayoutId id="2147483650" r:id="rId3"/>
    <p:sldLayoutId id="2147483652" r:id="rId4"/>
    <p:sldLayoutId id="2147483661" r:id="rId5"/>
    <p:sldLayoutId id="2147483654" r:id="rId6"/>
    <p:sldLayoutId id="2147483662" r:id="rId7"/>
  </p:sldLayoutIdLst>
  <p:txStyles>
    <p:titleStyle>
      <a:lvl1pPr algn="l" defTabSz="457200" rtl="0" eaLnBrk="1" latinLnBrk="0" hangingPunct="1">
        <a:spcBef>
          <a:spcPct val="0"/>
        </a:spcBef>
        <a:buNone/>
        <a:defRPr sz="4800" b="0" i="0" kern="1200">
          <a:solidFill>
            <a:schemeClr val="accent1"/>
          </a:solidFill>
          <a:latin typeface="Helvetica"/>
          <a:ea typeface="+mj-ea"/>
          <a:cs typeface="Helvetica"/>
        </a:defRPr>
      </a:lvl1pPr>
    </p:titleStyle>
    <p:bodyStyle>
      <a:lvl1pPr marL="342900" indent="-342900" algn="l" defTabSz="457200" rtl="0" eaLnBrk="1" latinLnBrk="0" hangingPunct="1">
        <a:spcBef>
          <a:spcPct val="20000"/>
        </a:spcBef>
        <a:buClrTx/>
        <a:buSzPct val="100000"/>
        <a:buFontTx/>
        <a:buBlip>
          <a:blip r:embed="rId10"/>
        </a:buBlip>
        <a:defRPr sz="3200" b="0" i="0" kern="1200">
          <a:solidFill>
            <a:srgbClr val="124734"/>
          </a:solidFill>
          <a:latin typeface="Helvetica"/>
          <a:ea typeface="+mn-ea"/>
          <a:cs typeface="Helvetica"/>
        </a:defRPr>
      </a:lvl1pPr>
      <a:lvl2pPr marL="742950" indent="-285750" algn="l" defTabSz="457200" rtl="0" eaLnBrk="1" latinLnBrk="0" hangingPunct="1">
        <a:spcBef>
          <a:spcPct val="20000"/>
        </a:spcBef>
        <a:buClrTx/>
        <a:buSzPct val="100000"/>
        <a:buFontTx/>
        <a:buBlip>
          <a:blip r:embed="rId10"/>
        </a:buBlip>
        <a:defRPr sz="2800" b="0" i="0" kern="1200">
          <a:solidFill>
            <a:srgbClr val="124734"/>
          </a:solidFill>
          <a:latin typeface="Helvetica"/>
          <a:ea typeface="+mn-ea"/>
          <a:cs typeface="Helvetica"/>
        </a:defRPr>
      </a:lvl2pPr>
      <a:lvl3pPr marL="1143000" indent="-228600" algn="l" defTabSz="457200" rtl="0" eaLnBrk="1" latinLnBrk="0" hangingPunct="1">
        <a:spcBef>
          <a:spcPct val="20000"/>
        </a:spcBef>
        <a:buClrTx/>
        <a:buSzPct val="100000"/>
        <a:buFontTx/>
        <a:buBlip>
          <a:blip r:embed="rId10"/>
        </a:buBlip>
        <a:defRPr sz="2400" b="0" i="0" kern="1200">
          <a:solidFill>
            <a:srgbClr val="124734"/>
          </a:solidFill>
          <a:latin typeface="Helvetica"/>
          <a:ea typeface="+mn-ea"/>
          <a:cs typeface="Helvetica"/>
        </a:defRPr>
      </a:lvl3pPr>
      <a:lvl4pPr marL="1600200" indent="-228600" algn="l" defTabSz="457200" rtl="0" eaLnBrk="1" latinLnBrk="0" hangingPunct="1">
        <a:spcBef>
          <a:spcPct val="20000"/>
        </a:spcBef>
        <a:buClrTx/>
        <a:buSzPct val="100000"/>
        <a:buFontTx/>
        <a:buBlip>
          <a:blip r:embed="rId10"/>
        </a:buBlip>
        <a:defRPr sz="2000" b="0" i="0" kern="1200">
          <a:solidFill>
            <a:srgbClr val="124734"/>
          </a:solidFill>
          <a:latin typeface="Helvetica"/>
          <a:ea typeface="+mn-ea"/>
          <a:cs typeface="Helvetica"/>
        </a:defRPr>
      </a:lvl4pPr>
      <a:lvl5pPr marL="2057400" indent="-228600" algn="l" defTabSz="457200" rtl="0" eaLnBrk="1" latinLnBrk="0" hangingPunct="1">
        <a:spcBef>
          <a:spcPct val="20000"/>
        </a:spcBef>
        <a:buClrTx/>
        <a:buSzPct val="100000"/>
        <a:buFontTx/>
        <a:buBlip>
          <a:blip r:embed="rId10"/>
        </a:buBlip>
        <a:defRPr sz="2000" b="0" i="0" kern="1200">
          <a:solidFill>
            <a:srgbClr val="124734"/>
          </a:solidFill>
          <a:latin typeface="Helvetica"/>
          <a:ea typeface="+mn-ea"/>
          <a:cs typeface="Helvetica"/>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lumMod val="50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913012" y="1090894"/>
            <a:ext cx="7317975"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913012" y="2502790"/>
            <a:ext cx="7317975" cy="3780409"/>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4"/>
          </p:nvPr>
        </p:nvSpPr>
        <p:spPr>
          <a:xfrm>
            <a:off x="5861930" y="6283199"/>
            <a:ext cx="448056"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DA2B50E-326C-7E4B-AB85-F0AE24E52BEF}" type="slidenum">
              <a:rPr lang="en-US" smtClean="0"/>
              <a:t>‹#›</a:t>
            </a:fld>
            <a:endParaRPr lang="en-US" dirty="0"/>
          </a:p>
        </p:txBody>
      </p:sp>
      <p:pic>
        <p:nvPicPr>
          <p:cNvPr id="9" name="Picture 8"/>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913013" y="0"/>
            <a:ext cx="913013" cy="774192"/>
          </a:xfrm>
          <a:prstGeom prst="rect">
            <a:avLst/>
          </a:prstGeom>
        </p:spPr>
      </p:pic>
      <p:pic>
        <p:nvPicPr>
          <p:cNvPr id="10" name="Picture 9"/>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6419589" y="6090010"/>
            <a:ext cx="1811398" cy="767990"/>
          </a:xfrm>
          <a:prstGeom prst="rect">
            <a:avLst/>
          </a:prstGeom>
        </p:spPr>
      </p:pic>
    </p:spTree>
    <p:extLst>
      <p:ext uri="{BB962C8B-B14F-4D97-AF65-F5344CB8AC3E}">
        <p14:creationId xmlns:p14="http://schemas.microsoft.com/office/powerpoint/2010/main" val="3003871041"/>
      </p:ext>
    </p:extLst>
  </p:cSld>
  <p:clrMap bg1="dk1" tx1="lt1" bg2="dk2" tx2="lt2" accent1="accent1" accent2="accent2" accent3="accent3" accent4="accent4" accent5="accent5" accent6="accent6" hlink="hlink" folHlink="folHlink"/>
  <p:sldLayoutIdLst>
    <p:sldLayoutId id="2147483687" r:id="rId1"/>
    <p:sldLayoutId id="2147483688" r:id="rId2"/>
  </p:sldLayoutIdLst>
  <p:txStyles>
    <p:titleStyle>
      <a:lvl1pPr algn="l" defTabSz="914400" rtl="0" eaLnBrk="1" latinLnBrk="0" hangingPunct="1">
        <a:lnSpc>
          <a:spcPct val="90000"/>
        </a:lnSpc>
        <a:spcBef>
          <a:spcPct val="0"/>
        </a:spcBef>
        <a:buNone/>
        <a:defRPr sz="4400" kern="1200">
          <a:solidFill>
            <a:srgbClr val="FFFFFF"/>
          </a:solidFill>
          <a:latin typeface="Open Sans" charset="0"/>
          <a:ea typeface="Open Sans" charset="0"/>
          <a:cs typeface="Open Sans"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Open Sans" charset="0"/>
          <a:ea typeface="Open Sans" charset="0"/>
          <a:cs typeface="Open Sans"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Open Sans" charset="0"/>
          <a:ea typeface="Open Sans" charset="0"/>
          <a:cs typeface="Open Sans"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Open Sans" charset="0"/>
          <a:ea typeface="Open Sans" charset="0"/>
          <a:cs typeface="Open Sans"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charset="0"/>
          <a:ea typeface="Open Sans" charset="0"/>
          <a:cs typeface="Open Sans"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charset="0"/>
          <a:ea typeface="Open Sans" charset="0"/>
          <a:cs typeface="Open Sans"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hyperlink" Target="http://www.rds.uoregon.edu/" TargetMode="External"/><Relationship Id="rId7" Type="http://schemas.openxmlformats.org/officeDocument/2006/relationships/image" Target="../media/image15.jpeg"/><Relationship Id="rId2" Type="http://schemas.openxmlformats.org/officeDocument/2006/relationships/notesSlide" Target="../notesSlides/notesSlide10.xml"/><Relationship Id="rId1" Type="http://schemas.openxmlformats.org/officeDocument/2006/relationships/slideLayout" Target="../slideLayouts/slideLayout1.xml"/><Relationship Id="rId6" Type="http://schemas.openxmlformats.org/officeDocument/2006/relationships/image" Target="../media/image9.png"/><Relationship Id="rId5" Type="http://schemas.openxmlformats.org/officeDocument/2006/relationships/hyperlink" Target="mailto:kpetcos2@uoregon.edu" TargetMode="External"/><Relationship Id="rId4" Type="http://schemas.openxmlformats.org/officeDocument/2006/relationships/hyperlink" Target="mailto:rds@uoregon.edu"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11.png"/></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xml"/><Relationship Id="rId1" Type="http://schemas.openxmlformats.org/officeDocument/2006/relationships/slideLayout" Target="../slideLayouts/slideLayout1.xml"/><Relationship Id="rId5" Type="http://schemas.openxmlformats.org/officeDocument/2006/relationships/image" Target="../media/image13.png"/><Relationship Id="rId4" Type="http://schemas.openxmlformats.org/officeDocument/2006/relationships/image" Target="../media/image12.wmf"/></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6.xml"/><Relationship Id="rId1" Type="http://schemas.openxmlformats.org/officeDocument/2006/relationships/slideLayout" Target="../slideLayouts/slideLayout1.xml"/><Relationship Id="rId4" Type="http://schemas.openxmlformats.org/officeDocument/2006/relationships/image" Target="../media/image14.jpeg"/></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normAutofit/>
          </a:bodyPr>
          <a:lstStyle/>
          <a:p>
            <a:r>
              <a:rPr lang="en-US" dirty="0"/>
              <a:t>NIH Review Process (DRAFT)</a:t>
            </a:r>
          </a:p>
        </p:txBody>
      </p:sp>
      <p:sp>
        <p:nvSpPr>
          <p:cNvPr id="5" name="Subtitle 4"/>
          <p:cNvSpPr>
            <a:spLocks noGrp="1"/>
          </p:cNvSpPr>
          <p:nvPr>
            <p:ph type="subTitle" idx="1"/>
          </p:nvPr>
        </p:nvSpPr>
        <p:spPr/>
        <p:txBody>
          <a:bodyPr/>
          <a:lstStyle/>
          <a:p>
            <a:endParaRPr lang="en-US" dirty="0"/>
          </a:p>
        </p:txBody>
      </p:sp>
    </p:spTree>
    <p:extLst>
      <p:ext uri="{BB962C8B-B14F-4D97-AF65-F5344CB8AC3E}">
        <p14:creationId xmlns:p14="http://schemas.microsoft.com/office/powerpoint/2010/main" val="280298225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6" name="Title 3">
            <a:extLst>
              <a:ext uri="{FF2B5EF4-FFF2-40B4-BE49-F238E27FC236}">
                <a16:creationId xmlns:a16="http://schemas.microsoft.com/office/drawing/2014/main" id="{7FF528A0-5F03-4642-A846-A8D07151BC73}"/>
              </a:ext>
            </a:extLst>
          </p:cNvPr>
          <p:cNvSpPr txBox="1">
            <a:spLocks/>
          </p:cNvSpPr>
          <p:nvPr/>
        </p:nvSpPr>
        <p:spPr>
          <a:xfrm>
            <a:off x="913012" y="365125"/>
            <a:ext cx="7602338" cy="1325563"/>
          </a:xfrm>
          <a:prstGeom prst="rect">
            <a:avLst/>
          </a:prstGeom>
        </p:spPr>
        <p:txBody>
          <a:bodyPr vert="horz" lIns="91440" tIns="45720" rIns="91440" bIns="45720" rtlCol="0" anchor="ctr">
            <a:normAutofit/>
          </a:bodyPr>
          <a:lstStyle>
            <a:lvl1pPr algn="l" defTabSz="457200" rtl="0" eaLnBrk="1" latinLnBrk="0" hangingPunct="1">
              <a:spcBef>
                <a:spcPct val="0"/>
              </a:spcBef>
              <a:buNone/>
              <a:defRPr sz="4800" b="0" i="0" kern="1200">
                <a:solidFill>
                  <a:schemeClr val="accent1"/>
                </a:solidFill>
                <a:latin typeface="Helvetica"/>
                <a:ea typeface="+mj-ea"/>
                <a:cs typeface="Helvetica"/>
              </a:defRPr>
            </a:lvl1pPr>
          </a:lstStyle>
          <a:p>
            <a:r>
              <a:rPr lang="en-US" sz="4000" b="1" dirty="0">
                <a:solidFill>
                  <a:schemeClr val="accent5"/>
                </a:solidFill>
                <a:latin typeface="Arial" charset="0"/>
                <a:ea typeface="Arial" charset="0"/>
                <a:cs typeface="Arial" charset="0"/>
              </a:rPr>
              <a:t>Summary Statement</a:t>
            </a:r>
          </a:p>
        </p:txBody>
      </p:sp>
      <p:sp>
        <p:nvSpPr>
          <p:cNvPr id="4" name="Rectangle 3">
            <a:extLst>
              <a:ext uri="{FF2B5EF4-FFF2-40B4-BE49-F238E27FC236}">
                <a16:creationId xmlns:a16="http://schemas.microsoft.com/office/drawing/2014/main" id="{A99C0C8D-E0EF-4447-85E0-7F152D96A83C}"/>
              </a:ext>
            </a:extLst>
          </p:cNvPr>
          <p:cNvSpPr/>
          <p:nvPr/>
        </p:nvSpPr>
        <p:spPr>
          <a:xfrm>
            <a:off x="0" y="5984182"/>
            <a:ext cx="9144000" cy="874986"/>
          </a:xfrm>
          <a:prstGeom prst="rect">
            <a:avLst/>
          </a:prstGeom>
          <a:solidFill>
            <a:schemeClr val="accent5"/>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8" name="Picture 7">
            <a:extLst>
              <a:ext uri="{FF2B5EF4-FFF2-40B4-BE49-F238E27FC236}">
                <a16:creationId xmlns:a16="http://schemas.microsoft.com/office/drawing/2014/main" id="{2EDFF225-DE2A-5040-86F4-C75A7ECAB85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16165" y="6098169"/>
            <a:ext cx="5682007" cy="647012"/>
          </a:xfrm>
          <a:prstGeom prst="rect">
            <a:avLst/>
          </a:prstGeom>
        </p:spPr>
      </p:pic>
      <p:sp>
        <p:nvSpPr>
          <p:cNvPr id="7" name="Content Placeholder 2">
            <a:extLst>
              <a:ext uri="{FF2B5EF4-FFF2-40B4-BE49-F238E27FC236}">
                <a16:creationId xmlns:a16="http://schemas.microsoft.com/office/drawing/2014/main" id="{136BB5CD-7DE4-AC4B-8A94-F6C1E5FDE943}"/>
              </a:ext>
            </a:extLst>
          </p:cNvPr>
          <p:cNvSpPr txBox="1">
            <a:spLocks/>
          </p:cNvSpPr>
          <p:nvPr/>
        </p:nvSpPr>
        <p:spPr>
          <a:xfrm>
            <a:off x="913012" y="1362210"/>
            <a:ext cx="6758323" cy="4507985"/>
          </a:xfrm>
          <a:prstGeom prst="rect">
            <a:avLst/>
          </a:prstGeom>
        </p:spPr>
        <p:txBody>
          <a:bodyPr vert="horz" lIns="91440" tIns="45720" rIns="91440" bIns="45720" rtlCol="0">
            <a:normAutofit fontScale="85000" lnSpcReduction="20000"/>
          </a:bodyPr>
          <a:lstStyle>
            <a:lvl1pPr marL="0" indent="0" algn="l" defTabSz="457200" rtl="0" eaLnBrk="1" latinLnBrk="0" hangingPunct="1">
              <a:spcBef>
                <a:spcPct val="20000"/>
              </a:spcBef>
              <a:buClrTx/>
              <a:buSzPct val="100000"/>
              <a:buFontTx/>
              <a:buNone/>
              <a:defRPr sz="3200" b="0" i="0" kern="1200">
                <a:solidFill>
                  <a:schemeClr val="accent1"/>
                </a:solidFill>
                <a:latin typeface="Helvetica"/>
                <a:ea typeface="+mn-ea"/>
                <a:cs typeface="Helvetica"/>
              </a:defRPr>
            </a:lvl1pPr>
            <a:lvl2pPr marL="457200" indent="0" algn="ctr" defTabSz="457200" rtl="0" eaLnBrk="1" latinLnBrk="0" hangingPunct="1">
              <a:spcBef>
                <a:spcPct val="20000"/>
              </a:spcBef>
              <a:buClrTx/>
              <a:buSzPct val="100000"/>
              <a:buFontTx/>
              <a:buNone/>
              <a:defRPr sz="2800" b="0" i="0" kern="1200">
                <a:solidFill>
                  <a:schemeClr val="tx1">
                    <a:tint val="75000"/>
                  </a:schemeClr>
                </a:solidFill>
                <a:latin typeface="Helvetica"/>
                <a:ea typeface="+mn-ea"/>
                <a:cs typeface="Helvetica"/>
              </a:defRPr>
            </a:lvl2pPr>
            <a:lvl3pPr marL="914400" indent="0" algn="ctr" defTabSz="457200" rtl="0" eaLnBrk="1" latinLnBrk="0" hangingPunct="1">
              <a:spcBef>
                <a:spcPct val="20000"/>
              </a:spcBef>
              <a:buClrTx/>
              <a:buSzPct val="100000"/>
              <a:buFontTx/>
              <a:buNone/>
              <a:defRPr sz="2400" b="0" i="0" kern="1200">
                <a:solidFill>
                  <a:schemeClr val="tx1">
                    <a:tint val="75000"/>
                  </a:schemeClr>
                </a:solidFill>
                <a:latin typeface="Helvetica"/>
                <a:ea typeface="+mn-ea"/>
                <a:cs typeface="Helvetica"/>
              </a:defRPr>
            </a:lvl3pPr>
            <a:lvl4pPr marL="1371600" indent="0" algn="ctr" defTabSz="457200" rtl="0" eaLnBrk="1" latinLnBrk="0" hangingPunct="1">
              <a:spcBef>
                <a:spcPct val="20000"/>
              </a:spcBef>
              <a:buClrTx/>
              <a:buSzPct val="100000"/>
              <a:buFontTx/>
              <a:buNone/>
              <a:defRPr sz="2000" b="0" i="0" kern="1200">
                <a:solidFill>
                  <a:schemeClr val="tx1">
                    <a:tint val="75000"/>
                  </a:schemeClr>
                </a:solidFill>
                <a:latin typeface="Helvetica"/>
                <a:ea typeface="+mn-ea"/>
                <a:cs typeface="Helvetica"/>
              </a:defRPr>
            </a:lvl4pPr>
            <a:lvl5pPr marL="1828800" indent="0" algn="ctr" defTabSz="457200" rtl="0" eaLnBrk="1" latinLnBrk="0" hangingPunct="1">
              <a:spcBef>
                <a:spcPct val="20000"/>
              </a:spcBef>
              <a:buClrTx/>
              <a:buSzPct val="100000"/>
              <a:buFontTx/>
              <a:buNone/>
              <a:defRPr sz="2000" b="0" i="0" kern="1200">
                <a:solidFill>
                  <a:schemeClr val="tx1">
                    <a:tint val="75000"/>
                  </a:schemeClr>
                </a:solidFill>
                <a:latin typeface="Helvetica"/>
                <a:ea typeface="+mn-ea"/>
                <a:cs typeface="Helvetica"/>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a:defRPr/>
            </a:pPr>
            <a:r>
              <a:rPr lang="en-US" sz="2000" b="1">
                <a:solidFill>
                  <a:schemeClr val="tx2">
                    <a:lumMod val="75000"/>
                  </a:schemeClr>
                </a:solidFill>
              </a:rPr>
              <a:t>RESUME AND SUMMARY OF DISCUSSION: </a:t>
            </a:r>
          </a:p>
          <a:p>
            <a:pPr>
              <a:defRPr/>
            </a:pPr>
            <a:r>
              <a:rPr lang="en-US" sz="2200" b="1" i="1">
                <a:solidFill>
                  <a:schemeClr val="tx2"/>
                </a:solidFill>
              </a:rPr>
              <a:t>Written by the SRO based on the final outcome of the discussion, summarizes strengths &amp; weaknesses mentioned by all reviewers, highlights areas of concurrence &amp; disagreement between reviewers. </a:t>
            </a:r>
          </a:p>
          <a:p>
            <a:pPr>
              <a:defRPr/>
            </a:pPr>
            <a:endParaRPr lang="en-US" sz="2000" b="1"/>
          </a:p>
          <a:p>
            <a:pPr>
              <a:defRPr/>
            </a:pPr>
            <a:r>
              <a:rPr lang="en-US" sz="1800" b="1" u="sng">
                <a:solidFill>
                  <a:schemeClr val="tx2">
                    <a:lumMod val="75000"/>
                  </a:schemeClr>
                </a:solidFill>
              </a:rPr>
              <a:t>CRITIQUE 1</a:t>
            </a:r>
            <a:r>
              <a:rPr lang="en-US" sz="1800" b="1">
                <a:solidFill>
                  <a:schemeClr val="tx2">
                    <a:lumMod val="75000"/>
                  </a:schemeClr>
                </a:solidFill>
              </a:rPr>
              <a:t>		</a:t>
            </a:r>
          </a:p>
          <a:p>
            <a:pPr>
              <a:defRPr/>
            </a:pPr>
            <a:r>
              <a:rPr lang="en-US" sz="1900" b="1">
                <a:solidFill>
                  <a:schemeClr val="tx2">
                    <a:lumMod val="75000"/>
                  </a:schemeClr>
                </a:solidFill>
              </a:rPr>
              <a:t>Significance: 3			</a:t>
            </a:r>
          </a:p>
          <a:p>
            <a:pPr>
              <a:defRPr/>
            </a:pPr>
            <a:r>
              <a:rPr lang="en-US" sz="1900" b="1">
                <a:solidFill>
                  <a:schemeClr val="tx2">
                    <a:lumMod val="75000"/>
                  </a:schemeClr>
                </a:solidFill>
              </a:rPr>
              <a:t>Investigator: 1	</a:t>
            </a:r>
          </a:p>
          <a:p>
            <a:pPr>
              <a:defRPr/>
            </a:pPr>
            <a:r>
              <a:rPr lang="en-US" sz="1900" b="1">
                <a:solidFill>
                  <a:schemeClr val="tx2">
                    <a:lumMod val="75000"/>
                  </a:schemeClr>
                </a:solidFill>
              </a:rPr>
              <a:t>Innovation: 1</a:t>
            </a:r>
          </a:p>
          <a:p>
            <a:pPr>
              <a:defRPr/>
            </a:pPr>
            <a:r>
              <a:rPr lang="en-US" sz="1900" b="1">
                <a:solidFill>
                  <a:schemeClr val="tx2">
                    <a:lumMod val="75000"/>
                  </a:schemeClr>
                </a:solidFill>
              </a:rPr>
              <a:t>Approach: 4</a:t>
            </a:r>
          </a:p>
          <a:p>
            <a:pPr>
              <a:defRPr/>
            </a:pPr>
            <a:r>
              <a:rPr lang="en-US" sz="1900" b="1">
                <a:solidFill>
                  <a:schemeClr val="tx2">
                    <a:lumMod val="75000"/>
                  </a:schemeClr>
                </a:solidFill>
              </a:rPr>
              <a:t>Environment: 1</a:t>
            </a:r>
          </a:p>
          <a:p>
            <a:pPr>
              <a:defRPr/>
            </a:pPr>
            <a:endParaRPr lang="en-US" sz="2000" b="1">
              <a:solidFill>
                <a:schemeClr val="tx2">
                  <a:lumMod val="75000"/>
                </a:schemeClr>
              </a:solidFill>
            </a:endParaRPr>
          </a:p>
          <a:p>
            <a:pPr>
              <a:defRPr/>
            </a:pPr>
            <a:r>
              <a:rPr lang="en-US" sz="2000" b="1">
                <a:solidFill>
                  <a:schemeClr val="tx2">
                    <a:lumMod val="75000"/>
                  </a:schemeClr>
                </a:solidFill>
              </a:rPr>
              <a:t>Overall Impact:</a:t>
            </a:r>
            <a:endParaRPr lang="en-US" sz="2000">
              <a:solidFill>
                <a:schemeClr val="tx2">
                  <a:lumMod val="75000"/>
                </a:schemeClr>
              </a:solidFill>
            </a:endParaRPr>
          </a:p>
          <a:p>
            <a:pPr>
              <a:defRPr/>
            </a:pPr>
            <a:r>
              <a:rPr lang="en-US" sz="2200" b="1" i="1">
                <a:solidFill>
                  <a:schemeClr val="tx2"/>
                </a:solidFill>
              </a:rPr>
              <a:t>Written by the individual reviewer to summarize their opinion on the overall strengths and weaknesses of the application. </a:t>
            </a:r>
            <a:endParaRPr lang="en-US" sz="2200" b="1" i="1" dirty="0">
              <a:solidFill>
                <a:schemeClr val="tx2"/>
              </a:solidFill>
            </a:endParaRPr>
          </a:p>
        </p:txBody>
      </p:sp>
    </p:spTree>
    <p:extLst>
      <p:ext uri="{BB962C8B-B14F-4D97-AF65-F5344CB8AC3E}">
        <p14:creationId xmlns:p14="http://schemas.microsoft.com/office/powerpoint/2010/main" val="340029359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6" name="Title 3">
            <a:extLst>
              <a:ext uri="{FF2B5EF4-FFF2-40B4-BE49-F238E27FC236}">
                <a16:creationId xmlns:a16="http://schemas.microsoft.com/office/drawing/2014/main" id="{7FF528A0-5F03-4642-A846-A8D07151BC73}"/>
              </a:ext>
            </a:extLst>
          </p:cNvPr>
          <p:cNvSpPr txBox="1">
            <a:spLocks/>
          </p:cNvSpPr>
          <p:nvPr/>
        </p:nvSpPr>
        <p:spPr>
          <a:xfrm>
            <a:off x="913012" y="365125"/>
            <a:ext cx="7602338" cy="1325563"/>
          </a:xfrm>
          <a:prstGeom prst="rect">
            <a:avLst/>
          </a:prstGeom>
        </p:spPr>
        <p:txBody>
          <a:bodyPr vert="horz" lIns="91440" tIns="45720" rIns="91440" bIns="45720" rtlCol="0" anchor="ctr">
            <a:normAutofit/>
          </a:bodyPr>
          <a:lstStyle>
            <a:lvl1pPr algn="l" defTabSz="457200" rtl="0" eaLnBrk="1" latinLnBrk="0" hangingPunct="1">
              <a:spcBef>
                <a:spcPct val="0"/>
              </a:spcBef>
              <a:buNone/>
              <a:defRPr sz="4800" b="0" i="0" kern="1200">
                <a:solidFill>
                  <a:schemeClr val="accent1"/>
                </a:solidFill>
                <a:latin typeface="Helvetica"/>
                <a:ea typeface="+mj-ea"/>
                <a:cs typeface="Helvetica"/>
              </a:defRPr>
            </a:lvl1pPr>
          </a:lstStyle>
          <a:p>
            <a:r>
              <a:rPr lang="en-US" sz="4000" b="1" dirty="0">
                <a:solidFill>
                  <a:schemeClr val="accent5"/>
                </a:solidFill>
                <a:latin typeface="Arial" charset="0"/>
                <a:ea typeface="Arial" charset="0"/>
                <a:cs typeface="Arial" charset="0"/>
              </a:rPr>
              <a:t>Early Career Reviewer Program</a:t>
            </a:r>
          </a:p>
        </p:txBody>
      </p:sp>
      <p:sp>
        <p:nvSpPr>
          <p:cNvPr id="7" name="Content Placeholder 4">
            <a:extLst>
              <a:ext uri="{FF2B5EF4-FFF2-40B4-BE49-F238E27FC236}">
                <a16:creationId xmlns:a16="http://schemas.microsoft.com/office/drawing/2014/main" id="{CAF76D5F-7AC5-F54F-B30C-46733CB8E2F6}"/>
              </a:ext>
            </a:extLst>
          </p:cNvPr>
          <p:cNvSpPr txBox="1">
            <a:spLocks/>
          </p:cNvSpPr>
          <p:nvPr/>
        </p:nvSpPr>
        <p:spPr>
          <a:xfrm>
            <a:off x="962282" y="1746831"/>
            <a:ext cx="8181718" cy="4351338"/>
          </a:xfrm>
          <a:prstGeom prst="rect">
            <a:avLst/>
          </a:prstGeom>
        </p:spPr>
        <p:txBody>
          <a:bodyPr vert="horz" lIns="91440" tIns="45720" rIns="91440" bIns="45720" rtlCol="0">
            <a:normAutofit/>
          </a:bodyPr>
          <a:lstStyle>
            <a:lvl1pPr marL="0" indent="0" algn="l" defTabSz="457200" rtl="0" eaLnBrk="1" latinLnBrk="0" hangingPunct="1">
              <a:spcBef>
                <a:spcPct val="20000"/>
              </a:spcBef>
              <a:buClrTx/>
              <a:buSzPct val="100000"/>
              <a:buFontTx/>
              <a:buNone/>
              <a:defRPr sz="3200" b="0" i="0" kern="1200">
                <a:solidFill>
                  <a:schemeClr val="accent1"/>
                </a:solidFill>
                <a:latin typeface="Helvetica"/>
                <a:ea typeface="+mn-ea"/>
                <a:cs typeface="Helvetica"/>
              </a:defRPr>
            </a:lvl1pPr>
            <a:lvl2pPr marL="457200" indent="0" algn="ctr" defTabSz="457200" rtl="0" eaLnBrk="1" latinLnBrk="0" hangingPunct="1">
              <a:spcBef>
                <a:spcPct val="20000"/>
              </a:spcBef>
              <a:buClrTx/>
              <a:buSzPct val="100000"/>
              <a:buFontTx/>
              <a:buNone/>
              <a:defRPr sz="2800" b="0" i="0" kern="1200">
                <a:solidFill>
                  <a:schemeClr val="tx1">
                    <a:tint val="75000"/>
                  </a:schemeClr>
                </a:solidFill>
                <a:latin typeface="Helvetica"/>
                <a:ea typeface="+mn-ea"/>
                <a:cs typeface="Helvetica"/>
              </a:defRPr>
            </a:lvl2pPr>
            <a:lvl3pPr marL="914400" indent="0" algn="ctr" defTabSz="457200" rtl="0" eaLnBrk="1" latinLnBrk="0" hangingPunct="1">
              <a:spcBef>
                <a:spcPct val="20000"/>
              </a:spcBef>
              <a:buClrTx/>
              <a:buSzPct val="100000"/>
              <a:buFontTx/>
              <a:buNone/>
              <a:defRPr sz="2400" b="0" i="0" kern="1200">
                <a:solidFill>
                  <a:schemeClr val="tx1">
                    <a:tint val="75000"/>
                  </a:schemeClr>
                </a:solidFill>
                <a:latin typeface="Helvetica"/>
                <a:ea typeface="+mn-ea"/>
                <a:cs typeface="Helvetica"/>
              </a:defRPr>
            </a:lvl3pPr>
            <a:lvl4pPr marL="1371600" indent="0" algn="ctr" defTabSz="457200" rtl="0" eaLnBrk="1" latinLnBrk="0" hangingPunct="1">
              <a:spcBef>
                <a:spcPct val="20000"/>
              </a:spcBef>
              <a:buClrTx/>
              <a:buSzPct val="100000"/>
              <a:buFontTx/>
              <a:buNone/>
              <a:defRPr sz="2000" b="0" i="0" kern="1200">
                <a:solidFill>
                  <a:schemeClr val="tx1">
                    <a:tint val="75000"/>
                  </a:schemeClr>
                </a:solidFill>
                <a:latin typeface="Helvetica"/>
                <a:ea typeface="+mn-ea"/>
                <a:cs typeface="Helvetica"/>
              </a:defRPr>
            </a:lvl4pPr>
            <a:lvl5pPr marL="1828800" indent="0" algn="ctr" defTabSz="457200" rtl="0" eaLnBrk="1" latinLnBrk="0" hangingPunct="1">
              <a:spcBef>
                <a:spcPct val="20000"/>
              </a:spcBef>
              <a:buClrTx/>
              <a:buSzPct val="100000"/>
              <a:buFontTx/>
              <a:buNone/>
              <a:defRPr sz="2000" b="0" i="0" kern="1200">
                <a:solidFill>
                  <a:schemeClr val="tx1">
                    <a:tint val="75000"/>
                  </a:schemeClr>
                </a:solidFill>
                <a:latin typeface="Helvetica"/>
                <a:ea typeface="+mn-ea"/>
                <a:cs typeface="Helvetica"/>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marL="457200" indent="-457200">
              <a:buFont typeface="Arial" panose="020B0604020202020204" pitchFamily="34" charset="0"/>
              <a:buChar char="•"/>
            </a:pPr>
            <a:r>
              <a:rPr lang="en-US" sz="2200" dirty="0">
                <a:solidFill>
                  <a:schemeClr val="accent5">
                    <a:lumMod val="95000"/>
                    <a:lumOff val="5000"/>
                  </a:schemeClr>
                </a:solidFill>
              </a:rPr>
              <a:t>Help emerging researchers advance their careers by exposing them to experience in peer review that may make them more competitive as applicants</a:t>
            </a:r>
          </a:p>
          <a:p>
            <a:pPr marL="457200" indent="-457200">
              <a:buFont typeface="Arial" panose="020B0604020202020204" pitchFamily="34" charset="0"/>
              <a:buChar char="•"/>
            </a:pPr>
            <a:r>
              <a:rPr lang="en-US" sz="2200" dirty="0">
                <a:solidFill>
                  <a:schemeClr val="accent5">
                    <a:lumMod val="95000"/>
                    <a:lumOff val="5000"/>
                  </a:schemeClr>
                </a:solidFill>
              </a:rPr>
              <a:t>Train and educate qualified scientists without prior CSR review experience to develop critical and well-trained reviewers</a:t>
            </a:r>
          </a:p>
          <a:p>
            <a:pPr marL="457200" indent="-457200">
              <a:buFont typeface="Arial" panose="020B0604020202020204" pitchFamily="34" charset="0"/>
              <a:buChar char="•"/>
            </a:pPr>
            <a:r>
              <a:rPr lang="en-US" sz="2200" dirty="0">
                <a:solidFill>
                  <a:schemeClr val="accent5">
                    <a:lumMod val="95000"/>
                    <a:lumOff val="5000"/>
                  </a:schemeClr>
                </a:solidFill>
              </a:rPr>
              <a:t>Enrich the existing pool of reviewers by including scientists from less research-intensive institutions</a:t>
            </a:r>
          </a:p>
          <a:p>
            <a:endParaRPr lang="en-US" sz="1600" dirty="0">
              <a:solidFill>
                <a:schemeClr val="accent5">
                  <a:lumMod val="95000"/>
                  <a:lumOff val="5000"/>
                </a:schemeClr>
              </a:solidFill>
            </a:endParaRPr>
          </a:p>
        </p:txBody>
      </p:sp>
      <p:sp>
        <p:nvSpPr>
          <p:cNvPr id="4" name="Rectangle 3">
            <a:extLst>
              <a:ext uri="{FF2B5EF4-FFF2-40B4-BE49-F238E27FC236}">
                <a16:creationId xmlns:a16="http://schemas.microsoft.com/office/drawing/2014/main" id="{A99C0C8D-E0EF-4447-85E0-7F152D96A83C}"/>
              </a:ext>
            </a:extLst>
          </p:cNvPr>
          <p:cNvSpPr/>
          <p:nvPr/>
        </p:nvSpPr>
        <p:spPr>
          <a:xfrm>
            <a:off x="0" y="5984182"/>
            <a:ext cx="9144000" cy="874986"/>
          </a:xfrm>
          <a:prstGeom prst="rect">
            <a:avLst/>
          </a:prstGeom>
          <a:solidFill>
            <a:schemeClr val="accent5"/>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8" name="Picture 7">
            <a:extLst>
              <a:ext uri="{FF2B5EF4-FFF2-40B4-BE49-F238E27FC236}">
                <a16:creationId xmlns:a16="http://schemas.microsoft.com/office/drawing/2014/main" id="{2EDFF225-DE2A-5040-86F4-C75A7ECAB85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16165" y="6098169"/>
            <a:ext cx="5682007" cy="647012"/>
          </a:xfrm>
          <a:prstGeom prst="rect">
            <a:avLst/>
          </a:prstGeom>
        </p:spPr>
      </p:pic>
    </p:spTree>
    <p:extLst>
      <p:ext uri="{BB962C8B-B14F-4D97-AF65-F5344CB8AC3E}">
        <p14:creationId xmlns:p14="http://schemas.microsoft.com/office/powerpoint/2010/main" val="249629337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6" name="Title 3">
            <a:extLst>
              <a:ext uri="{FF2B5EF4-FFF2-40B4-BE49-F238E27FC236}">
                <a16:creationId xmlns:a16="http://schemas.microsoft.com/office/drawing/2014/main" id="{7FF528A0-5F03-4642-A846-A8D07151BC73}"/>
              </a:ext>
            </a:extLst>
          </p:cNvPr>
          <p:cNvSpPr txBox="1">
            <a:spLocks/>
          </p:cNvSpPr>
          <p:nvPr/>
        </p:nvSpPr>
        <p:spPr>
          <a:xfrm>
            <a:off x="913012" y="365125"/>
            <a:ext cx="7602338" cy="1325563"/>
          </a:xfrm>
          <a:prstGeom prst="rect">
            <a:avLst/>
          </a:prstGeom>
        </p:spPr>
        <p:txBody>
          <a:bodyPr vert="horz" lIns="91440" tIns="45720" rIns="91440" bIns="45720" rtlCol="0" anchor="ctr">
            <a:normAutofit/>
          </a:bodyPr>
          <a:lstStyle>
            <a:lvl1pPr algn="l" defTabSz="457200" rtl="0" eaLnBrk="1" latinLnBrk="0" hangingPunct="1">
              <a:spcBef>
                <a:spcPct val="0"/>
              </a:spcBef>
              <a:buNone/>
              <a:defRPr sz="4800" b="0" i="0" kern="1200">
                <a:solidFill>
                  <a:schemeClr val="accent1"/>
                </a:solidFill>
                <a:latin typeface="Helvetica"/>
                <a:ea typeface="+mj-ea"/>
                <a:cs typeface="Helvetica"/>
              </a:defRPr>
            </a:lvl1pPr>
          </a:lstStyle>
          <a:p>
            <a:r>
              <a:rPr lang="en-US" sz="4000" b="1" dirty="0">
                <a:solidFill>
                  <a:schemeClr val="accent5"/>
                </a:solidFill>
                <a:latin typeface="Arial" charset="0"/>
                <a:ea typeface="Arial" charset="0"/>
                <a:cs typeface="Arial" charset="0"/>
              </a:rPr>
              <a:t>Work with RDS</a:t>
            </a:r>
          </a:p>
        </p:txBody>
      </p:sp>
      <p:sp>
        <p:nvSpPr>
          <p:cNvPr id="7" name="Content Placeholder 4">
            <a:extLst>
              <a:ext uri="{FF2B5EF4-FFF2-40B4-BE49-F238E27FC236}">
                <a16:creationId xmlns:a16="http://schemas.microsoft.com/office/drawing/2014/main" id="{CAF76D5F-7AC5-F54F-B30C-46733CB8E2F6}"/>
              </a:ext>
            </a:extLst>
          </p:cNvPr>
          <p:cNvSpPr txBox="1">
            <a:spLocks/>
          </p:cNvSpPr>
          <p:nvPr/>
        </p:nvSpPr>
        <p:spPr>
          <a:xfrm>
            <a:off x="962282" y="1746831"/>
            <a:ext cx="8181718" cy="4351338"/>
          </a:xfrm>
          <a:prstGeom prst="rect">
            <a:avLst/>
          </a:prstGeom>
        </p:spPr>
        <p:txBody>
          <a:bodyPr vert="horz" lIns="91440" tIns="45720" rIns="91440" bIns="45720" rtlCol="0">
            <a:normAutofit/>
          </a:bodyPr>
          <a:lstStyle>
            <a:lvl1pPr marL="0" indent="0" algn="l" defTabSz="457200" rtl="0" eaLnBrk="1" latinLnBrk="0" hangingPunct="1">
              <a:spcBef>
                <a:spcPct val="20000"/>
              </a:spcBef>
              <a:buClrTx/>
              <a:buSzPct val="100000"/>
              <a:buFontTx/>
              <a:buNone/>
              <a:defRPr sz="3200" b="0" i="0" kern="1200">
                <a:solidFill>
                  <a:schemeClr val="accent1"/>
                </a:solidFill>
                <a:latin typeface="Helvetica"/>
                <a:ea typeface="+mn-ea"/>
                <a:cs typeface="Helvetica"/>
              </a:defRPr>
            </a:lvl1pPr>
            <a:lvl2pPr marL="457200" indent="0" algn="ctr" defTabSz="457200" rtl="0" eaLnBrk="1" latinLnBrk="0" hangingPunct="1">
              <a:spcBef>
                <a:spcPct val="20000"/>
              </a:spcBef>
              <a:buClrTx/>
              <a:buSzPct val="100000"/>
              <a:buFontTx/>
              <a:buNone/>
              <a:defRPr sz="2800" b="0" i="0" kern="1200">
                <a:solidFill>
                  <a:schemeClr val="tx1">
                    <a:tint val="75000"/>
                  </a:schemeClr>
                </a:solidFill>
                <a:latin typeface="Helvetica"/>
                <a:ea typeface="+mn-ea"/>
                <a:cs typeface="Helvetica"/>
              </a:defRPr>
            </a:lvl2pPr>
            <a:lvl3pPr marL="914400" indent="0" algn="ctr" defTabSz="457200" rtl="0" eaLnBrk="1" latinLnBrk="0" hangingPunct="1">
              <a:spcBef>
                <a:spcPct val="20000"/>
              </a:spcBef>
              <a:buClrTx/>
              <a:buSzPct val="100000"/>
              <a:buFontTx/>
              <a:buNone/>
              <a:defRPr sz="2400" b="0" i="0" kern="1200">
                <a:solidFill>
                  <a:schemeClr val="tx1">
                    <a:tint val="75000"/>
                  </a:schemeClr>
                </a:solidFill>
                <a:latin typeface="Helvetica"/>
                <a:ea typeface="+mn-ea"/>
                <a:cs typeface="Helvetica"/>
              </a:defRPr>
            </a:lvl3pPr>
            <a:lvl4pPr marL="1371600" indent="0" algn="ctr" defTabSz="457200" rtl="0" eaLnBrk="1" latinLnBrk="0" hangingPunct="1">
              <a:spcBef>
                <a:spcPct val="20000"/>
              </a:spcBef>
              <a:buClrTx/>
              <a:buSzPct val="100000"/>
              <a:buFontTx/>
              <a:buNone/>
              <a:defRPr sz="2000" b="0" i="0" kern="1200">
                <a:solidFill>
                  <a:schemeClr val="tx1">
                    <a:tint val="75000"/>
                  </a:schemeClr>
                </a:solidFill>
                <a:latin typeface="Helvetica"/>
                <a:ea typeface="+mn-ea"/>
                <a:cs typeface="Helvetica"/>
              </a:defRPr>
            </a:lvl4pPr>
            <a:lvl5pPr marL="1828800" indent="0" algn="ctr" defTabSz="457200" rtl="0" eaLnBrk="1" latinLnBrk="0" hangingPunct="1">
              <a:spcBef>
                <a:spcPct val="20000"/>
              </a:spcBef>
              <a:buClrTx/>
              <a:buSzPct val="100000"/>
              <a:buFontTx/>
              <a:buNone/>
              <a:defRPr sz="2000" b="0" i="0" kern="1200">
                <a:solidFill>
                  <a:schemeClr val="tx1">
                    <a:tint val="75000"/>
                  </a:schemeClr>
                </a:solidFill>
                <a:latin typeface="Helvetica"/>
                <a:ea typeface="+mn-ea"/>
                <a:cs typeface="Helvetica"/>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r>
              <a:rPr lang="en-US" sz="1600" dirty="0">
                <a:solidFill>
                  <a:schemeClr val="accent5">
                    <a:lumMod val="95000"/>
                    <a:lumOff val="5000"/>
                  </a:schemeClr>
                </a:solidFill>
              </a:rPr>
              <a:t>Contact us for supporting the development of your proposals.</a:t>
            </a:r>
          </a:p>
          <a:p>
            <a:endParaRPr lang="en-US" sz="1600" dirty="0">
              <a:solidFill>
                <a:schemeClr val="accent5">
                  <a:lumMod val="95000"/>
                  <a:lumOff val="5000"/>
                </a:schemeClr>
              </a:solidFill>
            </a:endParaRPr>
          </a:p>
          <a:p>
            <a:r>
              <a:rPr lang="en-US" sz="1600" dirty="0">
                <a:solidFill>
                  <a:schemeClr val="accent5">
                    <a:lumMod val="95000"/>
                    <a:lumOff val="5000"/>
                  </a:schemeClr>
                </a:solidFill>
              </a:rPr>
              <a:t>Research Development Services</a:t>
            </a:r>
          </a:p>
          <a:p>
            <a:r>
              <a:rPr lang="en-US" sz="1600" dirty="0">
                <a:solidFill>
                  <a:schemeClr val="accent5">
                    <a:lumMod val="95000"/>
                    <a:lumOff val="5000"/>
                  </a:schemeClr>
                </a:solidFill>
                <a:hlinkClick r:id="rId3"/>
              </a:rPr>
              <a:t>www.rds.uoregon.edu</a:t>
            </a:r>
            <a:endParaRPr lang="en-US" sz="1600" dirty="0">
              <a:solidFill>
                <a:schemeClr val="accent5">
                  <a:lumMod val="95000"/>
                  <a:lumOff val="5000"/>
                </a:schemeClr>
              </a:solidFill>
            </a:endParaRPr>
          </a:p>
          <a:p>
            <a:r>
              <a:rPr lang="en-US" sz="1600" dirty="0">
                <a:solidFill>
                  <a:schemeClr val="accent5">
                    <a:lumMod val="95000"/>
                    <a:lumOff val="5000"/>
                  </a:schemeClr>
                </a:solidFill>
                <a:hlinkClick r:id="rId4"/>
              </a:rPr>
              <a:t>rds@uoregon.edu</a:t>
            </a:r>
            <a:endParaRPr lang="en-US" sz="1600" dirty="0">
              <a:solidFill>
                <a:schemeClr val="accent5">
                  <a:lumMod val="95000"/>
                  <a:lumOff val="5000"/>
                </a:schemeClr>
              </a:solidFill>
            </a:endParaRPr>
          </a:p>
          <a:p>
            <a:endParaRPr lang="en-US" sz="1600" dirty="0">
              <a:solidFill>
                <a:schemeClr val="accent5">
                  <a:lumMod val="95000"/>
                  <a:lumOff val="5000"/>
                </a:schemeClr>
              </a:solidFill>
            </a:endParaRPr>
          </a:p>
          <a:p>
            <a:r>
              <a:rPr lang="en-US" sz="1600" dirty="0">
                <a:solidFill>
                  <a:schemeClr val="accent5">
                    <a:lumMod val="95000"/>
                    <a:lumOff val="5000"/>
                  </a:schemeClr>
                </a:solidFill>
              </a:rPr>
              <a:t>Kate Petcosky-Kulkarni</a:t>
            </a:r>
          </a:p>
          <a:p>
            <a:r>
              <a:rPr lang="en-US" sz="1600" dirty="0">
                <a:solidFill>
                  <a:schemeClr val="accent5">
                    <a:lumMod val="95000"/>
                    <a:lumOff val="5000"/>
                  </a:schemeClr>
                </a:solidFill>
                <a:hlinkClick r:id="rId5"/>
              </a:rPr>
              <a:t>kpetcos2@uoregon.edu</a:t>
            </a:r>
            <a:endParaRPr lang="en-US" sz="1600" dirty="0">
              <a:solidFill>
                <a:schemeClr val="accent5">
                  <a:lumMod val="95000"/>
                  <a:lumOff val="5000"/>
                </a:schemeClr>
              </a:solidFill>
            </a:endParaRPr>
          </a:p>
          <a:p>
            <a:r>
              <a:rPr lang="en-US" sz="1600" dirty="0">
                <a:solidFill>
                  <a:schemeClr val="accent5">
                    <a:lumMod val="95000"/>
                    <a:lumOff val="5000"/>
                  </a:schemeClr>
                </a:solidFill>
              </a:rPr>
              <a:t>541-346-6239</a:t>
            </a:r>
          </a:p>
        </p:txBody>
      </p:sp>
      <p:sp>
        <p:nvSpPr>
          <p:cNvPr id="4" name="Rectangle 3">
            <a:extLst>
              <a:ext uri="{FF2B5EF4-FFF2-40B4-BE49-F238E27FC236}">
                <a16:creationId xmlns:a16="http://schemas.microsoft.com/office/drawing/2014/main" id="{A99C0C8D-E0EF-4447-85E0-7F152D96A83C}"/>
              </a:ext>
            </a:extLst>
          </p:cNvPr>
          <p:cNvSpPr/>
          <p:nvPr/>
        </p:nvSpPr>
        <p:spPr>
          <a:xfrm>
            <a:off x="0" y="5984182"/>
            <a:ext cx="9144000" cy="874986"/>
          </a:xfrm>
          <a:prstGeom prst="rect">
            <a:avLst/>
          </a:prstGeom>
          <a:solidFill>
            <a:schemeClr val="accent5"/>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8" name="Picture 7">
            <a:extLst>
              <a:ext uri="{FF2B5EF4-FFF2-40B4-BE49-F238E27FC236}">
                <a16:creationId xmlns:a16="http://schemas.microsoft.com/office/drawing/2014/main" id="{2EDFF225-DE2A-5040-86F4-C75A7ECAB854}"/>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216165" y="6098169"/>
            <a:ext cx="5682007" cy="647012"/>
          </a:xfrm>
          <a:prstGeom prst="rect">
            <a:avLst/>
          </a:prstGeom>
        </p:spPr>
      </p:pic>
      <p:pic>
        <p:nvPicPr>
          <p:cNvPr id="9" name="Picture 2" descr="grant-maze-cartoon">
            <a:extLst>
              <a:ext uri="{FF2B5EF4-FFF2-40B4-BE49-F238E27FC236}">
                <a16:creationId xmlns:a16="http://schemas.microsoft.com/office/drawing/2014/main" id="{03F88286-1930-9441-BC64-9AF45957FC12}"/>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895683" y="2114354"/>
            <a:ext cx="3258819" cy="36162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79371652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accent5"/>
        </a:solidFill>
        <a:effectLst/>
      </p:bgPr>
    </p:bg>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68199" y="287681"/>
            <a:ext cx="8005958" cy="911641"/>
          </a:xfrm>
          <a:prstGeom prst="rect">
            <a:avLst/>
          </a:prstGeom>
        </p:spPr>
      </p:pic>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714500"/>
            <a:ext cx="9144000" cy="5143500"/>
          </a:xfrm>
          <a:prstGeom prst="rect">
            <a:avLst/>
          </a:prstGeom>
        </p:spPr>
      </p:pic>
      <p:sp>
        <p:nvSpPr>
          <p:cNvPr id="3" name="TextBox 2">
            <a:extLst>
              <a:ext uri="{FF2B5EF4-FFF2-40B4-BE49-F238E27FC236}">
                <a16:creationId xmlns:a16="http://schemas.microsoft.com/office/drawing/2014/main" id="{F400F5C7-08FD-B148-ADCF-02532E62CFD3}"/>
              </a:ext>
            </a:extLst>
          </p:cNvPr>
          <p:cNvSpPr txBox="1"/>
          <p:nvPr/>
        </p:nvSpPr>
        <p:spPr>
          <a:xfrm>
            <a:off x="713266" y="2612539"/>
            <a:ext cx="3082247" cy="2677656"/>
          </a:xfrm>
          <a:prstGeom prst="rect">
            <a:avLst/>
          </a:prstGeom>
          <a:solidFill>
            <a:schemeClr val="accent2"/>
          </a:solidFill>
        </p:spPr>
        <p:txBody>
          <a:bodyPr wrap="square" rtlCol="0">
            <a:spAutoFit/>
          </a:bodyPr>
          <a:lstStyle/>
          <a:p>
            <a:r>
              <a:rPr lang="en-US" sz="2400" dirty="0">
                <a:solidFill>
                  <a:schemeClr val="bg1"/>
                </a:solidFill>
              </a:rPr>
              <a:t>Research Development Services provides a variety of services for faculty seeking support for research, creative work, public service and scholarly projects</a:t>
            </a:r>
          </a:p>
        </p:txBody>
      </p:sp>
    </p:spTree>
    <p:extLst>
      <p:ext uri="{BB962C8B-B14F-4D97-AF65-F5344CB8AC3E}">
        <p14:creationId xmlns:p14="http://schemas.microsoft.com/office/powerpoint/2010/main" val="299389521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Title 3">
            <a:extLst>
              <a:ext uri="{FF2B5EF4-FFF2-40B4-BE49-F238E27FC236}">
                <a16:creationId xmlns:a16="http://schemas.microsoft.com/office/drawing/2014/main" id="{7FF528A0-5F03-4642-A846-A8D07151BC73}"/>
              </a:ext>
            </a:extLst>
          </p:cNvPr>
          <p:cNvSpPr txBox="1">
            <a:spLocks/>
          </p:cNvSpPr>
          <p:nvPr/>
        </p:nvSpPr>
        <p:spPr>
          <a:xfrm>
            <a:off x="628650" y="365125"/>
            <a:ext cx="7886700" cy="1325563"/>
          </a:xfrm>
          <a:prstGeom prst="rect">
            <a:avLst/>
          </a:prstGeom>
        </p:spPr>
        <p:txBody>
          <a:bodyPr vert="horz" lIns="91440" tIns="45720" rIns="91440" bIns="45720" rtlCol="0" anchor="ctr">
            <a:normAutofit/>
          </a:bodyPr>
          <a:lstStyle>
            <a:lvl1pPr algn="l" defTabSz="457200" rtl="0" eaLnBrk="1" latinLnBrk="0" hangingPunct="1">
              <a:spcBef>
                <a:spcPct val="0"/>
              </a:spcBef>
              <a:buNone/>
              <a:defRPr sz="4800" b="0" i="0" kern="1200">
                <a:solidFill>
                  <a:schemeClr val="accent1"/>
                </a:solidFill>
                <a:latin typeface="Helvetica"/>
                <a:ea typeface="+mj-ea"/>
                <a:cs typeface="Helvetica"/>
              </a:defRPr>
            </a:lvl1pPr>
          </a:lstStyle>
          <a:p>
            <a:r>
              <a:rPr lang="en-US" sz="3800" b="1" dirty="0">
                <a:solidFill>
                  <a:schemeClr val="accent5"/>
                </a:solidFill>
                <a:latin typeface="Arial" charset="0"/>
                <a:ea typeface="Arial" charset="0"/>
                <a:cs typeface="Arial" charset="0"/>
              </a:rPr>
              <a:t>Agenda</a:t>
            </a:r>
          </a:p>
        </p:txBody>
      </p:sp>
      <p:sp>
        <p:nvSpPr>
          <p:cNvPr id="7" name="Content Placeholder 4">
            <a:extLst>
              <a:ext uri="{FF2B5EF4-FFF2-40B4-BE49-F238E27FC236}">
                <a16:creationId xmlns:a16="http://schemas.microsoft.com/office/drawing/2014/main" id="{CAF76D5F-7AC5-F54F-B30C-46733CB8E2F6}"/>
              </a:ext>
            </a:extLst>
          </p:cNvPr>
          <p:cNvSpPr txBox="1">
            <a:spLocks/>
          </p:cNvSpPr>
          <p:nvPr/>
        </p:nvSpPr>
        <p:spPr>
          <a:xfrm>
            <a:off x="134499" y="1431837"/>
            <a:ext cx="7266098" cy="3521052"/>
          </a:xfrm>
          <a:prstGeom prst="rect">
            <a:avLst/>
          </a:prstGeom>
        </p:spPr>
        <p:txBody>
          <a:bodyPr vert="horz" lIns="91440" tIns="45720" rIns="91440" bIns="45720" rtlCol="0">
            <a:noAutofit/>
          </a:bodyPr>
          <a:lstStyle>
            <a:lvl1pPr marL="0" indent="0" algn="l" defTabSz="457200" rtl="0" eaLnBrk="1" latinLnBrk="0" hangingPunct="1">
              <a:spcBef>
                <a:spcPct val="20000"/>
              </a:spcBef>
              <a:buClrTx/>
              <a:buSzPct val="100000"/>
              <a:buFontTx/>
              <a:buNone/>
              <a:defRPr sz="3200" b="0" i="0" kern="1200">
                <a:solidFill>
                  <a:schemeClr val="accent1"/>
                </a:solidFill>
                <a:latin typeface="Helvetica"/>
                <a:ea typeface="+mn-ea"/>
                <a:cs typeface="Helvetica"/>
              </a:defRPr>
            </a:lvl1pPr>
            <a:lvl2pPr marL="457200" indent="0" algn="ctr" defTabSz="457200" rtl="0" eaLnBrk="1" latinLnBrk="0" hangingPunct="1">
              <a:spcBef>
                <a:spcPct val="20000"/>
              </a:spcBef>
              <a:buClrTx/>
              <a:buSzPct val="100000"/>
              <a:buFontTx/>
              <a:buNone/>
              <a:defRPr sz="2800" b="0" i="0" kern="1200">
                <a:solidFill>
                  <a:schemeClr val="tx1">
                    <a:tint val="75000"/>
                  </a:schemeClr>
                </a:solidFill>
                <a:latin typeface="Helvetica"/>
                <a:ea typeface="+mn-ea"/>
                <a:cs typeface="Helvetica"/>
              </a:defRPr>
            </a:lvl2pPr>
            <a:lvl3pPr marL="914400" indent="0" algn="ctr" defTabSz="457200" rtl="0" eaLnBrk="1" latinLnBrk="0" hangingPunct="1">
              <a:spcBef>
                <a:spcPct val="20000"/>
              </a:spcBef>
              <a:buClrTx/>
              <a:buSzPct val="100000"/>
              <a:buFontTx/>
              <a:buNone/>
              <a:defRPr sz="2400" b="0" i="0" kern="1200">
                <a:solidFill>
                  <a:schemeClr val="tx1">
                    <a:tint val="75000"/>
                  </a:schemeClr>
                </a:solidFill>
                <a:latin typeface="Helvetica"/>
                <a:ea typeface="+mn-ea"/>
                <a:cs typeface="Helvetica"/>
              </a:defRPr>
            </a:lvl3pPr>
            <a:lvl4pPr marL="1371600" indent="0" algn="ctr" defTabSz="457200" rtl="0" eaLnBrk="1" latinLnBrk="0" hangingPunct="1">
              <a:spcBef>
                <a:spcPct val="20000"/>
              </a:spcBef>
              <a:buClrTx/>
              <a:buSzPct val="100000"/>
              <a:buFontTx/>
              <a:buNone/>
              <a:defRPr sz="2000" b="0" i="0" kern="1200">
                <a:solidFill>
                  <a:schemeClr val="tx1">
                    <a:tint val="75000"/>
                  </a:schemeClr>
                </a:solidFill>
                <a:latin typeface="Helvetica"/>
                <a:ea typeface="+mn-ea"/>
                <a:cs typeface="Helvetica"/>
              </a:defRPr>
            </a:lvl4pPr>
            <a:lvl5pPr marL="1828800" indent="0" algn="ctr" defTabSz="457200" rtl="0" eaLnBrk="1" latinLnBrk="0" hangingPunct="1">
              <a:spcBef>
                <a:spcPct val="20000"/>
              </a:spcBef>
              <a:buClrTx/>
              <a:buSzPct val="100000"/>
              <a:buFontTx/>
              <a:buNone/>
              <a:defRPr sz="2000" b="0" i="0" kern="1200">
                <a:solidFill>
                  <a:schemeClr val="tx1">
                    <a:tint val="75000"/>
                  </a:schemeClr>
                </a:solidFill>
                <a:latin typeface="Helvetica"/>
                <a:ea typeface="+mn-ea"/>
                <a:cs typeface="Helvetica"/>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marL="800100" lvl="1" indent="-342900" algn="l">
              <a:buFont typeface="Arial" panose="020B0604020202020204" pitchFamily="34" charset="0"/>
              <a:buChar char="•"/>
            </a:pPr>
            <a:r>
              <a:rPr lang="en-US" sz="2000" b="1" dirty="0">
                <a:solidFill>
                  <a:schemeClr val="accent5"/>
                </a:solidFill>
              </a:rPr>
              <a:t>How to find best study section/use PHS form</a:t>
            </a:r>
          </a:p>
          <a:p>
            <a:pPr marL="1257300" lvl="2" indent="-342900" algn="l">
              <a:buFont typeface="Arial" panose="020B0604020202020204" pitchFamily="34" charset="0"/>
              <a:buChar char="•"/>
            </a:pPr>
            <a:r>
              <a:rPr lang="en-US" sz="1600" b="1" dirty="0">
                <a:solidFill>
                  <a:schemeClr val="accent5"/>
                </a:solidFill>
              </a:rPr>
              <a:t>NIH Assisted Referral Tool</a:t>
            </a:r>
          </a:p>
          <a:p>
            <a:pPr marL="1257300" lvl="2" indent="-342900" algn="l">
              <a:buFont typeface="Arial" panose="020B0604020202020204" pitchFamily="34" charset="0"/>
              <a:buChar char="•"/>
            </a:pPr>
            <a:r>
              <a:rPr lang="en-US" sz="1600" b="1" dirty="0">
                <a:solidFill>
                  <a:schemeClr val="accent5"/>
                </a:solidFill>
              </a:rPr>
              <a:t>Don’t only use cover letter; make sure to use the ASSIST form</a:t>
            </a:r>
          </a:p>
          <a:p>
            <a:pPr marL="1257300" lvl="2" indent="-342900" algn="l">
              <a:buFont typeface="Arial" panose="020B0604020202020204" pitchFamily="34" charset="0"/>
              <a:buChar char="•"/>
            </a:pPr>
            <a:r>
              <a:rPr lang="en-US" sz="1600" b="1" dirty="0">
                <a:solidFill>
                  <a:schemeClr val="accent5"/>
                </a:solidFill>
              </a:rPr>
              <a:t>Conflict of interest?</a:t>
            </a:r>
          </a:p>
          <a:p>
            <a:pPr marL="800100" lvl="1" indent="-342900" algn="l">
              <a:buFont typeface="Arial" panose="020B0604020202020204" pitchFamily="34" charset="0"/>
              <a:buChar char="•"/>
            </a:pPr>
            <a:r>
              <a:rPr lang="en-US" sz="2000" b="1" dirty="0">
                <a:solidFill>
                  <a:schemeClr val="accent5"/>
                </a:solidFill>
              </a:rPr>
              <a:t>Process </a:t>
            </a:r>
          </a:p>
          <a:p>
            <a:pPr marL="1257300" lvl="2" indent="-342900" algn="l">
              <a:buFont typeface="Arial" panose="020B0604020202020204" pitchFamily="34" charset="0"/>
              <a:buChar char="•"/>
            </a:pPr>
            <a:r>
              <a:rPr lang="en-US" sz="1600" b="1" dirty="0" err="1">
                <a:solidFill>
                  <a:schemeClr val="accent5"/>
                </a:solidFill>
              </a:rPr>
              <a:t>Institution</a:t>
            </a:r>
            <a:r>
              <a:rPr lang="en-US" sz="1600" b="1" dirty="0" err="1">
                <a:solidFill>
                  <a:schemeClr val="accent5"/>
                </a:solidFill>
                <a:sym typeface="Wingdings" pitchFamily="2" charset="2"/>
              </a:rPr>
              <a:t>NIH</a:t>
            </a:r>
            <a:endParaRPr lang="en-US" sz="1600" b="1" dirty="0">
              <a:solidFill>
                <a:schemeClr val="accent5"/>
              </a:solidFill>
              <a:sym typeface="Wingdings" pitchFamily="2" charset="2"/>
            </a:endParaRPr>
          </a:p>
          <a:p>
            <a:pPr marL="1257300" lvl="2" indent="-342900" algn="l">
              <a:buFont typeface="Arial" panose="020B0604020202020204" pitchFamily="34" charset="0"/>
              <a:buChar char="•"/>
            </a:pPr>
            <a:r>
              <a:rPr lang="en-US" sz="1600" b="1" dirty="0">
                <a:solidFill>
                  <a:schemeClr val="accent5"/>
                </a:solidFill>
                <a:sym typeface="Wingdings" pitchFamily="2" charset="2"/>
              </a:rPr>
              <a:t>Post-submission materials </a:t>
            </a:r>
          </a:p>
          <a:p>
            <a:pPr marL="800100" lvl="1" indent="-342900" algn="l">
              <a:buFont typeface="Arial" panose="020B0604020202020204" pitchFamily="34" charset="0"/>
              <a:buChar char="•"/>
            </a:pPr>
            <a:r>
              <a:rPr lang="en-US" sz="2000" b="1" dirty="0">
                <a:solidFill>
                  <a:schemeClr val="accent5"/>
                </a:solidFill>
              </a:rPr>
              <a:t>Evaluating your summary statement </a:t>
            </a:r>
          </a:p>
          <a:p>
            <a:pPr marL="1257300" lvl="2" indent="-342900" algn="l">
              <a:buFont typeface="Arial" panose="020B0604020202020204" pitchFamily="34" charset="0"/>
              <a:buChar char="•"/>
            </a:pPr>
            <a:r>
              <a:rPr lang="en-US" sz="1600" b="1" dirty="0">
                <a:solidFill>
                  <a:schemeClr val="accent5"/>
                </a:solidFill>
              </a:rPr>
              <a:t>Score</a:t>
            </a:r>
          </a:p>
          <a:p>
            <a:pPr marL="1257300" lvl="2" indent="-342900" algn="l">
              <a:buFont typeface="Arial" panose="020B0604020202020204" pitchFamily="34" charset="0"/>
              <a:buChar char="•"/>
            </a:pPr>
            <a:r>
              <a:rPr lang="en-US" sz="1600" b="1" dirty="0" err="1">
                <a:solidFill>
                  <a:schemeClr val="accent5"/>
                </a:solidFill>
              </a:rPr>
              <a:t>Payline</a:t>
            </a:r>
            <a:endParaRPr lang="en-US" sz="1600" b="1" dirty="0">
              <a:solidFill>
                <a:schemeClr val="accent5"/>
              </a:solidFill>
            </a:endParaRPr>
          </a:p>
          <a:p>
            <a:pPr marL="800100" lvl="1" indent="-342900" algn="l">
              <a:buFont typeface="Arial" panose="020B0604020202020204" pitchFamily="34" charset="0"/>
              <a:buChar char="•"/>
            </a:pPr>
            <a:r>
              <a:rPr lang="en-US" sz="2000" b="1" dirty="0">
                <a:solidFill>
                  <a:schemeClr val="accent5"/>
                </a:solidFill>
              </a:rPr>
              <a:t>Using summary to resubmit successfully</a:t>
            </a:r>
          </a:p>
          <a:p>
            <a:pPr marL="800100" lvl="1" indent="-342900" algn="l">
              <a:buFont typeface="Arial" panose="020B0604020202020204" pitchFamily="34" charset="0"/>
              <a:buChar char="•"/>
            </a:pPr>
            <a:r>
              <a:rPr lang="en-US" sz="2000" b="1" dirty="0">
                <a:solidFill>
                  <a:schemeClr val="accent5"/>
                </a:solidFill>
              </a:rPr>
              <a:t>Early Career reviewer </a:t>
            </a:r>
            <a:r>
              <a:rPr lang="en-US" sz="2000" b="1" dirty="0" err="1">
                <a:solidFill>
                  <a:schemeClr val="accent5"/>
                </a:solidFill>
              </a:rPr>
              <a:t>programHow</a:t>
            </a:r>
            <a:r>
              <a:rPr lang="en-US" sz="2000" b="1" dirty="0">
                <a:solidFill>
                  <a:schemeClr val="accent5"/>
                </a:solidFill>
              </a:rPr>
              <a:t> to </a:t>
            </a:r>
            <a:r>
              <a:rPr lang="en-US" sz="2000" b="1" dirty="0" err="1">
                <a:solidFill>
                  <a:schemeClr val="accent5"/>
                </a:solidFill>
              </a:rPr>
              <a:t>designat</a:t>
            </a:r>
            <a:endParaRPr lang="en-US" sz="2000" b="1" dirty="0">
              <a:solidFill>
                <a:schemeClr val="accent5"/>
              </a:solidFill>
            </a:endParaRPr>
          </a:p>
          <a:p>
            <a:pPr marL="800100" lvl="1" indent="-342900" algn="l">
              <a:buFont typeface="Arial" panose="020B0604020202020204" pitchFamily="34" charset="0"/>
              <a:buChar char="•"/>
            </a:pPr>
            <a:endParaRPr lang="en-US" sz="2400" dirty="0">
              <a:solidFill>
                <a:schemeClr val="accent5"/>
              </a:solidFill>
            </a:endParaRPr>
          </a:p>
        </p:txBody>
      </p:sp>
      <p:sp>
        <p:nvSpPr>
          <p:cNvPr id="4" name="Rectangle 3">
            <a:extLst>
              <a:ext uri="{FF2B5EF4-FFF2-40B4-BE49-F238E27FC236}">
                <a16:creationId xmlns:a16="http://schemas.microsoft.com/office/drawing/2014/main" id="{A99C0C8D-E0EF-4447-85E0-7F152D96A83C}"/>
              </a:ext>
            </a:extLst>
          </p:cNvPr>
          <p:cNvSpPr/>
          <p:nvPr/>
        </p:nvSpPr>
        <p:spPr>
          <a:xfrm>
            <a:off x="0" y="5984182"/>
            <a:ext cx="9144000" cy="874986"/>
          </a:xfrm>
          <a:prstGeom prst="rect">
            <a:avLst/>
          </a:prstGeom>
          <a:solidFill>
            <a:schemeClr val="accent5"/>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8" name="Picture 7">
            <a:extLst>
              <a:ext uri="{FF2B5EF4-FFF2-40B4-BE49-F238E27FC236}">
                <a16:creationId xmlns:a16="http://schemas.microsoft.com/office/drawing/2014/main" id="{C7EAE467-BE9E-CC4F-BEA0-627B049E9E7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16165" y="6098169"/>
            <a:ext cx="5682007" cy="647012"/>
          </a:xfrm>
          <a:prstGeom prst="rect">
            <a:avLst/>
          </a:prstGeom>
        </p:spPr>
      </p:pic>
      <p:pic>
        <p:nvPicPr>
          <p:cNvPr id="9" name="Picture 8">
            <a:extLst>
              <a:ext uri="{FF2B5EF4-FFF2-40B4-BE49-F238E27FC236}">
                <a16:creationId xmlns:a16="http://schemas.microsoft.com/office/drawing/2014/main" id="{A026C60A-ACEA-834A-9874-25101DACC418}"/>
              </a:ext>
            </a:extLst>
          </p:cNvPr>
          <p:cNvPicPr>
            <a:picLocks noChangeAspect="1"/>
          </p:cNvPicPr>
          <p:nvPr/>
        </p:nvPicPr>
        <p:blipFill>
          <a:blip r:embed="rId4"/>
          <a:stretch>
            <a:fillRect/>
          </a:stretch>
        </p:blipFill>
        <p:spPr>
          <a:xfrm>
            <a:off x="6345124" y="2576737"/>
            <a:ext cx="2376152" cy="2376152"/>
          </a:xfrm>
          <a:prstGeom prst="rect">
            <a:avLst/>
          </a:prstGeom>
        </p:spPr>
      </p:pic>
    </p:spTree>
    <p:extLst>
      <p:ext uri="{BB962C8B-B14F-4D97-AF65-F5344CB8AC3E}">
        <p14:creationId xmlns:p14="http://schemas.microsoft.com/office/powerpoint/2010/main" val="118711057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6" name="Title 3">
            <a:extLst>
              <a:ext uri="{FF2B5EF4-FFF2-40B4-BE49-F238E27FC236}">
                <a16:creationId xmlns:a16="http://schemas.microsoft.com/office/drawing/2014/main" id="{7FF528A0-5F03-4642-A846-A8D07151BC73}"/>
              </a:ext>
            </a:extLst>
          </p:cNvPr>
          <p:cNvSpPr txBox="1">
            <a:spLocks/>
          </p:cNvSpPr>
          <p:nvPr/>
        </p:nvSpPr>
        <p:spPr>
          <a:xfrm>
            <a:off x="3683" y="-72508"/>
            <a:ext cx="7602338" cy="1325563"/>
          </a:xfrm>
          <a:prstGeom prst="rect">
            <a:avLst/>
          </a:prstGeom>
        </p:spPr>
        <p:txBody>
          <a:bodyPr vert="horz" lIns="91440" tIns="45720" rIns="91440" bIns="45720" rtlCol="0" anchor="ctr">
            <a:normAutofit/>
          </a:bodyPr>
          <a:lstStyle>
            <a:lvl1pPr algn="l" defTabSz="457200" rtl="0" eaLnBrk="1" latinLnBrk="0" hangingPunct="1">
              <a:spcBef>
                <a:spcPct val="0"/>
              </a:spcBef>
              <a:buNone/>
              <a:defRPr sz="4800" b="0" i="0" kern="1200">
                <a:solidFill>
                  <a:schemeClr val="accent1"/>
                </a:solidFill>
                <a:latin typeface="Helvetica"/>
                <a:ea typeface="+mj-ea"/>
                <a:cs typeface="Helvetica"/>
              </a:defRPr>
            </a:lvl1pPr>
          </a:lstStyle>
          <a:p>
            <a:r>
              <a:rPr lang="en-US" sz="4000" b="1" dirty="0">
                <a:solidFill>
                  <a:schemeClr val="accent5"/>
                </a:solidFill>
                <a:latin typeface="Arial" charset="0"/>
                <a:ea typeface="Arial" charset="0"/>
                <a:cs typeface="Arial" charset="0"/>
              </a:rPr>
              <a:t>Peer Review Process</a:t>
            </a:r>
          </a:p>
        </p:txBody>
      </p:sp>
      <p:sp>
        <p:nvSpPr>
          <p:cNvPr id="4" name="Rectangle 3">
            <a:extLst>
              <a:ext uri="{FF2B5EF4-FFF2-40B4-BE49-F238E27FC236}">
                <a16:creationId xmlns:a16="http://schemas.microsoft.com/office/drawing/2014/main" id="{A99C0C8D-E0EF-4447-85E0-7F152D96A83C}"/>
              </a:ext>
            </a:extLst>
          </p:cNvPr>
          <p:cNvSpPr/>
          <p:nvPr/>
        </p:nvSpPr>
        <p:spPr>
          <a:xfrm>
            <a:off x="0" y="5984182"/>
            <a:ext cx="9144000" cy="874986"/>
          </a:xfrm>
          <a:prstGeom prst="rect">
            <a:avLst/>
          </a:prstGeom>
          <a:solidFill>
            <a:schemeClr val="accent5"/>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8" name="Picture 7">
            <a:extLst>
              <a:ext uri="{FF2B5EF4-FFF2-40B4-BE49-F238E27FC236}">
                <a16:creationId xmlns:a16="http://schemas.microsoft.com/office/drawing/2014/main" id="{2EDFF225-DE2A-5040-86F4-C75A7ECAB85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16165" y="6098169"/>
            <a:ext cx="5682007" cy="647012"/>
          </a:xfrm>
          <a:prstGeom prst="rect">
            <a:avLst/>
          </a:prstGeom>
        </p:spPr>
      </p:pic>
      <p:grpSp>
        <p:nvGrpSpPr>
          <p:cNvPr id="52" name="Group 51" descr="graphic shows investigator submits idea to their institution">
            <a:extLst>
              <a:ext uri="{FF2B5EF4-FFF2-40B4-BE49-F238E27FC236}">
                <a16:creationId xmlns:a16="http://schemas.microsoft.com/office/drawing/2014/main" id="{0753B6CD-EE82-7A4A-9B51-1368628A09E9}"/>
              </a:ext>
            </a:extLst>
          </p:cNvPr>
          <p:cNvGrpSpPr/>
          <p:nvPr/>
        </p:nvGrpSpPr>
        <p:grpSpPr>
          <a:xfrm>
            <a:off x="1539875" y="1981200"/>
            <a:ext cx="3182697" cy="2286000"/>
            <a:chOff x="1539875" y="1981200"/>
            <a:chExt cx="3182697" cy="2286000"/>
          </a:xfrm>
        </p:grpSpPr>
        <p:pic>
          <p:nvPicPr>
            <p:cNvPr id="53" name="Picture 2" title="Institution image">
              <a:extLst>
                <a:ext uri="{FF2B5EF4-FFF2-40B4-BE49-F238E27FC236}">
                  <a16:creationId xmlns:a16="http://schemas.microsoft.com/office/drawing/2014/main" id="{D509CD81-B6EB-034A-88F5-F8AD4D1B9CE2}"/>
                </a:ext>
              </a:extLst>
            </p:cNvPr>
            <p:cNvPicPr>
              <a:picLocks noChangeAspect="1" noChangeArrowheads="1"/>
            </p:cNvPicPr>
            <p:nvPr/>
          </p:nvPicPr>
          <p:blipFill>
            <a:blip r:embed="rId4" cstate="print"/>
            <a:srcRect/>
            <a:stretch>
              <a:fillRect/>
            </a:stretch>
          </p:blipFill>
          <p:spPr bwMode="auto">
            <a:xfrm>
              <a:off x="2734666" y="1981200"/>
              <a:ext cx="1987906" cy="2286000"/>
            </a:xfrm>
            <a:prstGeom prst="rect">
              <a:avLst/>
            </a:prstGeom>
            <a:noFill/>
            <a:effectLst>
              <a:reflection blurRad="6350" stA="52000" endA="300" endPos="35000" dir="5400000" sy="-100000" algn="bl" rotWithShape="0"/>
            </a:effectLst>
          </p:spPr>
        </p:pic>
        <p:sp>
          <p:nvSpPr>
            <p:cNvPr id="54" name="Freeform 53">
              <a:extLst>
                <a:ext uri="{FF2B5EF4-FFF2-40B4-BE49-F238E27FC236}">
                  <a16:creationId xmlns:a16="http://schemas.microsoft.com/office/drawing/2014/main" id="{68DA6F94-035E-474C-9590-6BB5BAE9D322}"/>
                </a:ext>
              </a:extLst>
            </p:cNvPr>
            <p:cNvSpPr/>
            <p:nvPr/>
          </p:nvSpPr>
          <p:spPr>
            <a:xfrm>
              <a:off x="1539875" y="2592388"/>
              <a:ext cx="1273175" cy="339725"/>
            </a:xfrm>
            <a:custGeom>
              <a:avLst/>
              <a:gdLst>
                <a:gd name="connsiteX0" fmla="*/ 0 w 1180618"/>
                <a:gd name="connsiteY0" fmla="*/ 81023 h 339525"/>
                <a:gd name="connsiteX1" fmla="*/ 798654 w 1180618"/>
                <a:gd name="connsiteY1" fmla="*/ 34724 h 339525"/>
                <a:gd name="connsiteX2" fmla="*/ 787079 w 1180618"/>
                <a:gd name="connsiteY2" fmla="*/ 289368 h 339525"/>
                <a:gd name="connsiteX3" fmla="*/ 1180618 w 1180618"/>
                <a:gd name="connsiteY3" fmla="*/ 335666 h 339525"/>
                <a:gd name="connsiteX4" fmla="*/ 1180618 w 1180618"/>
                <a:gd name="connsiteY4" fmla="*/ 335666 h 3395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80618" h="339525">
                  <a:moveTo>
                    <a:pt x="0" y="81023"/>
                  </a:moveTo>
                  <a:cubicBezTo>
                    <a:pt x="333737" y="40511"/>
                    <a:pt x="667474" y="0"/>
                    <a:pt x="798654" y="34724"/>
                  </a:cubicBezTo>
                  <a:cubicBezTo>
                    <a:pt x="929834" y="69448"/>
                    <a:pt x="723418" y="239211"/>
                    <a:pt x="787079" y="289368"/>
                  </a:cubicBezTo>
                  <a:cubicBezTo>
                    <a:pt x="850740" y="339525"/>
                    <a:pt x="1180618" y="335666"/>
                    <a:pt x="1180618" y="335666"/>
                  </a:cubicBezTo>
                  <a:lnTo>
                    <a:pt x="1180618" y="335666"/>
                  </a:lnTo>
                </a:path>
              </a:pathLst>
            </a:custGeom>
            <a:ln w="57150">
              <a:headEnd type="none" w="med" len="med"/>
              <a:tailEnd type="arrow" w="med" len="med"/>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grpSp>
      <p:grpSp>
        <p:nvGrpSpPr>
          <p:cNvPr id="55" name="Group 54" descr="graphc showing institution submitting idea to the NIH, where it goes to the center of scientific review. They assign the app to the IC and study section, which reviews the application for scientific merit. The IC evaluates for relevance, Advisory councils and board recommend action, the IC director makes funding decisions. Grantee instittions then allocate funds to the investigaotr who does the work. &#10;">
            <a:extLst>
              <a:ext uri="{FF2B5EF4-FFF2-40B4-BE49-F238E27FC236}">
                <a16:creationId xmlns:a16="http://schemas.microsoft.com/office/drawing/2014/main" id="{98FCACCD-FB0F-2D4A-9180-D551C155E688}"/>
              </a:ext>
            </a:extLst>
          </p:cNvPr>
          <p:cNvGrpSpPr/>
          <p:nvPr/>
        </p:nvGrpSpPr>
        <p:grpSpPr>
          <a:xfrm>
            <a:off x="4625717" y="508204"/>
            <a:ext cx="4319905" cy="5359196"/>
            <a:chOff x="4606925" y="995423"/>
            <a:chExt cx="4319905" cy="5359196"/>
          </a:xfrm>
        </p:grpSpPr>
        <p:sp>
          <p:nvSpPr>
            <p:cNvPr id="56" name="Rounded Rectangle 55">
              <a:extLst>
                <a:ext uri="{FF2B5EF4-FFF2-40B4-BE49-F238E27FC236}">
                  <a16:creationId xmlns:a16="http://schemas.microsoft.com/office/drawing/2014/main" id="{C1122305-1C5A-BF41-9DD3-9F28E2697C3F}"/>
                </a:ext>
              </a:extLst>
            </p:cNvPr>
            <p:cNvSpPr/>
            <p:nvPr/>
          </p:nvSpPr>
          <p:spPr>
            <a:xfrm>
              <a:off x="5292090" y="995423"/>
              <a:ext cx="3634740" cy="5359196"/>
            </a:xfrm>
            <a:prstGeom prst="roundRect">
              <a:avLst>
                <a:gd name="adj" fmla="val 7265"/>
              </a:avLst>
            </a:prstGeom>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57" name="Rounded Rectangle 56" descr="&quot;&quot;">
              <a:extLst>
                <a:ext uri="{FF2B5EF4-FFF2-40B4-BE49-F238E27FC236}">
                  <a16:creationId xmlns:a16="http://schemas.microsoft.com/office/drawing/2014/main" id="{B21DEDD5-81FA-CE4B-B028-BD891B25B926}"/>
                </a:ext>
              </a:extLst>
            </p:cNvPr>
            <p:cNvSpPr/>
            <p:nvPr/>
          </p:nvSpPr>
          <p:spPr>
            <a:xfrm>
              <a:off x="5375246" y="1487065"/>
              <a:ext cx="3472873" cy="895927"/>
            </a:xfrm>
            <a:prstGeom prst="roundRect">
              <a:avLst/>
            </a:prstGeom>
            <a:solidFill>
              <a:schemeClr val="accent2"/>
            </a:solidFill>
            <a:effectLst>
              <a:outerShdw blurRad="50800" dist="38100" dir="2700000" algn="tl"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58" name="TextBox 20">
              <a:extLst>
                <a:ext uri="{FF2B5EF4-FFF2-40B4-BE49-F238E27FC236}">
                  <a16:creationId xmlns:a16="http://schemas.microsoft.com/office/drawing/2014/main" id="{69AE2ED7-12E9-C24B-80A7-231F6BFDA721}"/>
                </a:ext>
              </a:extLst>
            </p:cNvPr>
            <p:cNvSpPr txBox="1">
              <a:spLocks noChangeArrowheads="1"/>
            </p:cNvSpPr>
            <p:nvPr/>
          </p:nvSpPr>
          <p:spPr bwMode="auto">
            <a:xfrm>
              <a:off x="5341938" y="1065213"/>
              <a:ext cx="3460750"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US" dirty="0">
                  <a:solidFill>
                    <a:schemeClr val="bg2"/>
                  </a:solidFill>
                  <a:latin typeface="Georgia" pitchFamily="18" charset="0"/>
                </a:rPr>
                <a:t>National Institutes of Health</a:t>
              </a:r>
            </a:p>
            <a:p>
              <a:pPr eaLnBrk="1" hangingPunct="1"/>
              <a:endParaRPr lang="en-US" dirty="0">
                <a:latin typeface="Georgia" pitchFamily="18" charset="0"/>
              </a:endParaRPr>
            </a:p>
          </p:txBody>
        </p:sp>
        <p:sp>
          <p:nvSpPr>
            <p:cNvPr id="59" name="TextBox 20">
              <a:extLst>
                <a:ext uri="{FF2B5EF4-FFF2-40B4-BE49-F238E27FC236}">
                  <a16:creationId xmlns:a16="http://schemas.microsoft.com/office/drawing/2014/main" id="{D6D30BC5-95EC-E44C-88F8-2A0DBEAD4A8E}"/>
                </a:ext>
              </a:extLst>
            </p:cNvPr>
            <p:cNvSpPr txBox="1">
              <a:spLocks noChangeArrowheads="1"/>
            </p:cNvSpPr>
            <p:nvPr/>
          </p:nvSpPr>
          <p:spPr bwMode="auto">
            <a:xfrm>
              <a:off x="5835650" y="1514475"/>
              <a:ext cx="25527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1400" b="1" dirty="0"/>
                <a:t>Center for Scientific Review</a:t>
              </a:r>
            </a:p>
          </p:txBody>
        </p:sp>
        <p:sp>
          <p:nvSpPr>
            <p:cNvPr id="60" name="Freeform 59">
              <a:extLst>
                <a:ext uri="{FF2B5EF4-FFF2-40B4-BE49-F238E27FC236}">
                  <a16:creationId xmlns:a16="http://schemas.microsoft.com/office/drawing/2014/main" id="{87164E1C-A4D2-6E45-B8E5-69A3B7E3D101}"/>
                </a:ext>
              </a:extLst>
            </p:cNvPr>
            <p:cNvSpPr/>
            <p:nvPr/>
          </p:nvSpPr>
          <p:spPr>
            <a:xfrm>
              <a:off x="4606925" y="1920875"/>
              <a:ext cx="658813" cy="995363"/>
            </a:xfrm>
            <a:custGeom>
              <a:avLst/>
              <a:gdLst>
                <a:gd name="connsiteX0" fmla="*/ 57873 w 544010"/>
                <a:gd name="connsiteY0" fmla="*/ 983848 h 983848"/>
                <a:gd name="connsiteX1" fmla="*/ 266218 w 544010"/>
                <a:gd name="connsiteY1" fmla="*/ 775504 h 983848"/>
                <a:gd name="connsiteX2" fmla="*/ 46299 w 544010"/>
                <a:gd name="connsiteY2" fmla="*/ 150471 h 983848"/>
                <a:gd name="connsiteX3" fmla="*/ 544010 w 544010"/>
                <a:gd name="connsiteY3" fmla="*/ 0 h 983848"/>
                <a:gd name="connsiteX4" fmla="*/ 544010 w 544010"/>
                <a:gd name="connsiteY4" fmla="*/ 0 h 9838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4010" h="983848">
                  <a:moveTo>
                    <a:pt x="57873" y="983848"/>
                  </a:moveTo>
                  <a:cubicBezTo>
                    <a:pt x="163010" y="949124"/>
                    <a:pt x="268147" y="914400"/>
                    <a:pt x="266218" y="775504"/>
                  </a:cubicBezTo>
                  <a:cubicBezTo>
                    <a:pt x="264289" y="636608"/>
                    <a:pt x="0" y="279722"/>
                    <a:pt x="46299" y="150471"/>
                  </a:cubicBezTo>
                  <a:cubicBezTo>
                    <a:pt x="92598" y="21220"/>
                    <a:pt x="544010" y="0"/>
                    <a:pt x="544010" y="0"/>
                  </a:cubicBezTo>
                  <a:lnTo>
                    <a:pt x="544010" y="0"/>
                  </a:lnTo>
                </a:path>
              </a:pathLst>
            </a:custGeom>
            <a:ln w="57150">
              <a:headEnd type="none" w="med" len="med"/>
              <a:tailEnd type="arrow" w="med" len="med"/>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grpSp>
      <p:sp>
        <p:nvSpPr>
          <p:cNvPr id="61" name="TextBox 10" descr="&quot;&quot;&#10;">
            <a:extLst>
              <a:ext uri="{FF2B5EF4-FFF2-40B4-BE49-F238E27FC236}">
                <a16:creationId xmlns:a16="http://schemas.microsoft.com/office/drawing/2014/main" id="{5BAAA61A-331D-F442-AABE-72BC7C28F828}"/>
              </a:ext>
            </a:extLst>
          </p:cNvPr>
          <p:cNvSpPr txBox="1">
            <a:spLocks noChangeArrowheads="1"/>
          </p:cNvSpPr>
          <p:nvPr/>
        </p:nvSpPr>
        <p:spPr bwMode="auto">
          <a:xfrm>
            <a:off x="244475" y="4535487"/>
            <a:ext cx="2014538"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US" dirty="0">
                <a:latin typeface="Georgia" pitchFamily="18" charset="0"/>
              </a:rPr>
              <a:t>Performs the Research </a:t>
            </a:r>
          </a:p>
        </p:txBody>
      </p:sp>
      <p:sp>
        <p:nvSpPr>
          <p:cNvPr id="63" name="Slide Number Placeholder 17">
            <a:extLst>
              <a:ext uri="{FF2B5EF4-FFF2-40B4-BE49-F238E27FC236}">
                <a16:creationId xmlns:a16="http://schemas.microsoft.com/office/drawing/2014/main" id="{A0795CEB-3665-DC45-8360-E44CAA71B313}"/>
              </a:ext>
            </a:extLst>
          </p:cNvPr>
          <p:cNvSpPr txBox="1">
            <a:spLocks/>
          </p:cNvSpPr>
          <p:nvPr/>
        </p:nvSpPr>
        <p:spPr>
          <a:xfrm>
            <a:off x="4343400" y="1036638"/>
            <a:ext cx="457200" cy="4413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defRPr/>
            </a:pPr>
            <a:fld id="{B6F7ECED-9116-4DD2-B4A9-99AD257A6956}" type="slidenum">
              <a:rPr lang="en-US" smtClean="0"/>
              <a:pPr>
                <a:defRPr/>
              </a:pPr>
              <a:t>4</a:t>
            </a:fld>
            <a:endParaRPr lang="en-US"/>
          </a:p>
        </p:txBody>
      </p:sp>
      <p:sp>
        <p:nvSpPr>
          <p:cNvPr id="64" name="TextBox 9">
            <a:extLst>
              <a:ext uri="{FF2B5EF4-FFF2-40B4-BE49-F238E27FC236}">
                <a16:creationId xmlns:a16="http://schemas.microsoft.com/office/drawing/2014/main" id="{AB7F58F6-24F1-924C-9B09-F312502712EC}"/>
              </a:ext>
            </a:extLst>
          </p:cNvPr>
          <p:cNvSpPr txBox="1">
            <a:spLocks noChangeArrowheads="1"/>
          </p:cNvSpPr>
          <p:nvPr/>
        </p:nvSpPr>
        <p:spPr bwMode="auto">
          <a:xfrm>
            <a:off x="3090863" y="2312988"/>
            <a:ext cx="1279525"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US">
                <a:solidFill>
                  <a:schemeClr val="bg1"/>
                </a:solidFill>
                <a:latin typeface="Georgia" pitchFamily="18" charset="0"/>
              </a:rPr>
              <a:t>Institution</a:t>
            </a:r>
          </a:p>
        </p:txBody>
      </p:sp>
      <p:grpSp>
        <p:nvGrpSpPr>
          <p:cNvPr id="65" name="Group 64" descr="graphic - investigator has great reasearch idea">
            <a:extLst>
              <a:ext uri="{FF2B5EF4-FFF2-40B4-BE49-F238E27FC236}">
                <a16:creationId xmlns:a16="http://schemas.microsoft.com/office/drawing/2014/main" id="{60B355BA-95CA-1745-B228-13495070EC0C}"/>
              </a:ext>
            </a:extLst>
          </p:cNvPr>
          <p:cNvGrpSpPr/>
          <p:nvPr/>
        </p:nvGrpSpPr>
        <p:grpSpPr>
          <a:xfrm>
            <a:off x="234157" y="2180111"/>
            <a:ext cx="2014538" cy="2355376"/>
            <a:chOff x="490116" y="2216624"/>
            <a:chExt cx="2014538" cy="2355376"/>
          </a:xfrm>
        </p:grpSpPr>
        <p:pic>
          <p:nvPicPr>
            <p:cNvPr id="66" name="Picture 2" descr="Albert Einstein labeled as an investigator" title="Image of Albert Einstein">
              <a:extLst>
                <a:ext uri="{FF2B5EF4-FFF2-40B4-BE49-F238E27FC236}">
                  <a16:creationId xmlns:a16="http://schemas.microsoft.com/office/drawing/2014/main" id="{9945C215-BF00-1B48-90EC-42AE1FBC8FD6}"/>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38200" y="2851830"/>
              <a:ext cx="1447800" cy="14993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7" name="TextBox 4">
              <a:extLst>
                <a:ext uri="{FF2B5EF4-FFF2-40B4-BE49-F238E27FC236}">
                  <a16:creationId xmlns:a16="http://schemas.microsoft.com/office/drawing/2014/main" id="{1B3D459A-A4E2-FB41-82EE-F8690740DC57}"/>
                </a:ext>
              </a:extLst>
            </p:cNvPr>
            <p:cNvSpPr txBox="1">
              <a:spLocks noChangeArrowheads="1"/>
            </p:cNvSpPr>
            <p:nvPr/>
          </p:nvSpPr>
          <p:spPr bwMode="auto">
            <a:xfrm>
              <a:off x="768804" y="4202113"/>
              <a:ext cx="1495425" cy="369887"/>
            </a:xfrm>
            <a:prstGeom prst="rect">
              <a:avLst/>
            </a:prstGeom>
            <a:gradFill flip="none" rotWithShape="1">
              <a:gsLst>
                <a:gs pos="0">
                  <a:schemeClr val="bg2">
                    <a:lumMod val="50000"/>
                    <a:shade val="30000"/>
                    <a:satMod val="115000"/>
                  </a:schemeClr>
                </a:gs>
                <a:gs pos="50000">
                  <a:schemeClr val="bg2">
                    <a:lumMod val="50000"/>
                    <a:shade val="67500"/>
                    <a:satMod val="115000"/>
                  </a:schemeClr>
                </a:gs>
                <a:gs pos="100000">
                  <a:schemeClr val="bg2">
                    <a:lumMod val="50000"/>
                    <a:shade val="100000"/>
                    <a:satMod val="115000"/>
                  </a:schemeClr>
                </a:gs>
              </a:gsLst>
              <a:lin ang="16200000" scaled="1"/>
              <a:tileRect/>
            </a:gradFill>
            <a:ln w="9525">
              <a:noFill/>
              <a:miter lim="800000"/>
              <a:headEnd/>
              <a:tailEnd/>
            </a:ln>
            <a:effectLst>
              <a:outerShdw blurRad="50800" dist="38100" dir="2700000" algn="tl" rotWithShape="0">
                <a:prstClr val="black">
                  <a:alpha val="40000"/>
                </a:prstClr>
              </a:outerShdw>
            </a:effectLst>
          </p:spPr>
          <p:txBody>
            <a:bodyPr>
              <a:spAutoFit/>
            </a:bodyPr>
            <a:lstStyle/>
            <a:p>
              <a:pPr algn="ctr">
                <a:defRPr/>
              </a:pPr>
              <a:r>
                <a:rPr lang="en-US" dirty="0">
                  <a:solidFill>
                    <a:schemeClr val="bg1"/>
                  </a:solidFill>
                  <a:latin typeface="Georgia" pitchFamily="18" charset="0"/>
                </a:rPr>
                <a:t>Investigator</a:t>
              </a:r>
            </a:p>
          </p:txBody>
        </p:sp>
        <p:sp>
          <p:nvSpPr>
            <p:cNvPr id="68" name="TextBox 10" descr="Graphic showing that investigator comes up with the research idea">
              <a:extLst>
                <a:ext uri="{FF2B5EF4-FFF2-40B4-BE49-F238E27FC236}">
                  <a16:creationId xmlns:a16="http://schemas.microsoft.com/office/drawing/2014/main" id="{11E469EB-059D-154D-8E4C-3D18C4058A28}"/>
                </a:ext>
              </a:extLst>
            </p:cNvPr>
            <p:cNvSpPr txBox="1">
              <a:spLocks noChangeArrowheads="1"/>
            </p:cNvSpPr>
            <p:nvPr/>
          </p:nvSpPr>
          <p:spPr bwMode="auto">
            <a:xfrm>
              <a:off x="490116" y="2216624"/>
              <a:ext cx="2014538"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US" dirty="0">
                  <a:latin typeface="Georgia" pitchFamily="18" charset="0"/>
                </a:rPr>
                <a:t>Great Research Idea! </a:t>
              </a:r>
            </a:p>
          </p:txBody>
        </p:sp>
      </p:grpSp>
      <p:sp>
        <p:nvSpPr>
          <p:cNvPr id="69" name="Rounded Rectangle 68">
            <a:extLst>
              <a:ext uri="{FF2B5EF4-FFF2-40B4-BE49-F238E27FC236}">
                <a16:creationId xmlns:a16="http://schemas.microsoft.com/office/drawing/2014/main" id="{D10F9ADB-EB75-854D-82D7-57C1FEB31127}"/>
              </a:ext>
            </a:extLst>
          </p:cNvPr>
          <p:cNvSpPr/>
          <p:nvPr/>
        </p:nvSpPr>
        <p:spPr>
          <a:xfrm>
            <a:off x="2878874" y="2687782"/>
            <a:ext cx="1681019" cy="452582"/>
          </a:xfrm>
          <a:prstGeom prst="roundRect">
            <a:avLst/>
          </a:prstGeom>
          <a:solidFill>
            <a:srgbClr val="99FF99"/>
          </a:solidFill>
          <a:ln>
            <a:prstDash val="solid"/>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400" dirty="0">
                <a:solidFill>
                  <a:schemeClr val="tx1"/>
                </a:solidFill>
              </a:rPr>
              <a:t>Submits Application</a:t>
            </a:r>
          </a:p>
        </p:txBody>
      </p:sp>
      <p:sp>
        <p:nvSpPr>
          <p:cNvPr id="70" name="TextBox 22" descr="graphic showingCSR assigns applicaiton to NIH institute or center and study section">
            <a:extLst>
              <a:ext uri="{FF2B5EF4-FFF2-40B4-BE49-F238E27FC236}">
                <a16:creationId xmlns:a16="http://schemas.microsoft.com/office/drawing/2014/main" id="{A5A5461A-950D-4348-8CF4-D0E870DD80D9}"/>
              </a:ext>
            </a:extLst>
          </p:cNvPr>
          <p:cNvSpPr txBox="1">
            <a:spLocks noChangeArrowheads="1"/>
          </p:cNvSpPr>
          <p:nvPr/>
        </p:nvSpPr>
        <p:spPr bwMode="auto">
          <a:xfrm>
            <a:off x="5519320" y="1387984"/>
            <a:ext cx="3217863"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1400" b="1" dirty="0">
                <a:solidFill>
                  <a:schemeClr val="bg1"/>
                </a:solidFill>
              </a:rPr>
              <a:t>Assigns to IC &amp; IRG / Study Section</a:t>
            </a:r>
          </a:p>
        </p:txBody>
      </p:sp>
      <p:grpSp>
        <p:nvGrpSpPr>
          <p:cNvPr id="71" name="Group 70" descr="&quot;&quot;">
            <a:extLst>
              <a:ext uri="{FF2B5EF4-FFF2-40B4-BE49-F238E27FC236}">
                <a16:creationId xmlns:a16="http://schemas.microsoft.com/office/drawing/2014/main" id="{E33B5C45-8C7B-484E-B74D-959E17CA39DF}"/>
              </a:ext>
            </a:extLst>
          </p:cNvPr>
          <p:cNvGrpSpPr/>
          <p:nvPr/>
        </p:nvGrpSpPr>
        <p:grpSpPr>
          <a:xfrm>
            <a:off x="5348607" y="1952887"/>
            <a:ext cx="3472873" cy="895927"/>
            <a:chOff x="5368295" y="2452233"/>
            <a:chExt cx="3472873" cy="895927"/>
          </a:xfrm>
          <a:solidFill>
            <a:schemeClr val="accent2"/>
          </a:solidFill>
        </p:grpSpPr>
        <p:grpSp>
          <p:nvGrpSpPr>
            <p:cNvPr id="72" name="Group 71">
              <a:extLst>
                <a:ext uri="{FF2B5EF4-FFF2-40B4-BE49-F238E27FC236}">
                  <a16:creationId xmlns:a16="http://schemas.microsoft.com/office/drawing/2014/main" id="{C3CAEE43-7D52-9C4D-8A0B-09288438BCD5}"/>
                </a:ext>
              </a:extLst>
            </p:cNvPr>
            <p:cNvGrpSpPr/>
            <p:nvPr/>
          </p:nvGrpSpPr>
          <p:grpSpPr>
            <a:xfrm>
              <a:off x="5368295" y="2452233"/>
              <a:ext cx="3472873" cy="895927"/>
              <a:chOff x="5368295" y="2452233"/>
              <a:chExt cx="3472873" cy="895927"/>
            </a:xfrm>
            <a:grpFill/>
          </p:grpSpPr>
          <p:sp>
            <p:nvSpPr>
              <p:cNvPr id="74" name="Rounded Rectangle 73" descr="graphic showin study section reviews application for scientific merit">
                <a:extLst>
                  <a:ext uri="{FF2B5EF4-FFF2-40B4-BE49-F238E27FC236}">
                    <a16:creationId xmlns:a16="http://schemas.microsoft.com/office/drawing/2014/main" id="{7FA43E19-0ECB-EB45-A05B-81BA78FBBE9D}"/>
                  </a:ext>
                </a:extLst>
              </p:cNvPr>
              <p:cNvSpPr/>
              <p:nvPr/>
            </p:nvSpPr>
            <p:spPr>
              <a:xfrm>
                <a:off x="5368295" y="2452233"/>
                <a:ext cx="3472873" cy="895927"/>
              </a:xfrm>
              <a:prstGeom prst="roundRect">
                <a:avLst/>
              </a:prstGeom>
              <a:grpFill/>
              <a:effectLst>
                <a:outerShdw blurRad="50800" dist="38100" dir="2700000" algn="tl"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75" name="TextBox 25" descr="graphic showin study section reviews application for scientific merit">
                <a:extLst>
                  <a:ext uri="{FF2B5EF4-FFF2-40B4-BE49-F238E27FC236}">
                    <a16:creationId xmlns:a16="http://schemas.microsoft.com/office/drawing/2014/main" id="{8778DB11-5445-7745-9DCE-9077F5ACCE3D}"/>
                  </a:ext>
                </a:extLst>
              </p:cNvPr>
              <p:cNvSpPr txBox="1">
                <a:spLocks noChangeArrowheads="1"/>
              </p:cNvSpPr>
              <p:nvPr/>
            </p:nvSpPr>
            <p:spPr bwMode="auto">
              <a:xfrm>
                <a:off x="6416548" y="2546102"/>
                <a:ext cx="1376363" cy="30797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1400" b="1" dirty="0"/>
                  <a:t>Study Section</a:t>
                </a:r>
              </a:p>
            </p:txBody>
          </p:sp>
        </p:grpSp>
        <p:sp>
          <p:nvSpPr>
            <p:cNvPr id="73" name="TextBox 26">
              <a:extLst>
                <a:ext uri="{FF2B5EF4-FFF2-40B4-BE49-F238E27FC236}">
                  <a16:creationId xmlns:a16="http://schemas.microsoft.com/office/drawing/2014/main" id="{1E738758-42B3-3543-BB9D-76D14DBD3C0C}"/>
                </a:ext>
              </a:extLst>
            </p:cNvPr>
            <p:cNvSpPr txBox="1">
              <a:spLocks noChangeArrowheads="1"/>
            </p:cNvSpPr>
            <p:nvPr/>
          </p:nvSpPr>
          <p:spPr bwMode="auto">
            <a:xfrm>
              <a:off x="5848350" y="2968625"/>
              <a:ext cx="2513013" cy="30797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1400" b="1" dirty="0">
                  <a:solidFill>
                    <a:schemeClr val="bg1"/>
                  </a:solidFill>
                </a:rPr>
                <a:t>Reviews for Scientific Merit</a:t>
              </a:r>
            </a:p>
          </p:txBody>
        </p:sp>
      </p:grpSp>
      <p:grpSp>
        <p:nvGrpSpPr>
          <p:cNvPr id="76" name="Group 75" descr="&quot;&quot;">
            <a:extLst>
              <a:ext uri="{FF2B5EF4-FFF2-40B4-BE49-F238E27FC236}">
                <a16:creationId xmlns:a16="http://schemas.microsoft.com/office/drawing/2014/main" id="{6F316FE6-83C4-9C49-B84E-70DDF616CA05}"/>
              </a:ext>
            </a:extLst>
          </p:cNvPr>
          <p:cNvGrpSpPr/>
          <p:nvPr/>
        </p:nvGrpSpPr>
        <p:grpSpPr>
          <a:xfrm>
            <a:off x="5348606" y="2900599"/>
            <a:ext cx="3472873" cy="895927"/>
            <a:chOff x="5368295" y="3412777"/>
            <a:chExt cx="3472873" cy="895927"/>
          </a:xfrm>
          <a:solidFill>
            <a:schemeClr val="accent2"/>
          </a:solidFill>
        </p:grpSpPr>
        <p:sp>
          <p:nvSpPr>
            <p:cNvPr id="77" name="Rounded Rectangle 76" descr="&quot;&quot;">
              <a:extLst>
                <a:ext uri="{FF2B5EF4-FFF2-40B4-BE49-F238E27FC236}">
                  <a16:creationId xmlns:a16="http://schemas.microsoft.com/office/drawing/2014/main" id="{859CAB45-2335-6447-9A56-CC1C79D74A2F}"/>
                </a:ext>
              </a:extLst>
            </p:cNvPr>
            <p:cNvSpPr/>
            <p:nvPr/>
          </p:nvSpPr>
          <p:spPr>
            <a:xfrm>
              <a:off x="5368295" y="3412777"/>
              <a:ext cx="3472873" cy="895927"/>
            </a:xfrm>
            <a:prstGeom prst="roundRect">
              <a:avLst/>
            </a:prstGeom>
            <a:grpFill/>
            <a:effectLst>
              <a:outerShdw blurRad="50800" dist="38100" dir="2700000" algn="tl"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78" name="TextBox 29">
              <a:extLst>
                <a:ext uri="{FF2B5EF4-FFF2-40B4-BE49-F238E27FC236}">
                  <a16:creationId xmlns:a16="http://schemas.microsoft.com/office/drawing/2014/main" id="{C3DBCE56-7B7F-B14B-B79A-9DA0DDE3E3DE}"/>
                </a:ext>
              </a:extLst>
            </p:cNvPr>
            <p:cNvSpPr txBox="1">
              <a:spLocks noChangeArrowheads="1"/>
            </p:cNvSpPr>
            <p:nvPr/>
          </p:nvSpPr>
          <p:spPr bwMode="auto">
            <a:xfrm>
              <a:off x="6665786" y="3497849"/>
              <a:ext cx="877887" cy="30797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1400" b="1" dirty="0"/>
                <a:t>Institute</a:t>
              </a:r>
            </a:p>
          </p:txBody>
        </p:sp>
        <p:sp>
          <p:nvSpPr>
            <p:cNvPr id="79" name="TextBox 30">
              <a:extLst>
                <a:ext uri="{FF2B5EF4-FFF2-40B4-BE49-F238E27FC236}">
                  <a16:creationId xmlns:a16="http://schemas.microsoft.com/office/drawing/2014/main" id="{0D4A9FCA-5F00-C14C-8820-CEDB83226DBE}"/>
                </a:ext>
              </a:extLst>
            </p:cNvPr>
            <p:cNvSpPr txBox="1">
              <a:spLocks noChangeArrowheads="1"/>
            </p:cNvSpPr>
            <p:nvPr/>
          </p:nvSpPr>
          <p:spPr bwMode="auto">
            <a:xfrm>
              <a:off x="5983288" y="3886200"/>
              <a:ext cx="2243137" cy="30797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1400" b="1" dirty="0">
                  <a:solidFill>
                    <a:schemeClr val="bg1"/>
                  </a:solidFill>
                </a:rPr>
                <a:t>Evaluates for Relevance</a:t>
              </a:r>
            </a:p>
          </p:txBody>
        </p:sp>
      </p:grpSp>
      <p:grpSp>
        <p:nvGrpSpPr>
          <p:cNvPr id="80" name="Group 79" descr="&quot;&quot;">
            <a:extLst>
              <a:ext uri="{FF2B5EF4-FFF2-40B4-BE49-F238E27FC236}">
                <a16:creationId xmlns:a16="http://schemas.microsoft.com/office/drawing/2014/main" id="{34C1015C-60A5-D245-BC58-A6B0B16BAA02}"/>
              </a:ext>
            </a:extLst>
          </p:cNvPr>
          <p:cNvGrpSpPr/>
          <p:nvPr/>
        </p:nvGrpSpPr>
        <p:grpSpPr>
          <a:xfrm>
            <a:off x="5360730" y="3855915"/>
            <a:ext cx="3472873" cy="895927"/>
            <a:chOff x="5372919" y="4368709"/>
            <a:chExt cx="3472873" cy="895927"/>
          </a:xfrm>
          <a:solidFill>
            <a:schemeClr val="accent2"/>
          </a:solidFill>
        </p:grpSpPr>
        <p:grpSp>
          <p:nvGrpSpPr>
            <p:cNvPr id="81" name="Group 80">
              <a:extLst>
                <a:ext uri="{FF2B5EF4-FFF2-40B4-BE49-F238E27FC236}">
                  <a16:creationId xmlns:a16="http://schemas.microsoft.com/office/drawing/2014/main" id="{FC7884CD-3027-6848-A8A4-15E334925F1A}"/>
                </a:ext>
              </a:extLst>
            </p:cNvPr>
            <p:cNvGrpSpPr/>
            <p:nvPr/>
          </p:nvGrpSpPr>
          <p:grpSpPr>
            <a:xfrm>
              <a:off x="5372919" y="4368709"/>
              <a:ext cx="3472873" cy="895927"/>
              <a:chOff x="5372919" y="4368709"/>
              <a:chExt cx="3472873" cy="895927"/>
            </a:xfrm>
            <a:grpFill/>
          </p:grpSpPr>
          <p:sp>
            <p:nvSpPr>
              <p:cNvPr id="83" name="Rounded Rectangle 82" descr="Advisory Councils and Boards recommend action (fund or not fund)">
                <a:extLst>
                  <a:ext uri="{FF2B5EF4-FFF2-40B4-BE49-F238E27FC236}">
                    <a16:creationId xmlns:a16="http://schemas.microsoft.com/office/drawing/2014/main" id="{95707BB8-1F57-334A-B669-F79E53FD1C50}"/>
                  </a:ext>
                </a:extLst>
              </p:cNvPr>
              <p:cNvSpPr/>
              <p:nvPr/>
            </p:nvSpPr>
            <p:spPr>
              <a:xfrm>
                <a:off x="5372919" y="4368709"/>
                <a:ext cx="3472873" cy="895927"/>
              </a:xfrm>
              <a:prstGeom prst="roundRect">
                <a:avLst/>
              </a:prstGeom>
              <a:grpFill/>
              <a:effectLst>
                <a:outerShdw blurRad="50800" dist="38100" dir="2700000" algn="tl"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84" name="TextBox 33" descr="Advisory Councils and Boards recommend action (fund or not fund)">
                <a:extLst>
                  <a:ext uri="{FF2B5EF4-FFF2-40B4-BE49-F238E27FC236}">
                    <a16:creationId xmlns:a16="http://schemas.microsoft.com/office/drawing/2014/main" id="{8CDB6E03-EDF8-7D4E-B44D-0EA7676A4BD3}"/>
                  </a:ext>
                </a:extLst>
              </p:cNvPr>
              <p:cNvSpPr txBox="1">
                <a:spLocks noChangeArrowheads="1"/>
              </p:cNvSpPr>
              <p:nvPr/>
            </p:nvSpPr>
            <p:spPr bwMode="auto">
              <a:xfrm>
                <a:off x="5857081" y="4511436"/>
                <a:ext cx="2503488" cy="30797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1400" b="1" dirty="0"/>
                  <a:t>Advisory Councils &amp; Board</a:t>
                </a:r>
              </a:p>
            </p:txBody>
          </p:sp>
        </p:grpSp>
        <p:sp>
          <p:nvSpPr>
            <p:cNvPr id="82" name="TextBox 34" descr="Advisory Councils and Boards recommend action (fund or not fund)">
              <a:extLst>
                <a:ext uri="{FF2B5EF4-FFF2-40B4-BE49-F238E27FC236}">
                  <a16:creationId xmlns:a16="http://schemas.microsoft.com/office/drawing/2014/main" id="{B000E096-7196-C046-B641-3F36E96BDA8E}"/>
                </a:ext>
              </a:extLst>
            </p:cNvPr>
            <p:cNvSpPr txBox="1">
              <a:spLocks noChangeArrowheads="1"/>
            </p:cNvSpPr>
            <p:nvPr/>
          </p:nvSpPr>
          <p:spPr bwMode="auto">
            <a:xfrm>
              <a:off x="6129338" y="4876800"/>
              <a:ext cx="1958975" cy="30797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1400" b="1" dirty="0">
                  <a:solidFill>
                    <a:schemeClr val="bg1"/>
                  </a:solidFill>
                </a:rPr>
                <a:t>Recommends Action</a:t>
              </a:r>
            </a:p>
          </p:txBody>
        </p:sp>
      </p:grpSp>
      <p:grpSp>
        <p:nvGrpSpPr>
          <p:cNvPr id="85" name="Group 84" descr="&quot;&quot;">
            <a:extLst>
              <a:ext uri="{FF2B5EF4-FFF2-40B4-BE49-F238E27FC236}">
                <a16:creationId xmlns:a16="http://schemas.microsoft.com/office/drawing/2014/main" id="{4E324ADF-5D6D-D84F-9569-393C889D4EC3}"/>
              </a:ext>
            </a:extLst>
          </p:cNvPr>
          <p:cNvGrpSpPr/>
          <p:nvPr/>
        </p:nvGrpSpPr>
        <p:grpSpPr>
          <a:xfrm>
            <a:off x="5374189" y="4807437"/>
            <a:ext cx="3472873" cy="895927"/>
            <a:chOff x="5368307" y="5343113"/>
            <a:chExt cx="3472873" cy="895927"/>
          </a:xfrm>
          <a:solidFill>
            <a:schemeClr val="accent2"/>
          </a:solidFill>
        </p:grpSpPr>
        <p:sp>
          <p:nvSpPr>
            <p:cNvPr id="86" name="Rounded Rectangle 85">
              <a:extLst>
                <a:ext uri="{FF2B5EF4-FFF2-40B4-BE49-F238E27FC236}">
                  <a16:creationId xmlns:a16="http://schemas.microsoft.com/office/drawing/2014/main" id="{1FE0F1F3-7724-C642-B559-111352B3BCF9}"/>
                </a:ext>
              </a:extLst>
            </p:cNvPr>
            <p:cNvSpPr/>
            <p:nvPr/>
          </p:nvSpPr>
          <p:spPr>
            <a:xfrm>
              <a:off x="5368307" y="5343113"/>
              <a:ext cx="3472873" cy="895927"/>
            </a:xfrm>
            <a:prstGeom prst="roundRect">
              <a:avLst/>
            </a:prstGeom>
            <a:grpFill/>
            <a:effectLst>
              <a:outerShdw blurRad="50800" dist="38100" dir="2700000" algn="tl"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87" name="TextBox 37">
              <a:extLst>
                <a:ext uri="{FF2B5EF4-FFF2-40B4-BE49-F238E27FC236}">
                  <a16:creationId xmlns:a16="http://schemas.microsoft.com/office/drawing/2014/main" id="{24C4ECE3-1BEC-2A4B-8713-3405DDE523C7}"/>
                </a:ext>
              </a:extLst>
            </p:cNvPr>
            <p:cNvSpPr txBox="1">
              <a:spLocks noChangeArrowheads="1"/>
            </p:cNvSpPr>
            <p:nvPr/>
          </p:nvSpPr>
          <p:spPr bwMode="auto">
            <a:xfrm>
              <a:off x="6314331" y="5467733"/>
              <a:ext cx="1616075" cy="30797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1400" b="1" dirty="0"/>
                <a:t>Institute Director</a:t>
              </a:r>
            </a:p>
          </p:txBody>
        </p:sp>
        <p:sp>
          <p:nvSpPr>
            <p:cNvPr id="88" name="TextBox 38">
              <a:extLst>
                <a:ext uri="{FF2B5EF4-FFF2-40B4-BE49-F238E27FC236}">
                  <a16:creationId xmlns:a16="http://schemas.microsoft.com/office/drawing/2014/main" id="{38642B11-268B-204E-AF18-2EE6B9E73B71}"/>
                </a:ext>
              </a:extLst>
            </p:cNvPr>
            <p:cNvSpPr txBox="1">
              <a:spLocks noChangeArrowheads="1"/>
            </p:cNvSpPr>
            <p:nvPr/>
          </p:nvSpPr>
          <p:spPr bwMode="auto">
            <a:xfrm>
              <a:off x="6096000" y="5867400"/>
              <a:ext cx="2279791" cy="307777"/>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1400" b="1" dirty="0">
                  <a:solidFill>
                    <a:schemeClr val="bg1"/>
                  </a:solidFill>
                </a:rPr>
                <a:t>Makes Funding Decision</a:t>
              </a:r>
            </a:p>
          </p:txBody>
        </p:sp>
      </p:grpSp>
      <p:sp>
        <p:nvSpPr>
          <p:cNvPr id="89" name="Freeform 88" descr="graphic showing institution allocates funds to investigator who performs the research">
            <a:extLst>
              <a:ext uri="{FF2B5EF4-FFF2-40B4-BE49-F238E27FC236}">
                <a16:creationId xmlns:a16="http://schemas.microsoft.com/office/drawing/2014/main" id="{CBE23692-B2C5-D846-B641-CBC9C7FF9014}"/>
              </a:ext>
            </a:extLst>
          </p:cNvPr>
          <p:cNvSpPr/>
          <p:nvPr/>
        </p:nvSpPr>
        <p:spPr>
          <a:xfrm>
            <a:off x="2176461" y="3629024"/>
            <a:ext cx="601663" cy="1178413"/>
          </a:xfrm>
          <a:custGeom>
            <a:avLst/>
            <a:gdLst>
              <a:gd name="connsiteX0" fmla="*/ 844952 w 844952"/>
              <a:gd name="connsiteY0" fmla="*/ 133109 h 1105383"/>
              <a:gd name="connsiteX1" fmla="*/ 520861 w 844952"/>
              <a:gd name="connsiteY1" fmla="*/ 133109 h 1105383"/>
              <a:gd name="connsiteX2" fmla="*/ 659757 w 844952"/>
              <a:gd name="connsiteY2" fmla="*/ 931762 h 1105383"/>
              <a:gd name="connsiteX3" fmla="*/ 0 w 844952"/>
              <a:gd name="connsiteY3" fmla="*/ 1105383 h 1105383"/>
            </a:gdLst>
            <a:ahLst/>
            <a:cxnLst>
              <a:cxn ang="0">
                <a:pos x="connsiteX0" y="connsiteY0"/>
              </a:cxn>
              <a:cxn ang="0">
                <a:pos x="connsiteX1" y="connsiteY1"/>
              </a:cxn>
              <a:cxn ang="0">
                <a:pos x="connsiteX2" y="connsiteY2"/>
              </a:cxn>
              <a:cxn ang="0">
                <a:pos x="connsiteX3" y="connsiteY3"/>
              </a:cxn>
            </a:cxnLst>
            <a:rect l="l" t="t" r="r" b="b"/>
            <a:pathLst>
              <a:path w="844952" h="1105383">
                <a:moveTo>
                  <a:pt x="844952" y="133109"/>
                </a:moveTo>
                <a:cubicBezTo>
                  <a:pt x="698339" y="66554"/>
                  <a:pt x="551727" y="0"/>
                  <a:pt x="520861" y="133109"/>
                </a:cubicBezTo>
                <a:cubicBezTo>
                  <a:pt x="489995" y="266218"/>
                  <a:pt x="746567" y="769716"/>
                  <a:pt x="659757" y="931762"/>
                </a:cubicBezTo>
                <a:cubicBezTo>
                  <a:pt x="572947" y="1093808"/>
                  <a:pt x="286473" y="1099595"/>
                  <a:pt x="0" y="1105383"/>
                </a:cubicBezTo>
              </a:path>
            </a:pathLst>
          </a:custGeom>
          <a:ln w="57150">
            <a:headEnd type="none" w="med" len="med"/>
            <a:tailEnd type="arrow" w="med" len="med"/>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grpSp>
        <p:nvGrpSpPr>
          <p:cNvPr id="90" name="Group 89" descr="graphic showing funds being given to the instittuion, who allocates the funds">
            <a:extLst>
              <a:ext uri="{FF2B5EF4-FFF2-40B4-BE49-F238E27FC236}">
                <a16:creationId xmlns:a16="http://schemas.microsoft.com/office/drawing/2014/main" id="{7F107494-84E3-DB44-8457-8DF91FC3A3C6}"/>
              </a:ext>
            </a:extLst>
          </p:cNvPr>
          <p:cNvGrpSpPr/>
          <p:nvPr/>
        </p:nvGrpSpPr>
        <p:grpSpPr>
          <a:xfrm>
            <a:off x="2883498" y="3588298"/>
            <a:ext cx="2365213" cy="1855647"/>
            <a:chOff x="2883498" y="3588298"/>
            <a:chExt cx="2313977" cy="2187027"/>
          </a:xfrm>
        </p:grpSpPr>
        <p:sp>
          <p:nvSpPr>
            <p:cNvPr id="91" name="Rounded Rectangle 90" descr="&quot;&quot;">
              <a:extLst>
                <a:ext uri="{FF2B5EF4-FFF2-40B4-BE49-F238E27FC236}">
                  <a16:creationId xmlns:a16="http://schemas.microsoft.com/office/drawing/2014/main" id="{5A1C024E-EC64-4B48-A483-361A023F7669}"/>
                </a:ext>
              </a:extLst>
            </p:cNvPr>
            <p:cNvSpPr/>
            <p:nvPr/>
          </p:nvSpPr>
          <p:spPr>
            <a:xfrm>
              <a:off x="2883498" y="3588298"/>
              <a:ext cx="1681019" cy="452582"/>
            </a:xfrm>
            <a:prstGeom prst="roundRect">
              <a:avLst/>
            </a:prstGeom>
            <a:solidFill>
              <a:srgbClr val="008000"/>
            </a:solidFill>
            <a:ln>
              <a:prstDash val="solid"/>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400" dirty="0">
                  <a:solidFill>
                    <a:schemeClr val="bg1"/>
                  </a:solidFill>
                </a:rPr>
                <a:t>Allocates Funds</a:t>
              </a:r>
            </a:p>
          </p:txBody>
        </p:sp>
        <p:sp>
          <p:nvSpPr>
            <p:cNvPr id="92" name="Freeform 91">
              <a:extLst>
                <a:ext uri="{FF2B5EF4-FFF2-40B4-BE49-F238E27FC236}">
                  <a16:creationId xmlns:a16="http://schemas.microsoft.com/office/drawing/2014/main" id="{FBD59155-B35E-2143-87C5-8D159C02CA58}"/>
                </a:ext>
              </a:extLst>
            </p:cNvPr>
            <p:cNvSpPr/>
            <p:nvPr/>
          </p:nvSpPr>
          <p:spPr>
            <a:xfrm>
              <a:off x="4606925" y="3730625"/>
              <a:ext cx="590550" cy="2044700"/>
            </a:xfrm>
            <a:custGeom>
              <a:avLst/>
              <a:gdLst>
                <a:gd name="connsiteX0" fmla="*/ 590309 w 590309"/>
                <a:gd name="connsiteY0" fmla="*/ 2044861 h 2044861"/>
                <a:gd name="connsiteX1" fmla="*/ 115747 w 590309"/>
                <a:gd name="connsiteY1" fmla="*/ 1743919 h 2044861"/>
                <a:gd name="connsiteX2" fmla="*/ 509286 w 590309"/>
                <a:gd name="connsiteY2" fmla="*/ 285509 h 2044861"/>
                <a:gd name="connsiteX3" fmla="*/ 0 w 590309"/>
                <a:gd name="connsiteY3" fmla="*/ 30866 h 2044861"/>
              </a:gdLst>
              <a:ahLst/>
              <a:cxnLst>
                <a:cxn ang="0">
                  <a:pos x="connsiteX0" y="connsiteY0"/>
                </a:cxn>
                <a:cxn ang="0">
                  <a:pos x="connsiteX1" y="connsiteY1"/>
                </a:cxn>
                <a:cxn ang="0">
                  <a:pos x="connsiteX2" y="connsiteY2"/>
                </a:cxn>
                <a:cxn ang="0">
                  <a:pos x="connsiteX3" y="connsiteY3"/>
                </a:cxn>
              </a:cxnLst>
              <a:rect l="l" t="t" r="r" b="b"/>
              <a:pathLst>
                <a:path w="590309" h="2044861">
                  <a:moveTo>
                    <a:pt x="590309" y="2044861"/>
                  </a:moveTo>
                  <a:cubicBezTo>
                    <a:pt x="359780" y="2041002"/>
                    <a:pt x="129251" y="2037144"/>
                    <a:pt x="115747" y="1743919"/>
                  </a:cubicBezTo>
                  <a:cubicBezTo>
                    <a:pt x="102243" y="1450694"/>
                    <a:pt x="528577" y="571018"/>
                    <a:pt x="509286" y="285509"/>
                  </a:cubicBezTo>
                  <a:cubicBezTo>
                    <a:pt x="489995" y="0"/>
                    <a:pt x="244997" y="15433"/>
                    <a:pt x="0" y="30866"/>
                  </a:cubicBezTo>
                </a:path>
              </a:pathLst>
            </a:custGeom>
            <a:ln w="57150">
              <a:headEnd type="none" w="med" len="med"/>
              <a:tailEnd type="arrow" w="med" len="med"/>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grpSp>
    </p:spTree>
    <p:extLst>
      <p:ext uri="{BB962C8B-B14F-4D97-AF65-F5344CB8AC3E}">
        <p14:creationId xmlns:p14="http://schemas.microsoft.com/office/powerpoint/2010/main" val="150694902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6" name="Title 3">
            <a:extLst>
              <a:ext uri="{FF2B5EF4-FFF2-40B4-BE49-F238E27FC236}">
                <a16:creationId xmlns:a16="http://schemas.microsoft.com/office/drawing/2014/main" id="{7FF528A0-5F03-4642-A846-A8D07151BC73}"/>
              </a:ext>
            </a:extLst>
          </p:cNvPr>
          <p:cNvSpPr txBox="1">
            <a:spLocks/>
          </p:cNvSpPr>
          <p:nvPr/>
        </p:nvSpPr>
        <p:spPr>
          <a:xfrm>
            <a:off x="913012" y="365125"/>
            <a:ext cx="7602338" cy="1325563"/>
          </a:xfrm>
          <a:prstGeom prst="rect">
            <a:avLst/>
          </a:prstGeom>
        </p:spPr>
        <p:txBody>
          <a:bodyPr vert="horz" lIns="91440" tIns="45720" rIns="91440" bIns="45720" rtlCol="0" anchor="ctr">
            <a:normAutofit/>
          </a:bodyPr>
          <a:lstStyle>
            <a:lvl1pPr algn="l" defTabSz="457200" rtl="0" eaLnBrk="1" latinLnBrk="0" hangingPunct="1">
              <a:spcBef>
                <a:spcPct val="0"/>
              </a:spcBef>
              <a:buNone/>
              <a:defRPr sz="4800" b="0" i="0" kern="1200">
                <a:solidFill>
                  <a:schemeClr val="accent1"/>
                </a:solidFill>
                <a:latin typeface="Helvetica"/>
                <a:ea typeface="+mj-ea"/>
                <a:cs typeface="Helvetica"/>
              </a:defRPr>
            </a:lvl1pPr>
          </a:lstStyle>
          <a:p>
            <a:r>
              <a:rPr lang="en-US" sz="4000" b="1" dirty="0">
                <a:solidFill>
                  <a:schemeClr val="accent5"/>
                </a:solidFill>
                <a:latin typeface="Arial" charset="0"/>
                <a:ea typeface="Arial" charset="0"/>
                <a:cs typeface="Arial" charset="0"/>
              </a:rPr>
              <a:t>Peer Review Process</a:t>
            </a:r>
          </a:p>
        </p:txBody>
      </p:sp>
      <p:sp>
        <p:nvSpPr>
          <p:cNvPr id="7" name="Content Placeholder 4">
            <a:extLst>
              <a:ext uri="{FF2B5EF4-FFF2-40B4-BE49-F238E27FC236}">
                <a16:creationId xmlns:a16="http://schemas.microsoft.com/office/drawing/2014/main" id="{CAF76D5F-7AC5-F54F-B30C-46733CB8E2F6}"/>
              </a:ext>
            </a:extLst>
          </p:cNvPr>
          <p:cNvSpPr txBox="1">
            <a:spLocks/>
          </p:cNvSpPr>
          <p:nvPr/>
        </p:nvSpPr>
        <p:spPr>
          <a:xfrm>
            <a:off x="962282" y="1515499"/>
            <a:ext cx="8181718" cy="4351338"/>
          </a:xfrm>
          <a:prstGeom prst="rect">
            <a:avLst/>
          </a:prstGeom>
        </p:spPr>
        <p:txBody>
          <a:bodyPr vert="horz" lIns="91440" tIns="45720" rIns="91440" bIns="45720" rtlCol="0">
            <a:normAutofit fontScale="92500" lnSpcReduction="10000"/>
          </a:bodyPr>
          <a:lstStyle>
            <a:lvl1pPr marL="0" indent="0" algn="l" defTabSz="457200" rtl="0" eaLnBrk="1" latinLnBrk="0" hangingPunct="1">
              <a:spcBef>
                <a:spcPct val="20000"/>
              </a:spcBef>
              <a:buClrTx/>
              <a:buSzPct val="100000"/>
              <a:buFontTx/>
              <a:buNone/>
              <a:defRPr sz="3200" b="0" i="0" kern="1200">
                <a:solidFill>
                  <a:schemeClr val="accent1"/>
                </a:solidFill>
                <a:latin typeface="Helvetica"/>
                <a:ea typeface="+mn-ea"/>
                <a:cs typeface="Helvetica"/>
              </a:defRPr>
            </a:lvl1pPr>
            <a:lvl2pPr marL="457200" indent="0" algn="ctr" defTabSz="457200" rtl="0" eaLnBrk="1" latinLnBrk="0" hangingPunct="1">
              <a:spcBef>
                <a:spcPct val="20000"/>
              </a:spcBef>
              <a:buClrTx/>
              <a:buSzPct val="100000"/>
              <a:buFontTx/>
              <a:buNone/>
              <a:defRPr sz="2800" b="0" i="0" kern="1200">
                <a:solidFill>
                  <a:schemeClr val="tx1">
                    <a:tint val="75000"/>
                  </a:schemeClr>
                </a:solidFill>
                <a:latin typeface="Helvetica"/>
                <a:ea typeface="+mn-ea"/>
                <a:cs typeface="Helvetica"/>
              </a:defRPr>
            </a:lvl2pPr>
            <a:lvl3pPr marL="914400" indent="0" algn="ctr" defTabSz="457200" rtl="0" eaLnBrk="1" latinLnBrk="0" hangingPunct="1">
              <a:spcBef>
                <a:spcPct val="20000"/>
              </a:spcBef>
              <a:buClrTx/>
              <a:buSzPct val="100000"/>
              <a:buFontTx/>
              <a:buNone/>
              <a:defRPr sz="2400" b="0" i="0" kern="1200">
                <a:solidFill>
                  <a:schemeClr val="tx1">
                    <a:tint val="75000"/>
                  </a:schemeClr>
                </a:solidFill>
                <a:latin typeface="Helvetica"/>
                <a:ea typeface="+mn-ea"/>
                <a:cs typeface="Helvetica"/>
              </a:defRPr>
            </a:lvl3pPr>
            <a:lvl4pPr marL="1371600" indent="0" algn="ctr" defTabSz="457200" rtl="0" eaLnBrk="1" latinLnBrk="0" hangingPunct="1">
              <a:spcBef>
                <a:spcPct val="20000"/>
              </a:spcBef>
              <a:buClrTx/>
              <a:buSzPct val="100000"/>
              <a:buFontTx/>
              <a:buNone/>
              <a:defRPr sz="2000" b="0" i="0" kern="1200">
                <a:solidFill>
                  <a:schemeClr val="tx1">
                    <a:tint val="75000"/>
                  </a:schemeClr>
                </a:solidFill>
                <a:latin typeface="Helvetica"/>
                <a:ea typeface="+mn-ea"/>
                <a:cs typeface="Helvetica"/>
              </a:defRPr>
            </a:lvl4pPr>
            <a:lvl5pPr marL="1828800" indent="0" algn="ctr" defTabSz="457200" rtl="0" eaLnBrk="1" latinLnBrk="0" hangingPunct="1">
              <a:spcBef>
                <a:spcPct val="20000"/>
              </a:spcBef>
              <a:buClrTx/>
              <a:buSzPct val="100000"/>
              <a:buFontTx/>
              <a:buNone/>
              <a:defRPr sz="2000" b="0" i="0" kern="1200">
                <a:solidFill>
                  <a:schemeClr val="tx1">
                    <a:tint val="75000"/>
                  </a:schemeClr>
                </a:solidFill>
                <a:latin typeface="Helvetica"/>
                <a:ea typeface="+mn-ea"/>
                <a:cs typeface="Helvetica"/>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a:lnSpc>
                <a:spcPct val="90000"/>
              </a:lnSpc>
            </a:pPr>
            <a:r>
              <a:rPr lang="en-US" sz="2200" b="1" dirty="0">
                <a:solidFill>
                  <a:schemeClr val="accent5"/>
                </a:solidFill>
              </a:rPr>
              <a:t>Center for Scientific Review (CSR) vs. Institute/Center Review:</a:t>
            </a:r>
          </a:p>
          <a:p>
            <a:pPr marL="342900" indent="-342900">
              <a:lnSpc>
                <a:spcPct val="90000"/>
              </a:lnSpc>
              <a:buFont typeface="Arial" panose="020B0604020202020204" pitchFamily="34" charset="0"/>
              <a:buChar char="•"/>
            </a:pPr>
            <a:r>
              <a:rPr lang="en-US" sz="2200" dirty="0">
                <a:solidFill>
                  <a:schemeClr val="accent5"/>
                </a:solidFill>
              </a:rPr>
              <a:t>CSR is most R01s, some PA/RFA</a:t>
            </a:r>
          </a:p>
          <a:p>
            <a:pPr marL="342900" indent="-342900">
              <a:lnSpc>
                <a:spcPct val="90000"/>
              </a:lnSpc>
              <a:buFont typeface="Arial" panose="020B0604020202020204" pitchFamily="34" charset="0"/>
              <a:buChar char="•"/>
            </a:pPr>
            <a:r>
              <a:rPr lang="en-US" sz="2200" dirty="0">
                <a:solidFill>
                  <a:schemeClr val="accent5"/>
                </a:solidFill>
              </a:rPr>
              <a:t>IC review is for specific program projects, training grants, career development awards, RFAs</a:t>
            </a:r>
          </a:p>
          <a:p>
            <a:pPr>
              <a:lnSpc>
                <a:spcPct val="90000"/>
              </a:lnSpc>
            </a:pPr>
            <a:endParaRPr lang="en-US" sz="2200" dirty="0">
              <a:solidFill>
                <a:schemeClr val="accent5"/>
              </a:solidFill>
            </a:endParaRPr>
          </a:p>
          <a:p>
            <a:pPr>
              <a:lnSpc>
                <a:spcPct val="90000"/>
              </a:lnSpc>
            </a:pPr>
            <a:r>
              <a:rPr lang="en-US" sz="2200" b="1" dirty="0">
                <a:solidFill>
                  <a:schemeClr val="accent5"/>
                </a:solidFill>
              </a:rPr>
              <a:t>Study Sections:</a:t>
            </a:r>
          </a:p>
          <a:p>
            <a:pPr marL="342900" indent="-342900">
              <a:lnSpc>
                <a:spcPct val="90000"/>
              </a:lnSpc>
              <a:buFont typeface="Arial" panose="020B0604020202020204" pitchFamily="34" charset="0"/>
              <a:buChar char="•"/>
            </a:pPr>
            <a:r>
              <a:rPr lang="en-US" sz="2200" dirty="0">
                <a:solidFill>
                  <a:schemeClr val="accent5"/>
                </a:solidFill>
              </a:rPr>
              <a:t>Do NOT make funding decisions</a:t>
            </a:r>
          </a:p>
          <a:p>
            <a:pPr marL="342900" indent="-342900">
              <a:lnSpc>
                <a:spcPct val="90000"/>
              </a:lnSpc>
              <a:buFont typeface="Arial" panose="020B0604020202020204" pitchFamily="34" charset="0"/>
              <a:buChar char="•"/>
            </a:pPr>
            <a:r>
              <a:rPr lang="en-US" sz="2200" dirty="0">
                <a:solidFill>
                  <a:schemeClr val="accent5"/>
                </a:solidFill>
              </a:rPr>
              <a:t>Evaluate and make recommendations based on review criteria</a:t>
            </a:r>
          </a:p>
          <a:p>
            <a:pPr marL="342900" indent="-342900">
              <a:lnSpc>
                <a:spcPct val="90000"/>
              </a:lnSpc>
              <a:buFont typeface="Arial" panose="020B0604020202020204" pitchFamily="34" charset="0"/>
              <a:buChar char="•"/>
            </a:pPr>
            <a:r>
              <a:rPr lang="en-US" sz="2200" dirty="0">
                <a:solidFill>
                  <a:schemeClr val="accent5"/>
                </a:solidFill>
              </a:rPr>
              <a:t>Provide priority scores (or not discussed) and written critiques (summary statements)</a:t>
            </a:r>
          </a:p>
          <a:p>
            <a:pPr marL="342900" indent="-342900">
              <a:lnSpc>
                <a:spcPct val="90000"/>
              </a:lnSpc>
              <a:buFont typeface="Arial" panose="020B0604020202020204" pitchFamily="34" charset="0"/>
              <a:buChar char="•"/>
            </a:pPr>
            <a:endParaRPr lang="en-US" sz="2200" dirty="0">
              <a:solidFill>
                <a:schemeClr val="accent5"/>
              </a:solidFill>
            </a:endParaRPr>
          </a:p>
          <a:p>
            <a:pPr>
              <a:lnSpc>
                <a:spcPct val="90000"/>
              </a:lnSpc>
            </a:pPr>
            <a:r>
              <a:rPr lang="en-US" sz="2200" b="1" dirty="0">
                <a:solidFill>
                  <a:schemeClr val="accent5"/>
                </a:solidFill>
              </a:rPr>
              <a:t>Reviewer assignments:</a:t>
            </a:r>
          </a:p>
          <a:p>
            <a:pPr marL="342900" indent="-342900">
              <a:lnSpc>
                <a:spcPct val="90000"/>
              </a:lnSpc>
              <a:buFont typeface="Arial" panose="020B0604020202020204" pitchFamily="34" charset="0"/>
              <a:buChar char="•"/>
            </a:pPr>
            <a:r>
              <a:rPr lang="en-US" sz="2200" dirty="0">
                <a:solidFill>
                  <a:schemeClr val="accent5"/>
                </a:solidFill>
              </a:rPr>
              <a:t>Minimum of 3 reviewers per proposal</a:t>
            </a:r>
          </a:p>
          <a:p>
            <a:pPr marL="342900" indent="-342900">
              <a:lnSpc>
                <a:spcPct val="90000"/>
              </a:lnSpc>
              <a:buFont typeface="Arial" panose="020B0604020202020204" pitchFamily="34" charset="0"/>
              <a:buChar char="•"/>
            </a:pPr>
            <a:r>
              <a:rPr lang="en-US" sz="2200" dirty="0">
                <a:solidFill>
                  <a:schemeClr val="accent5"/>
                </a:solidFill>
              </a:rPr>
              <a:t>Based on scientific content, expertise and consider COI</a:t>
            </a:r>
          </a:p>
        </p:txBody>
      </p:sp>
      <p:sp>
        <p:nvSpPr>
          <p:cNvPr id="4" name="Rectangle 3">
            <a:extLst>
              <a:ext uri="{FF2B5EF4-FFF2-40B4-BE49-F238E27FC236}">
                <a16:creationId xmlns:a16="http://schemas.microsoft.com/office/drawing/2014/main" id="{A99C0C8D-E0EF-4447-85E0-7F152D96A83C}"/>
              </a:ext>
            </a:extLst>
          </p:cNvPr>
          <p:cNvSpPr/>
          <p:nvPr/>
        </p:nvSpPr>
        <p:spPr>
          <a:xfrm>
            <a:off x="0" y="5984182"/>
            <a:ext cx="9144000" cy="874986"/>
          </a:xfrm>
          <a:prstGeom prst="rect">
            <a:avLst/>
          </a:prstGeom>
          <a:solidFill>
            <a:schemeClr val="accent5"/>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8" name="Picture 7">
            <a:extLst>
              <a:ext uri="{FF2B5EF4-FFF2-40B4-BE49-F238E27FC236}">
                <a16:creationId xmlns:a16="http://schemas.microsoft.com/office/drawing/2014/main" id="{2EDFF225-DE2A-5040-86F4-C75A7ECAB85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16165" y="6098169"/>
            <a:ext cx="5682007" cy="647012"/>
          </a:xfrm>
          <a:prstGeom prst="rect">
            <a:avLst/>
          </a:prstGeom>
        </p:spPr>
      </p:pic>
    </p:spTree>
    <p:extLst>
      <p:ext uri="{BB962C8B-B14F-4D97-AF65-F5344CB8AC3E}">
        <p14:creationId xmlns:p14="http://schemas.microsoft.com/office/powerpoint/2010/main" val="85481606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6" name="Title 3">
            <a:extLst>
              <a:ext uri="{FF2B5EF4-FFF2-40B4-BE49-F238E27FC236}">
                <a16:creationId xmlns:a16="http://schemas.microsoft.com/office/drawing/2014/main" id="{7FF528A0-5F03-4642-A846-A8D07151BC73}"/>
              </a:ext>
            </a:extLst>
          </p:cNvPr>
          <p:cNvSpPr txBox="1">
            <a:spLocks/>
          </p:cNvSpPr>
          <p:nvPr/>
        </p:nvSpPr>
        <p:spPr>
          <a:xfrm>
            <a:off x="913012" y="365125"/>
            <a:ext cx="7602338" cy="1325563"/>
          </a:xfrm>
          <a:prstGeom prst="rect">
            <a:avLst/>
          </a:prstGeom>
        </p:spPr>
        <p:txBody>
          <a:bodyPr vert="horz" lIns="91440" tIns="45720" rIns="91440" bIns="45720" rtlCol="0" anchor="ctr">
            <a:normAutofit/>
          </a:bodyPr>
          <a:lstStyle>
            <a:lvl1pPr algn="l" defTabSz="457200" rtl="0" eaLnBrk="1" latinLnBrk="0" hangingPunct="1">
              <a:spcBef>
                <a:spcPct val="0"/>
              </a:spcBef>
              <a:buNone/>
              <a:defRPr sz="4800" b="0" i="0" kern="1200">
                <a:solidFill>
                  <a:schemeClr val="accent1"/>
                </a:solidFill>
                <a:latin typeface="Helvetica"/>
                <a:ea typeface="+mj-ea"/>
                <a:cs typeface="Helvetica"/>
              </a:defRPr>
            </a:lvl1pPr>
          </a:lstStyle>
          <a:p>
            <a:r>
              <a:rPr lang="en-US" sz="4000" b="1" dirty="0">
                <a:solidFill>
                  <a:schemeClr val="accent5"/>
                </a:solidFill>
                <a:latin typeface="Arial" charset="0"/>
                <a:ea typeface="Arial" charset="0"/>
                <a:cs typeface="Arial" charset="0"/>
              </a:rPr>
              <a:t>Review Process</a:t>
            </a:r>
          </a:p>
        </p:txBody>
      </p:sp>
      <p:sp>
        <p:nvSpPr>
          <p:cNvPr id="7" name="Content Placeholder 4">
            <a:extLst>
              <a:ext uri="{FF2B5EF4-FFF2-40B4-BE49-F238E27FC236}">
                <a16:creationId xmlns:a16="http://schemas.microsoft.com/office/drawing/2014/main" id="{CAF76D5F-7AC5-F54F-B30C-46733CB8E2F6}"/>
              </a:ext>
            </a:extLst>
          </p:cNvPr>
          <p:cNvSpPr txBox="1">
            <a:spLocks/>
          </p:cNvSpPr>
          <p:nvPr/>
        </p:nvSpPr>
        <p:spPr>
          <a:xfrm>
            <a:off x="962282" y="1746831"/>
            <a:ext cx="8181718" cy="4351338"/>
          </a:xfrm>
          <a:prstGeom prst="rect">
            <a:avLst/>
          </a:prstGeom>
        </p:spPr>
        <p:txBody>
          <a:bodyPr vert="horz" lIns="91440" tIns="45720" rIns="91440" bIns="45720" rtlCol="0">
            <a:normAutofit/>
          </a:bodyPr>
          <a:lstStyle>
            <a:lvl1pPr marL="0" indent="0" algn="l" defTabSz="457200" rtl="0" eaLnBrk="1" latinLnBrk="0" hangingPunct="1">
              <a:spcBef>
                <a:spcPct val="20000"/>
              </a:spcBef>
              <a:buClrTx/>
              <a:buSzPct val="100000"/>
              <a:buFontTx/>
              <a:buNone/>
              <a:defRPr sz="3200" b="0" i="0" kern="1200">
                <a:solidFill>
                  <a:schemeClr val="accent1"/>
                </a:solidFill>
                <a:latin typeface="Helvetica"/>
                <a:ea typeface="+mn-ea"/>
                <a:cs typeface="Helvetica"/>
              </a:defRPr>
            </a:lvl1pPr>
            <a:lvl2pPr marL="457200" indent="0" algn="ctr" defTabSz="457200" rtl="0" eaLnBrk="1" latinLnBrk="0" hangingPunct="1">
              <a:spcBef>
                <a:spcPct val="20000"/>
              </a:spcBef>
              <a:buClrTx/>
              <a:buSzPct val="100000"/>
              <a:buFontTx/>
              <a:buNone/>
              <a:defRPr sz="2800" b="0" i="0" kern="1200">
                <a:solidFill>
                  <a:schemeClr val="tx1">
                    <a:tint val="75000"/>
                  </a:schemeClr>
                </a:solidFill>
                <a:latin typeface="Helvetica"/>
                <a:ea typeface="+mn-ea"/>
                <a:cs typeface="Helvetica"/>
              </a:defRPr>
            </a:lvl2pPr>
            <a:lvl3pPr marL="914400" indent="0" algn="ctr" defTabSz="457200" rtl="0" eaLnBrk="1" latinLnBrk="0" hangingPunct="1">
              <a:spcBef>
                <a:spcPct val="20000"/>
              </a:spcBef>
              <a:buClrTx/>
              <a:buSzPct val="100000"/>
              <a:buFontTx/>
              <a:buNone/>
              <a:defRPr sz="2400" b="0" i="0" kern="1200">
                <a:solidFill>
                  <a:schemeClr val="tx1">
                    <a:tint val="75000"/>
                  </a:schemeClr>
                </a:solidFill>
                <a:latin typeface="Helvetica"/>
                <a:ea typeface="+mn-ea"/>
                <a:cs typeface="Helvetica"/>
              </a:defRPr>
            </a:lvl3pPr>
            <a:lvl4pPr marL="1371600" indent="0" algn="ctr" defTabSz="457200" rtl="0" eaLnBrk="1" latinLnBrk="0" hangingPunct="1">
              <a:spcBef>
                <a:spcPct val="20000"/>
              </a:spcBef>
              <a:buClrTx/>
              <a:buSzPct val="100000"/>
              <a:buFontTx/>
              <a:buNone/>
              <a:defRPr sz="2000" b="0" i="0" kern="1200">
                <a:solidFill>
                  <a:schemeClr val="tx1">
                    <a:tint val="75000"/>
                  </a:schemeClr>
                </a:solidFill>
                <a:latin typeface="Helvetica"/>
                <a:ea typeface="+mn-ea"/>
                <a:cs typeface="Helvetica"/>
              </a:defRPr>
            </a:lvl4pPr>
            <a:lvl5pPr marL="1828800" indent="0" algn="ctr" defTabSz="457200" rtl="0" eaLnBrk="1" latinLnBrk="0" hangingPunct="1">
              <a:spcBef>
                <a:spcPct val="20000"/>
              </a:spcBef>
              <a:buClrTx/>
              <a:buSzPct val="100000"/>
              <a:buFontTx/>
              <a:buNone/>
              <a:defRPr sz="2000" b="0" i="0" kern="1200">
                <a:solidFill>
                  <a:schemeClr val="tx1">
                    <a:tint val="75000"/>
                  </a:schemeClr>
                </a:solidFill>
                <a:latin typeface="Helvetica"/>
                <a:ea typeface="+mn-ea"/>
                <a:cs typeface="Helvetica"/>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a:lnSpc>
                <a:spcPct val="90000"/>
              </a:lnSpc>
            </a:pPr>
            <a:r>
              <a:rPr lang="en-US" sz="2200" b="1" dirty="0">
                <a:solidFill>
                  <a:schemeClr val="accent5"/>
                </a:solidFill>
              </a:rPr>
              <a:t>Top 50% of proposals are discussed in study section:</a:t>
            </a:r>
          </a:p>
          <a:p>
            <a:pPr marL="800100" lvl="1" indent="-342900" algn="l">
              <a:lnSpc>
                <a:spcPct val="90000"/>
              </a:lnSpc>
              <a:buFont typeface="Arial" panose="020B0604020202020204" pitchFamily="34" charset="0"/>
              <a:buChar char="•"/>
            </a:pPr>
            <a:r>
              <a:rPr lang="en-US" sz="2200" dirty="0">
                <a:solidFill>
                  <a:schemeClr val="accent5"/>
                </a:solidFill>
              </a:rPr>
              <a:t>9 hour day of review; each proposal gets ~13-14 minutes</a:t>
            </a:r>
          </a:p>
          <a:p>
            <a:pPr lvl="1" algn="l">
              <a:lnSpc>
                <a:spcPct val="90000"/>
              </a:lnSpc>
            </a:pPr>
            <a:endParaRPr lang="en-US" sz="1400" dirty="0">
              <a:solidFill>
                <a:schemeClr val="accent5"/>
              </a:solidFill>
            </a:endParaRPr>
          </a:p>
          <a:p>
            <a:pPr>
              <a:lnSpc>
                <a:spcPct val="90000"/>
              </a:lnSpc>
            </a:pPr>
            <a:r>
              <a:rPr lang="en-US" sz="2200" b="1" dirty="0">
                <a:solidFill>
                  <a:schemeClr val="accent5"/>
                </a:solidFill>
              </a:rPr>
              <a:t>In discussion:</a:t>
            </a:r>
          </a:p>
          <a:p>
            <a:pPr marL="800100" lvl="1" indent="-342900" algn="l">
              <a:lnSpc>
                <a:spcPct val="90000"/>
              </a:lnSpc>
              <a:buFont typeface="Arial" panose="020B0604020202020204" pitchFamily="34" charset="0"/>
              <a:buChar char="•"/>
            </a:pPr>
            <a:r>
              <a:rPr lang="en-US" sz="2200" dirty="0">
                <a:solidFill>
                  <a:schemeClr val="accent5"/>
                </a:solidFill>
              </a:rPr>
              <a:t>Reviewers with conflicts leave room</a:t>
            </a:r>
          </a:p>
          <a:p>
            <a:pPr marL="800100" lvl="1" indent="-342900" algn="l">
              <a:lnSpc>
                <a:spcPct val="90000"/>
              </a:lnSpc>
              <a:buFont typeface="Arial" panose="020B0604020202020204" pitchFamily="34" charset="0"/>
              <a:buChar char="•"/>
            </a:pPr>
            <a:r>
              <a:rPr lang="en-US" sz="2200" dirty="0">
                <a:solidFill>
                  <a:schemeClr val="accent5"/>
                </a:solidFill>
              </a:rPr>
              <a:t>Assigned reviewers present initial scores</a:t>
            </a:r>
          </a:p>
          <a:p>
            <a:pPr marL="800100" lvl="1" indent="-342900" algn="l">
              <a:lnSpc>
                <a:spcPct val="90000"/>
              </a:lnSpc>
              <a:buFont typeface="Arial" panose="020B0604020202020204" pitchFamily="34" charset="0"/>
              <a:buChar char="•"/>
            </a:pPr>
            <a:r>
              <a:rPr lang="en-US" sz="2200" dirty="0">
                <a:solidFill>
                  <a:schemeClr val="accent5"/>
                </a:solidFill>
              </a:rPr>
              <a:t>Primary reviewer explains project; strengths/weaknesses</a:t>
            </a:r>
          </a:p>
          <a:p>
            <a:pPr marL="800100" lvl="1" indent="-342900" algn="l">
              <a:lnSpc>
                <a:spcPct val="90000"/>
              </a:lnSpc>
              <a:buFont typeface="Arial" panose="020B0604020202020204" pitchFamily="34" charset="0"/>
              <a:buChar char="•"/>
            </a:pPr>
            <a:r>
              <a:rPr lang="en-US" sz="2200" dirty="0">
                <a:solidFill>
                  <a:schemeClr val="accent5"/>
                </a:solidFill>
              </a:rPr>
              <a:t>Other assigned reviewers follow</a:t>
            </a:r>
          </a:p>
          <a:p>
            <a:pPr marL="800100" lvl="1" indent="-342900" algn="l">
              <a:lnSpc>
                <a:spcPct val="90000"/>
              </a:lnSpc>
              <a:buFont typeface="Arial" panose="020B0604020202020204" pitchFamily="34" charset="0"/>
              <a:buChar char="•"/>
            </a:pPr>
            <a:r>
              <a:rPr lang="en-US" sz="2200" dirty="0">
                <a:solidFill>
                  <a:schemeClr val="accent5"/>
                </a:solidFill>
              </a:rPr>
              <a:t>Open discussion</a:t>
            </a:r>
          </a:p>
          <a:p>
            <a:pPr marL="800100" lvl="1" indent="-342900" algn="l">
              <a:lnSpc>
                <a:spcPct val="90000"/>
              </a:lnSpc>
              <a:buFont typeface="Arial" panose="020B0604020202020204" pitchFamily="34" charset="0"/>
              <a:buChar char="•"/>
            </a:pPr>
            <a:r>
              <a:rPr lang="en-US" sz="2200" dirty="0">
                <a:solidFill>
                  <a:schemeClr val="accent5"/>
                </a:solidFill>
              </a:rPr>
              <a:t>Assigned reviewers present score following discussion</a:t>
            </a:r>
          </a:p>
          <a:p>
            <a:pPr marL="1257300" lvl="2" indent="-342900" algn="l">
              <a:lnSpc>
                <a:spcPct val="90000"/>
              </a:lnSpc>
              <a:buFont typeface="Arial" panose="020B0604020202020204" pitchFamily="34" charset="0"/>
              <a:buChar char="•"/>
            </a:pPr>
            <a:r>
              <a:rPr lang="en-US" sz="2000" dirty="0">
                <a:solidFill>
                  <a:schemeClr val="accent5"/>
                </a:solidFill>
              </a:rPr>
              <a:t>Indication of voting out of range</a:t>
            </a:r>
          </a:p>
        </p:txBody>
      </p:sp>
      <p:sp>
        <p:nvSpPr>
          <p:cNvPr id="4" name="Rectangle 3">
            <a:extLst>
              <a:ext uri="{FF2B5EF4-FFF2-40B4-BE49-F238E27FC236}">
                <a16:creationId xmlns:a16="http://schemas.microsoft.com/office/drawing/2014/main" id="{A99C0C8D-E0EF-4447-85E0-7F152D96A83C}"/>
              </a:ext>
            </a:extLst>
          </p:cNvPr>
          <p:cNvSpPr/>
          <p:nvPr/>
        </p:nvSpPr>
        <p:spPr>
          <a:xfrm>
            <a:off x="0" y="5984182"/>
            <a:ext cx="9144000" cy="874986"/>
          </a:xfrm>
          <a:prstGeom prst="rect">
            <a:avLst/>
          </a:prstGeom>
          <a:solidFill>
            <a:schemeClr val="accent5"/>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8" name="Picture 7">
            <a:extLst>
              <a:ext uri="{FF2B5EF4-FFF2-40B4-BE49-F238E27FC236}">
                <a16:creationId xmlns:a16="http://schemas.microsoft.com/office/drawing/2014/main" id="{2EDFF225-DE2A-5040-86F4-C75A7ECAB85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16165" y="6098169"/>
            <a:ext cx="5682007" cy="647012"/>
          </a:xfrm>
          <a:prstGeom prst="rect">
            <a:avLst/>
          </a:prstGeom>
        </p:spPr>
      </p:pic>
    </p:spTree>
    <p:extLst>
      <p:ext uri="{BB962C8B-B14F-4D97-AF65-F5344CB8AC3E}">
        <p14:creationId xmlns:p14="http://schemas.microsoft.com/office/powerpoint/2010/main" val="390047975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6" name="Title 3">
            <a:extLst>
              <a:ext uri="{FF2B5EF4-FFF2-40B4-BE49-F238E27FC236}">
                <a16:creationId xmlns:a16="http://schemas.microsoft.com/office/drawing/2014/main" id="{7FF528A0-5F03-4642-A846-A8D07151BC73}"/>
              </a:ext>
            </a:extLst>
          </p:cNvPr>
          <p:cNvSpPr txBox="1">
            <a:spLocks/>
          </p:cNvSpPr>
          <p:nvPr/>
        </p:nvSpPr>
        <p:spPr>
          <a:xfrm>
            <a:off x="913012" y="365125"/>
            <a:ext cx="7602338" cy="1325563"/>
          </a:xfrm>
          <a:prstGeom prst="rect">
            <a:avLst/>
          </a:prstGeom>
        </p:spPr>
        <p:txBody>
          <a:bodyPr vert="horz" lIns="91440" tIns="45720" rIns="91440" bIns="45720" rtlCol="0" anchor="ctr">
            <a:normAutofit/>
          </a:bodyPr>
          <a:lstStyle>
            <a:lvl1pPr algn="l" defTabSz="457200" rtl="0" eaLnBrk="1" latinLnBrk="0" hangingPunct="1">
              <a:spcBef>
                <a:spcPct val="0"/>
              </a:spcBef>
              <a:buNone/>
              <a:defRPr sz="4800" b="0" i="0" kern="1200">
                <a:solidFill>
                  <a:schemeClr val="accent1"/>
                </a:solidFill>
                <a:latin typeface="Helvetica"/>
                <a:ea typeface="+mj-ea"/>
                <a:cs typeface="Helvetica"/>
              </a:defRPr>
            </a:lvl1pPr>
          </a:lstStyle>
          <a:p>
            <a:r>
              <a:rPr lang="en-US" sz="4000" b="1" dirty="0">
                <a:solidFill>
                  <a:schemeClr val="accent5"/>
                </a:solidFill>
                <a:latin typeface="Arial" charset="0"/>
                <a:ea typeface="Arial" charset="0"/>
                <a:cs typeface="Arial" charset="0"/>
              </a:rPr>
              <a:t>Scoring Criteria</a:t>
            </a:r>
          </a:p>
        </p:txBody>
      </p:sp>
      <p:sp>
        <p:nvSpPr>
          <p:cNvPr id="7" name="Content Placeholder 4">
            <a:extLst>
              <a:ext uri="{FF2B5EF4-FFF2-40B4-BE49-F238E27FC236}">
                <a16:creationId xmlns:a16="http://schemas.microsoft.com/office/drawing/2014/main" id="{CAF76D5F-7AC5-F54F-B30C-46733CB8E2F6}"/>
              </a:ext>
            </a:extLst>
          </p:cNvPr>
          <p:cNvSpPr txBox="1">
            <a:spLocks/>
          </p:cNvSpPr>
          <p:nvPr/>
        </p:nvSpPr>
        <p:spPr>
          <a:xfrm>
            <a:off x="962282" y="1746831"/>
            <a:ext cx="8181718" cy="4351338"/>
          </a:xfrm>
          <a:prstGeom prst="rect">
            <a:avLst/>
          </a:prstGeom>
        </p:spPr>
        <p:txBody>
          <a:bodyPr vert="horz" lIns="91440" tIns="45720" rIns="91440" bIns="45720" rtlCol="0">
            <a:normAutofit/>
          </a:bodyPr>
          <a:lstStyle>
            <a:lvl1pPr marL="0" indent="0" algn="l" defTabSz="457200" rtl="0" eaLnBrk="1" latinLnBrk="0" hangingPunct="1">
              <a:spcBef>
                <a:spcPct val="20000"/>
              </a:spcBef>
              <a:buClrTx/>
              <a:buSzPct val="100000"/>
              <a:buFontTx/>
              <a:buNone/>
              <a:defRPr sz="3200" b="0" i="0" kern="1200">
                <a:solidFill>
                  <a:schemeClr val="accent1"/>
                </a:solidFill>
                <a:latin typeface="Helvetica"/>
                <a:ea typeface="+mn-ea"/>
                <a:cs typeface="Helvetica"/>
              </a:defRPr>
            </a:lvl1pPr>
            <a:lvl2pPr marL="457200" indent="0" algn="ctr" defTabSz="457200" rtl="0" eaLnBrk="1" latinLnBrk="0" hangingPunct="1">
              <a:spcBef>
                <a:spcPct val="20000"/>
              </a:spcBef>
              <a:buClrTx/>
              <a:buSzPct val="100000"/>
              <a:buFontTx/>
              <a:buNone/>
              <a:defRPr sz="2800" b="0" i="0" kern="1200">
                <a:solidFill>
                  <a:schemeClr val="tx1">
                    <a:tint val="75000"/>
                  </a:schemeClr>
                </a:solidFill>
                <a:latin typeface="Helvetica"/>
                <a:ea typeface="+mn-ea"/>
                <a:cs typeface="Helvetica"/>
              </a:defRPr>
            </a:lvl2pPr>
            <a:lvl3pPr marL="914400" indent="0" algn="ctr" defTabSz="457200" rtl="0" eaLnBrk="1" latinLnBrk="0" hangingPunct="1">
              <a:spcBef>
                <a:spcPct val="20000"/>
              </a:spcBef>
              <a:buClrTx/>
              <a:buSzPct val="100000"/>
              <a:buFontTx/>
              <a:buNone/>
              <a:defRPr sz="2400" b="0" i="0" kern="1200">
                <a:solidFill>
                  <a:schemeClr val="tx1">
                    <a:tint val="75000"/>
                  </a:schemeClr>
                </a:solidFill>
                <a:latin typeface="Helvetica"/>
                <a:ea typeface="+mn-ea"/>
                <a:cs typeface="Helvetica"/>
              </a:defRPr>
            </a:lvl3pPr>
            <a:lvl4pPr marL="1371600" indent="0" algn="ctr" defTabSz="457200" rtl="0" eaLnBrk="1" latinLnBrk="0" hangingPunct="1">
              <a:spcBef>
                <a:spcPct val="20000"/>
              </a:spcBef>
              <a:buClrTx/>
              <a:buSzPct val="100000"/>
              <a:buFontTx/>
              <a:buNone/>
              <a:defRPr sz="2000" b="0" i="0" kern="1200">
                <a:solidFill>
                  <a:schemeClr val="tx1">
                    <a:tint val="75000"/>
                  </a:schemeClr>
                </a:solidFill>
                <a:latin typeface="Helvetica"/>
                <a:ea typeface="+mn-ea"/>
                <a:cs typeface="Helvetica"/>
              </a:defRPr>
            </a:lvl4pPr>
            <a:lvl5pPr marL="1828800" indent="0" algn="ctr" defTabSz="457200" rtl="0" eaLnBrk="1" latinLnBrk="0" hangingPunct="1">
              <a:spcBef>
                <a:spcPct val="20000"/>
              </a:spcBef>
              <a:buClrTx/>
              <a:buSzPct val="100000"/>
              <a:buFontTx/>
              <a:buNone/>
              <a:defRPr sz="2000" b="0" i="0" kern="1200">
                <a:solidFill>
                  <a:schemeClr val="tx1">
                    <a:tint val="75000"/>
                  </a:schemeClr>
                </a:solidFill>
                <a:latin typeface="Helvetica"/>
                <a:ea typeface="+mn-ea"/>
                <a:cs typeface="Helvetica"/>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a:lnSpc>
                <a:spcPct val="90000"/>
              </a:lnSpc>
            </a:pPr>
            <a:r>
              <a:rPr lang="en-US" sz="2200" b="1" dirty="0">
                <a:solidFill>
                  <a:schemeClr val="accent5"/>
                </a:solidFill>
              </a:rPr>
              <a:t>Review FOA</a:t>
            </a:r>
            <a:r>
              <a:rPr lang="en-US" sz="2200" dirty="0">
                <a:solidFill>
                  <a:schemeClr val="accent5"/>
                </a:solidFill>
              </a:rPr>
              <a:t>: relevant criteria listed here</a:t>
            </a:r>
          </a:p>
          <a:p>
            <a:pPr marL="800100" lvl="1" indent="-342900" algn="l">
              <a:lnSpc>
                <a:spcPct val="90000"/>
              </a:lnSpc>
              <a:buFont typeface="Arial" panose="020B0604020202020204" pitchFamily="34" charset="0"/>
              <a:buChar char="•"/>
            </a:pPr>
            <a:r>
              <a:rPr lang="en-US" sz="1800" dirty="0">
                <a:solidFill>
                  <a:schemeClr val="accent5"/>
                </a:solidFill>
              </a:rPr>
              <a:t>Sent to reviewers; guides discussions; format for critiques in summary statement</a:t>
            </a:r>
          </a:p>
          <a:p>
            <a:pPr>
              <a:lnSpc>
                <a:spcPct val="90000"/>
              </a:lnSpc>
            </a:pPr>
            <a:r>
              <a:rPr lang="en-US" sz="2200" b="1" dirty="0">
                <a:solidFill>
                  <a:schemeClr val="accent5"/>
                </a:solidFill>
              </a:rPr>
              <a:t>Standard Criteria: 1-9</a:t>
            </a:r>
          </a:p>
          <a:p>
            <a:pPr marL="342900" indent="-342900">
              <a:lnSpc>
                <a:spcPct val="90000"/>
              </a:lnSpc>
              <a:buFont typeface="Arial" panose="020B0604020202020204" pitchFamily="34" charset="0"/>
              <a:buChar char="•"/>
            </a:pPr>
            <a:r>
              <a:rPr lang="en-US" sz="2200" dirty="0">
                <a:solidFill>
                  <a:schemeClr val="accent5"/>
                </a:solidFill>
              </a:rPr>
              <a:t>Significance</a:t>
            </a:r>
          </a:p>
          <a:p>
            <a:pPr marL="342900" indent="-342900">
              <a:lnSpc>
                <a:spcPct val="90000"/>
              </a:lnSpc>
              <a:buFont typeface="Arial" panose="020B0604020202020204" pitchFamily="34" charset="0"/>
              <a:buChar char="•"/>
            </a:pPr>
            <a:r>
              <a:rPr lang="en-US" sz="2200" dirty="0">
                <a:solidFill>
                  <a:schemeClr val="accent5"/>
                </a:solidFill>
              </a:rPr>
              <a:t>Approach</a:t>
            </a:r>
          </a:p>
          <a:p>
            <a:pPr marL="342900" indent="-342900">
              <a:lnSpc>
                <a:spcPct val="90000"/>
              </a:lnSpc>
              <a:buFont typeface="Arial" panose="020B0604020202020204" pitchFamily="34" charset="0"/>
              <a:buChar char="•"/>
            </a:pPr>
            <a:r>
              <a:rPr lang="en-US" sz="2200" dirty="0">
                <a:solidFill>
                  <a:schemeClr val="accent5"/>
                </a:solidFill>
              </a:rPr>
              <a:t>Innovation</a:t>
            </a:r>
          </a:p>
          <a:p>
            <a:pPr marL="342900" indent="-342900">
              <a:lnSpc>
                <a:spcPct val="90000"/>
              </a:lnSpc>
              <a:buFont typeface="Arial" panose="020B0604020202020204" pitchFamily="34" charset="0"/>
              <a:buChar char="•"/>
            </a:pPr>
            <a:r>
              <a:rPr lang="en-US" sz="2200" dirty="0">
                <a:solidFill>
                  <a:schemeClr val="accent5"/>
                </a:solidFill>
              </a:rPr>
              <a:t>Investigator(s)</a:t>
            </a:r>
          </a:p>
          <a:p>
            <a:pPr marL="342900" indent="-342900">
              <a:lnSpc>
                <a:spcPct val="90000"/>
              </a:lnSpc>
              <a:buFont typeface="Arial" panose="020B0604020202020204" pitchFamily="34" charset="0"/>
              <a:buChar char="•"/>
            </a:pPr>
            <a:r>
              <a:rPr lang="en-US" sz="2200" dirty="0">
                <a:solidFill>
                  <a:schemeClr val="accent5"/>
                </a:solidFill>
              </a:rPr>
              <a:t>Environment</a:t>
            </a:r>
          </a:p>
          <a:p>
            <a:pPr marL="342900" indent="-342900">
              <a:lnSpc>
                <a:spcPct val="90000"/>
              </a:lnSpc>
              <a:buFont typeface="Arial" panose="020B0604020202020204" pitchFamily="34" charset="0"/>
              <a:buChar char="•"/>
            </a:pPr>
            <a:r>
              <a:rPr lang="en-US" sz="2200" dirty="0">
                <a:solidFill>
                  <a:schemeClr val="accent5"/>
                </a:solidFill>
              </a:rPr>
              <a:t>Protection of human subjects/Vertebrate Animals/Biohazard*</a:t>
            </a:r>
          </a:p>
          <a:p>
            <a:pPr>
              <a:lnSpc>
                <a:spcPct val="90000"/>
              </a:lnSpc>
            </a:pPr>
            <a:r>
              <a:rPr lang="en-US" sz="2200" b="1" dirty="0">
                <a:solidFill>
                  <a:schemeClr val="accent5"/>
                </a:solidFill>
              </a:rPr>
              <a:t>Overall Impact/Priority Score: 1-9</a:t>
            </a:r>
          </a:p>
        </p:txBody>
      </p:sp>
      <p:sp>
        <p:nvSpPr>
          <p:cNvPr id="4" name="Rectangle 3">
            <a:extLst>
              <a:ext uri="{FF2B5EF4-FFF2-40B4-BE49-F238E27FC236}">
                <a16:creationId xmlns:a16="http://schemas.microsoft.com/office/drawing/2014/main" id="{A99C0C8D-E0EF-4447-85E0-7F152D96A83C}"/>
              </a:ext>
            </a:extLst>
          </p:cNvPr>
          <p:cNvSpPr/>
          <p:nvPr/>
        </p:nvSpPr>
        <p:spPr>
          <a:xfrm>
            <a:off x="0" y="5984182"/>
            <a:ext cx="9144000" cy="874986"/>
          </a:xfrm>
          <a:prstGeom prst="rect">
            <a:avLst/>
          </a:prstGeom>
          <a:solidFill>
            <a:schemeClr val="accent5"/>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8" name="Picture 7">
            <a:extLst>
              <a:ext uri="{FF2B5EF4-FFF2-40B4-BE49-F238E27FC236}">
                <a16:creationId xmlns:a16="http://schemas.microsoft.com/office/drawing/2014/main" id="{2EDFF225-DE2A-5040-86F4-C75A7ECAB85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16165" y="6098169"/>
            <a:ext cx="5682007" cy="647012"/>
          </a:xfrm>
          <a:prstGeom prst="rect">
            <a:avLst/>
          </a:prstGeom>
        </p:spPr>
      </p:pic>
    </p:spTree>
    <p:extLst>
      <p:ext uri="{BB962C8B-B14F-4D97-AF65-F5344CB8AC3E}">
        <p14:creationId xmlns:p14="http://schemas.microsoft.com/office/powerpoint/2010/main" val="342224377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6" name="Title 3">
            <a:extLst>
              <a:ext uri="{FF2B5EF4-FFF2-40B4-BE49-F238E27FC236}">
                <a16:creationId xmlns:a16="http://schemas.microsoft.com/office/drawing/2014/main" id="{7FF528A0-5F03-4642-A846-A8D07151BC73}"/>
              </a:ext>
            </a:extLst>
          </p:cNvPr>
          <p:cNvSpPr txBox="1">
            <a:spLocks/>
          </p:cNvSpPr>
          <p:nvPr/>
        </p:nvSpPr>
        <p:spPr>
          <a:xfrm>
            <a:off x="913012" y="365125"/>
            <a:ext cx="7602338" cy="1325563"/>
          </a:xfrm>
          <a:prstGeom prst="rect">
            <a:avLst/>
          </a:prstGeom>
        </p:spPr>
        <p:txBody>
          <a:bodyPr vert="horz" lIns="91440" tIns="45720" rIns="91440" bIns="45720" rtlCol="0" anchor="ctr">
            <a:normAutofit/>
          </a:bodyPr>
          <a:lstStyle>
            <a:lvl1pPr algn="l" defTabSz="457200" rtl="0" eaLnBrk="1" latinLnBrk="0" hangingPunct="1">
              <a:spcBef>
                <a:spcPct val="0"/>
              </a:spcBef>
              <a:buNone/>
              <a:defRPr sz="4800" b="0" i="0" kern="1200">
                <a:solidFill>
                  <a:schemeClr val="accent1"/>
                </a:solidFill>
                <a:latin typeface="Helvetica"/>
                <a:ea typeface="+mj-ea"/>
                <a:cs typeface="Helvetica"/>
              </a:defRPr>
            </a:lvl1pPr>
          </a:lstStyle>
          <a:p>
            <a:r>
              <a:rPr lang="en-US" sz="4000" b="1" dirty="0">
                <a:solidFill>
                  <a:schemeClr val="accent5"/>
                </a:solidFill>
                <a:latin typeface="Arial" charset="0"/>
                <a:ea typeface="Arial" charset="0"/>
                <a:cs typeface="Arial" charset="0"/>
              </a:rPr>
              <a:t>Priority/Impact Score</a:t>
            </a:r>
          </a:p>
        </p:txBody>
      </p:sp>
      <p:sp>
        <p:nvSpPr>
          <p:cNvPr id="4" name="Rectangle 3">
            <a:extLst>
              <a:ext uri="{FF2B5EF4-FFF2-40B4-BE49-F238E27FC236}">
                <a16:creationId xmlns:a16="http://schemas.microsoft.com/office/drawing/2014/main" id="{A99C0C8D-E0EF-4447-85E0-7F152D96A83C}"/>
              </a:ext>
            </a:extLst>
          </p:cNvPr>
          <p:cNvSpPr/>
          <p:nvPr/>
        </p:nvSpPr>
        <p:spPr>
          <a:xfrm>
            <a:off x="0" y="5984182"/>
            <a:ext cx="9144000" cy="874986"/>
          </a:xfrm>
          <a:prstGeom prst="rect">
            <a:avLst/>
          </a:prstGeom>
          <a:solidFill>
            <a:schemeClr val="accent5"/>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8" name="Picture 7">
            <a:extLst>
              <a:ext uri="{FF2B5EF4-FFF2-40B4-BE49-F238E27FC236}">
                <a16:creationId xmlns:a16="http://schemas.microsoft.com/office/drawing/2014/main" id="{2EDFF225-DE2A-5040-86F4-C75A7ECAB85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16165" y="6098169"/>
            <a:ext cx="5682007" cy="647012"/>
          </a:xfrm>
          <a:prstGeom prst="rect">
            <a:avLst/>
          </a:prstGeom>
        </p:spPr>
      </p:pic>
      <p:pic>
        <p:nvPicPr>
          <p:cNvPr id="9" name="Content Placeholder 38">
            <a:extLst>
              <a:ext uri="{FF2B5EF4-FFF2-40B4-BE49-F238E27FC236}">
                <a16:creationId xmlns:a16="http://schemas.microsoft.com/office/drawing/2014/main" id="{ED1F23D4-F9A1-5646-A7CC-EFD40F6F7441}"/>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a:xfrm>
            <a:off x="913012" y="1421176"/>
            <a:ext cx="6059689" cy="4544767"/>
          </a:xfrm>
          <a:prstGeom prst="rect">
            <a:avLst/>
          </a:prstGeom>
        </p:spPr>
      </p:pic>
    </p:spTree>
    <p:extLst>
      <p:ext uri="{BB962C8B-B14F-4D97-AF65-F5344CB8AC3E}">
        <p14:creationId xmlns:p14="http://schemas.microsoft.com/office/powerpoint/2010/main" val="217816878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6" name="Title 3">
            <a:extLst>
              <a:ext uri="{FF2B5EF4-FFF2-40B4-BE49-F238E27FC236}">
                <a16:creationId xmlns:a16="http://schemas.microsoft.com/office/drawing/2014/main" id="{7FF528A0-5F03-4642-A846-A8D07151BC73}"/>
              </a:ext>
            </a:extLst>
          </p:cNvPr>
          <p:cNvSpPr txBox="1">
            <a:spLocks/>
          </p:cNvSpPr>
          <p:nvPr/>
        </p:nvSpPr>
        <p:spPr>
          <a:xfrm>
            <a:off x="913012" y="365125"/>
            <a:ext cx="7602338" cy="1325563"/>
          </a:xfrm>
          <a:prstGeom prst="rect">
            <a:avLst/>
          </a:prstGeom>
        </p:spPr>
        <p:txBody>
          <a:bodyPr vert="horz" lIns="91440" tIns="45720" rIns="91440" bIns="45720" rtlCol="0" anchor="ctr">
            <a:normAutofit/>
          </a:bodyPr>
          <a:lstStyle>
            <a:lvl1pPr algn="l" defTabSz="457200" rtl="0" eaLnBrk="1" latinLnBrk="0" hangingPunct="1">
              <a:spcBef>
                <a:spcPct val="0"/>
              </a:spcBef>
              <a:buNone/>
              <a:defRPr sz="4800" b="0" i="0" kern="1200">
                <a:solidFill>
                  <a:schemeClr val="accent1"/>
                </a:solidFill>
                <a:latin typeface="Helvetica"/>
                <a:ea typeface="+mj-ea"/>
                <a:cs typeface="Helvetica"/>
              </a:defRPr>
            </a:lvl1pPr>
          </a:lstStyle>
          <a:p>
            <a:r>
              <a:rPr lang="en-US" sz="4000" b="1" dirty="0">
                <a:solidFill>
                  <a:schemeClr val="accent5"/>
                </a:solidFill>
                <a:latin typeface="Arial" charset="0"/>
                <a:ea typeface="Arial" charset="0"/>
                <a:cs typeface="Arial" charset="0"/>
              </a:rPr>
              <a:t>Summary Statement</a:t>
            </a:r>
          </a:p>
        </p:txBody>
      </p:sp>
      <p:sp>
        <p:nvSpPr>
          <p:cNvPr id="4" name="Rectangle 3">
            <a:extLst>
              <a:ext uri="{FF2B5EF4-FFF2-40B4-BE49-F238E27FC236}">
                <a16:creationId xmlns:a16="http://schemas.microsoft.com/office/drawing/2014/main" id="{A99C0C8D-E0EF-4447-85E0-7F152D96A83C}"/>
              </a:ext>
            </a:extLst>
          </p:cNvPr>
          <p:cNvSpPr/>
          <p:nvPr/>
        </p:nvSpPr>
        <p:spPr>
          <a:xfrm>
            <a:off x="0" y="5984182"/>
            <a:ext cx="9144000" cy="874986"/>
          </a:xfrm>
          <a:prstGeom prst="rect">
            <a:avLst/>
          </a:prstGeom>
          <a:solidFill>
            <a:schemeClr val="accent5"/>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8" name="Picture 7">
            <a:extLst>
              <a:ext uri="{FF2B5EF4-FFF2-40B4-BE49-F238E27FC236}">
                <a16:creationId xmlns:a16="http://schemas.microsoft.com/office/drawing/2014/main" id="{2EDFF225-DE2A-5040-86F4-C75A7ECAB85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16165" y="6098169"/>
            <a:ext cx="5682007" cy="647012"/>
          </a:xfrm>
          <a:prstGeom prst="rect">
            <a:avLst/>
          </a:prstGeom>
        </p:spPr>
      </p:pic>
      <p:sp>
        <p:nvSpPr>
          <p:cNvPr id="10" name="Content Placeholder 2">
            <a:extLst>
              <a:ext uri="{FF2B5EF4-FFF2-40B4-BE49-F238E27FC236}">
                <a16:creationId xmlns:a16="http://schemas.microsoft.com/office/drawing/2014/main" id="{A3CF0AC7-3385-FC41-8869-6C82CFB3E073}"/>
              </a:ext>
            </a:extLst>
          </p:cNvPr>
          <p:cNvSpPr txBox="1">
            <a:spLocks/>
          </p:cNvSpPr>
          <p:nvPr/>
        </p:nvSpPr>
        <p:spPr>
          <a:xfrm>
            <a:off x="914400" y="1451661"/>
            <a:ext cx="6910939" cy="4313872"/>
          </a:xfrm>
          <a:prstGeom prst="rect">
            <a:avLst/>
          </a:prstGeom>
        </p:spPr>
        <p:txBody>
          <a:bodyPr vert="horz" lIns="91440" tIns="45720" rIns="91440" bIns="45720" rtlCol="0">
            <a:normAutofit fontScale="47500" lnSpcReduction="20000"/>
          </a:bodyPr>
          <a:lstStyle>
            <a:lvl1pPr marL="0" indent="0" algn="l" defTabSz="457200" rtl="0" eaLnBrk="1" latinLnBrk="0" hangingPunct="1">
              <a:spcBef>
                <a:spcPct val="20000"/>
              </a:spcBef>
              <a:buClrTx/>
              <a:buSzPct val="100000"/>
              <a:buFontTx/>
              <a:buNone/>
              <a:defRPr sz="3200" b="0" i="0" kern="1200">
                <a:solidFill>
                  <a:schemeClr val="accent1"/>
                </a:solidFill>
                <a:latin typeface="Helvetica"/>
                <a:ea typeface="+mn-ea"/>
                <a:cs typeface="Helvetica"/>
              </a:defRPr>
            </a:lvl1pPr>
            <a:lvl2pPr marL="457200" indent="0" algn="ctr" defTabSz="457200" rtl="0" eaLnBrk="1" latinLnBrk="0" hangingPunct="1">
              <a:spcBef>
                <a:spcPct val="20000"/>
              </a:spcBef>
              <a:buClrTx/>
              <a:buSzPct val="100000"/>
              <a:buFontTx/>
              <a:buNone/>
              <a:defRPr sz="2800" b="0" i="0" kern="1200">
                <a:solidFill>
                  <a:schemeClr val="tx1">
                    <a:tint val="75000"/>
                  </a:schemeClr>
                </a:solidFill>
                <a:latin typeface="Helvetica"/>
                <a:ea typeface="+mn-ea"/>
                <a:cs typeface="Helvetica"/>
              </a:defRPr>
            </a:lvl2pPr>
            <a:lvl3pPr marL="914400" indent="0" algn="ctr" defTabSz="457200" rtl="0" eaLnBrk="1" latinLnBrk="0" hangingPunct="1">
              <a:spcBef>
                <a:spcPct val="20000"/>
              </a:spcBef>
              <a:buClrTx/>
              <a:buSzPct val="100000"/>
              <a:buFontTx/>
              <a:buNone/>
              <a:defRPr sz="2400" b="0" i="0" kern="1200">
                <a:solidFill>
                  <a:schemeClr val="tx1">
                    <a:tint val="75000"/>
                  </a:schemeClr>
                </a:solidFill>
                <a:latin typeface="Helvetica"/>
                <a:ea typeface="+mn-ea"/>
                <a:cs typeface="Helvetica"/>
              </a:defRPr>
            </a:lvl3pPr>
            <a:lvl4pPr marL="1371600" indent="0" algn="ctr" defTabSz="457200" rtl="0" eaLnBrk="1" latinLnBrk="0" hangingPunct="1">
              <a:spcBef>
                <a:spcPct val="20000"/>
              </a:spcBef>
              <a:buClrTx/>
              <a:buSzPct val="100000"/>
              <a:buFontTx/>
              <a:buNone/>
              <a:defRPr sz="2000" b="0" i="0" kern="1200">
                <a:solidFill>
                  <a:schemeClr val="tx1">
                    <a:tint val="75000"/>
                  </a:schemeClr>
                </a:solidFill>
                <a:latin typeface="Helvetica"/>
                <a:ea typeface="+mn-ea"/>
                <a:cs typeface="Helvetica"/>
              </a:defRPr>
            </a:lvl4pPr>
            <a:lvl5pPr marL="1828800" indent="0" algn="ctr" defTabSz="457200" rtl="0" eaLnBrk="1" latinLnBrk="0" hangingPunct="1">
              <a:spcBef>
                <a:spcPct val="20000"/>
              </a:spcBef>
              <a:buClrTx/>
              <a:buSzPct val="100000"/>
              <a:buFontTx/>
              <a:buNone/>
              <a:defRPr sz="2000" b="0" i="0" kern="1200">
                <a:solidFill>
                  <a:schemeClr val="tx1">
                    <a:tint val="75000"/>
                  </a:schemeClr>
                </a:solidFill>
                <a:latin typeface="Helvetica"/>
                <a:ea typeface="+mn-ea"/>
                <a:cs typeface="Helvetica"/>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a:defRPr/>
            </a:pPr>
            <a:r>
              <a:rPr lang="en-US" sz="3000" b="1" dirty="0">
                <a:solidFill>
                  <a:schemeClr val="tx2"/>
                </a:solidFill>
              </a:rPr>
              <a:t>PROGRAM CONTACT: </a:t>
            </a:r>
            <a:r>
              <a:rPr lang="en-US" sz="3000" dirty="0">
                <a:solidFill>
                  <a:schemeClr val="tx2"/>
                </a:solidFill>
              </a:rPr>
              <a:t> </a:t>
            </a:r>
            <a:r>
              <a:rPr lang="en-US" sz="3000" b="1" dirty="0">
                <a:solidFill>
                  <a:schemeClr val="tx2"/>
                </a:solidFill>
              </a:rPr>
              <a:t>Stuart Moss</a:t>
            </a:r>
            <a:endParaRPr lang="en-US" sz="3000" dirty="0">
              <a:solidFill>
                <a:schemeClr val="tx2"/>
              </a:solidFill>
            </a:endParaRPr>
          </a:p>
          <a:p>
            <a:pPr>
              <a:defRPr/>
            </a:pPr>
            <a:r>
              <a:rPr lang="en-US" sz="3000" b="1" dirty="0">
                <a:solidFill>
                  <a:schemeClr val="tx2"/>
                </a:solidFill>
              </a:rPr>
              <a:t>(301) 435-6979 </a:t>
            </a:r>
            <a:r>
              <a:rPr lang="en-US" sz="3000" dirty="0">
                <a:solidFill>
                  <a:schemeClr val="tx2"/>
                </a:solidFill>
              </a:rPr>
              <a:t>         </a:t>
            </a:r>
            <a:r>
              <a:rPr lang="en-US" sz="3000" b="1" dirty="0" err="1">
                <a:solidFill>
                  <a:schemeClr val="tx2"/>
                </a:solidFill>
              </a:rPr>
              <a:t>mossstua@mail.nih.gov</a:t>
            </a:r>
            <a:r>
              <a:rPr lang="en-US" sz="3000" b="1" dirty="0">
                <a:solidFill>
                  <a:schemeClr val="tx2"/>
                </a:solidFill>
              </a:rPr>
              <a:t> </a:t>
            </a:r>
          </a:p>
          <a:p>
            <a:pPr>
              <a:defRPr/>
            </a:pPr>
            <a:r>
              <a:rPr lang="en-US" sz="3000" dirty="0">
                <a:solidFill>
                  <a:schemeClr val="tx2"/>
                </a:solidFill>
              </a:rPr>
              <a:t>	</a:t>
            </a:r>
          </a:p>
          <a:p>
            <a:pPr>
              <a:defRPr/>
            </a:pPr>
            <a:r>
              <a:rPr lang="en-US" sz="3000" b="1" dirty="0">
                <a:solidFill>
                  <a:schemeClr val="tx2"/>
                </a:solidFill>
              </a:rPr>
              <a:t>SUMMARY STATEMENT ( Privileged Communication ) </a:t>
            </a:r>
            <a:r>
              <a:rPr lang="en-US" sz="3000" dirty="0">
                <a:solidFill>
                  <a:schemeClr val="tx2"/>
                </a:solidFill>
              </a:rPr>
              <a:t>	</a:t>
            </a:r>
          </a:p>
          <a:p>
            <a:pPr>
              <a:defRPr/>
            </a:pPr>
            <a:r>
              <a:rPr lang="en-US" sz="3000" b="1" i="1" dirty="0">
                <a:solidFill>
                  <a:schemeClr val="tx2"/>
                </a:solidFill>
              </a:rPr>
              <a:t>Release Date: </a:t>
            </a:r>
            <a:r>
              <a:rPr lang="en-US" sz="3000" dirty="0">
                <a:solidFill>
                  <a:schemeClr val="tx2"/>
                </a:solidFill>
              </a:rPr>
              <a:t>	</a:t>
            </a:r>
            <a:r>
              <a:rPr lang="en-US" sz="3000" b="1" dirty="0">
                <a:solidFill>
                  <a:schemeClr val="tx2"/>
                </a:solidFill>
              </a:rPr>
              <a:t>03/27/2016 </a:t>
            </a:r>
          </a:p>
          <a:p>
            <a:pPr>
              <a:defRPr/>
            </a:pPr>
            <a:endParaRPr lang="en-US" b="1" i="1" dirty="0">
              <a:solidFill>
                <a:schemeClr val="tx2"/>
              </a:solidFill>
            </a:endParaRPr>
          </a:p>
          <a:p>
            <a:pPr>
              <a:defRPr/>
            </a:pPr>
            <a:r>
              <a:rPr lang="en-US" sz="3000" b="1" i="1" dirty="0">
                <a:solidFill>
                  <a:schemeClr val="tx2"/>
                </a:solidFill>
              </a:rPr>
              <a:t>Application Number: </a:t>
            </a:r>
            <a:r>
              <a:rPr lang="en-US" sz="3000" dirty="0">
                <a:solidFill>
                  <a:schemeClr val="tx2"/>
                </a:solidFill>
              </a:rPr>
              <a:t>	</a:t>
            </a:r>
            <a:r>
              <a:rPr lang="en-US" sz="3000" b="1" dirty="0">
                <a:solidFill>
                  <a:schemeClr val="tx2"/>
                </a:solidFill>
              </a:rPr>
              <a:t>1 R21 HDXXXXX-01 </a:t>
            </a:r>
            <a:r>
              <a:rPr lang="en-US" sz="3000" dirty="0">
                <a:solidFill>
                  <a:schemeClr val="tx2"/>
                </a:solidFill>
              </a:rPr>
              <a:t>	</a:t>
            </a:r>
          </a:p>
          <a:p>
            <a:pPr>
              <a:defRPr/>
            </a:pPr>
            <a:r>
              <a:rPr lang="en-US" sz="3000" b="1" i="1" dirty="0">
                <a:solidFill>
                  <a:schemeClr val="tx2"/>
                </a:solidFill>
              </a:rPr>
              <a:t>Principal Investigator </a:t>
            </a:r>
            <a:r>
              <a:rPr lang="en-US" sz="3000" dirty="0">
                <a:solidFill>
                  <a:schemeClr val="tx2"/>
                </a:solidFill>
              </a:rPr>
              <a:t>	</a:t>
            </a:r>
            <a:r>
              <a:rPr lang="en-US" sz="3000" b="1" dirty="0">
                <a:solidFill>
                  <a:schemeClr val="tx2"/>
                </a:solidFill>
              </a:rPr>
              <a:t>CURIE, MARIE, PHD </a:t>
            </a:r>
            <a:r>
              <a:rPr lang="en-US" sz="3000" dirty="0">
                <a:solidFill>
                  <a:schemeClr val="tx2"/>
                </a:solidFill>
              </a:rPr>
              <a:t>	</a:t>
            </a:r>
          </a:p>
          <a:p>
            <a:pPr>
              <a:defRPr/>
            </a:pPr>
            <a:r>
              <a:rPr lang="en-US" sz="3000" b="1" i="1" dirty="0">
                <a:solidFill>
                  <a:schemeClr val="tx2"/>
                </a:solidFill>
              </a:rPr>
              <a:t>Applicant Organization</a:t>
            </a:r>
            <a:r>
              <a:rPr lang="en-US" sz="3000" b="1" dirty="0">
                <a:solidFill>
                  <a:schemeClr val="tx2"/>
                </a:solidFill>
              </a:rPr>
              <a:t>:    University of Paris</a:t>
            </a:r>
            <a:r>
              <a:rPr lang="en-US" sz="3000" dirty="0">
                <a:solidFill>
                  <a:schemeClr val="tx2"/>
                </a:solidFill>
              </a:rPr>
              <a:t>	</a:t>
            </a:r>
          </a:p>
          <a:p>
            <a:pPr>
              <a:defRPr/>
            </a:pPr>
            <a:r>
              <a:rPr lang="en-US" sz="3000" b="1" i="1" dirty="0">
                <a:solidFill>
                  <a:schemeClr val="tx2"/>
                </a:solidFill>
              </a:rPr>
              <a:t>Review Group: </a:t>
            </a:r>
            <a:r>
              <a:rPr lang="en-US" sz="3000" b="1" dirty="0">
                <a:solidFill>
                  <a:schemeClr val="tx2"/>
                </a:solidFill>
              </a:rPr>
              <a:t>CMIR</a:t>
            </a:r>
            <a:r>
              <a:rPr lang="en-US" sz="3000" dirty="0">
                <a:solidFill>
                  <a:schemeClr val="tx2"/>
                </a:solidFill>
              </a:rPr>
              <a:t>	</a:t>
            </a:r>
            <a:r>
              <a:rPr lang="en-US" sz="3000" b="1" i="1" dirty="0">
                <a:solidFill>
                  <a:schemeClr val="tx2"/>
                </a:solidFill>
              </a:rPr>
              <a:t>Meeting Date: </a:t>
            </a:r>
            <a:r>
              <a:rPr lang="en-US" sz="3000" dirty="0">
                <a:solidFill>
                  <a:schemeClr val="tx2"/>
                </a:solidFill>
              </a:rPr>
              <a:t>	</a:t>
            </a:r>
            <a:r>
              <a:rPr lang="en-US" sz="3000" b="1" dirty="0">
                <a:solidFill>
                  <a:schemeClr val="tx2"/>
                </a:solidFill>
              </a:rPr>
              <a:t>03/23/2016</a:t>
            </a:r>
            <a:r>
              <a:rPr lang="en-US" sz="3000" dirty="0">
                <a:solidFill>
                  <a:schemeClr val="tx2"/>
                </a:solidFill>
              </a:rPr>
              <a:t>	</a:t>
            </a:r>
          </a:p>
          <a:p>
            <a:pPr>
              <a:defRPr/>
            </a:pPr>
            <a:r>
              <a:rPr lang="en-US" sz="3000" b="1" i="1" dirty="0">
                <a:solidFill>
                  <a:schemeClr val="tx2"/>
                </a:solidFill>
              </a:rPr>
              <a:t>RFA/PA:</a:t>
            </a:r>
            <a:r>
              <a:rPr lang="en-US" sz="3000" b="1" dirty="0">
                <a:solidFill>
                  <a:schemeClr val="tx2"/>
                </a:solidFill>
              </a:rPr>
              <a:t> </a:t>
            </a:r>
            <a:r>
              <a:rPr lang="en-US" sz="3000" dirty="0">
                <a:solidFill>
                  <a:schemeClr val="tx2"/>
                </a:solidFill>
              </a:rPr>
              <a:t>	</a:t>
            </a:r>
            <a:r>
              <a:rPr lang="en-US" sz="3000" b="1" dirty="0">
                <a:solidFill>
                  <a:schemeClr val="tx2"/>
                </a:solidFill>
              </a:rPr>
              <a:t>PA11-261 </a:t>
            </a:r>
            <a:r>
              <a:rPr lang="en-US" sz="3000" dirty="0">
                <a:solidFill>
                  <a:schemeClr val="tx2"/>
                </a:solidFill>
              </a:rPr>
              <a:t>	</a:t>
            </a:r>
          </a:p>
          <a:p>
            <a:pPr>
              <a:defRPr/>
            </a:pPr>
            <a:r>
              <a:rPr lang="en-US" sz="3000" b="1" i="1" dirty="0">
                <a:solidFill>
                  <a:schemeClr val="tx2"/>
                </a:solidFill>
              </a:rPr>
              <a:t>Council: </a:t>
            </a:r>
            <a:r>
              <a:rPr lang="en-US" sz="3000" dirty="0">
                <a:solidFill>
                  <a:schemeClr val="tx2"/>
                </a:solidFill>
              </a:rPr>
              <a:t>	</a:t>
            </a:r>
            <a:r>
              <a:rPr lang="en-US" sz="3000" b="1" dirty="0">
                <a:solidFill>
                  <a:schemeClr val="tx2"/>
                </a:solidFill>
              </a:rPr>
              <a:t>MAY 2014 </a:t>
            </a:r>
            <a:r>
              <a:rPr lang="en-US" sz="3000" dirty="0">
                <a:solidFill>
                  <a:schemeClr val="tx2"/>
                </a:solidFill>
              </a:rPr>
              <a:t>	PCC: 	</a:t>
            </a:r>
            <a:r>
              <a:rPr lang="en-US" sz="3000" b="1" dirty="0">
                <a:solidFill>
                  <a:schemeClr val="tx2"/>
                </a:solidFill>
              </a:rPr>
              <a:t>RS -SM </a:t>
            </a:r>
            <a:r>
              <a:rPr lang="en-US" sz="3000" dirty="0">
                <a:solidFill>
                  <a:schemeClr val="tx2"/>
                </a:solidFill>
              </a:rPr>
              <a:t>	</a:t>
            </a:r>
          </a:p>
          <a:p>
            <a:pPr>
              <a:defRPr/>
            </a:pPr>
            <a:r>
              <a:rPr lang="en-US" sz="3000" b="1" i="1" dirty="0">
                <a:solidFill>
                  <a:schemeClr val="tx2"/>
                </a:solidFill>
              </a:rPr>
              <a:t>Requested Start</a:t>
            </a:r>
            <a:r>
              <a:rPr lang="en-US" sz="3000" b="1" dirty="0">
                <a:solidFill>
                  <a:schemeClr val="tx2"/>
                </a:solidFill>
              </a:rPr>
              <a:t>: </a:t>
            </a:r>
            <a:r>
              <a:rPr lang="en-US" sz="3000" dirty="0">
                <a:solidFill>
                  <a:schemeClr val="tx2"/>
                </a:solidFill>
              </a:rPr>
              <a:t>	</a:t>
            </a:r>
            <a:r>
              <a:rPr lang="en-US" sz="3000" b="1" dirty="0">
                <a:solidFill>
                  <a:schemeClr val="tx2"/>
                </a:solidFill>
              </a:rPr>
              <a:t>07/01/2016 </a:t>
            </a:r>
            <a:r>
              <a:rPr lang="en-US" sz="3000" dirty="0">
                <a:solidFill>
                  <a:schemeClr val="tx2"/>
                </a:solidFill>
              </a:rPr>
              <a:t>	</a:t>
            </a:r>
          </a:p>
          <a:p>
            <a:pPr>
              <a:defRPr/>
            </a:pPr>
            <a:r>
              <a:rPr lang="en-US" sz="3000" b="1" i="1" dirty="0">
                <a:solidFill>
                  <a:schemeClr val="tx2"/>
                </a:solidFill>
              </a:rPr>
              <a:t>Project Title</a:t>
            </a:r>
            <a:r>
              <a:rPr lang="en-US" sz="3000" b="1" dirty="0">
                <a:solidFill>
                  <a:schemeClr val="tx2"/>
                </a:solidFill>
              </a:rPr>
              <a:t>: </a:t>
            </a:r>
            <a:r>
              <a:rPr lang="en-US" sz="3000" dirty="0">
                <a:solidFill>
                  <a:schemeClr val="tx2"/>
                </a:solidFill>
              </a:rPr>
              <a:t>	</a:t>
            </a:r>
            <a:r>
              <a:rPr lang="en-US" sz="3000" b="1" dirty="0">
                <a:solidFill>
                  <a:schemeClr val="tx2"/>
                </a:solidFill>
              </a:rPr>
              <a:t>The Effect of Radium on the Testis</a:t>
            </a:r>
          </a:p>
          <a:p>
            <a:pPr>
              <a:defRPr/>
            </a:pPr>
            <a:endParaRPr lang="en-US" b="1" i="1" dirty="0">
              <a:solidFill>
                <a:schemeClr val="bg1">
                  <a:lumMod val="50000"/>
                </a:schemeClr>
              </a:solidFill>
            </a:endParaRPr>
          </a:p>
          <a:p>
            <a:pPr>
              <a:defRPr/>
            </a:pPr>
            <a:r>
              <a:rPr lang="en-US" sz="2900" b="1" i="1" dirty="0">
                <a:solidFill>
                  <a:schemeClr val="tx2"/>
                </a:solidFill>
              </a:rPr>
              <a:t>SRG Action: </a:t>
            </a:r>
            <a:r>
              <a:rPr lang="en-US" sz="2900" dirty="0">
                <a:solidFill>
                  <a:srgbClr val="FF0000"/>
                </a:solidFill>
              </a:rPr>
              <a:t>	</a:t>
            </a:r>
            <a:r>
              <a:rPr lang="en-US" sz="2900" b="1" dirty="0"/>
              <a:t>Impact/Priority Score: 30 Percentile: 22 # </a:t>
            </a:r>
            <a:r>
              <a:rPr lang="en-US" sz="2900" dirty="0"/>
              <a:t>	</a:t>
            </a:r>
          </a:p>
          <a:p>
            <a:pPr>
              <a:defRPr/>
            </a:pPr>
            <a:r>
              <a:rPr lang="en-US" sz="2900" b="1" i="1" dirty="0">
                <a:solidFill>
                  <a:schemeClr val="tx2"/>
                </a:solidFill>
              </a:rPr>
              <a:t>Human Subjects</a:t>
            </a:r>
            <a:r>
              <a:rPr lang="en-US" sz="2900" b="1" dirty="0">
                <a:solidFill>
                  <a:schemeClr val="tx2"/>
                </a:solidFill>
              </a:rPr>
              <a:t>: </a:t>
            </a:r>
            <a:r>
              <a:rPr lang="en-US" sz="2900" dirty="0">
                <a:solidFill>
                  <a:schemeClr val="tx2"/>
                </a:solidFill>
              </a:rPr>
              <a:t>	</a:t>
            </a:r>
            <a:r>
              <a:rPr lang="en-US" sz="2900" b="1" dirty="0">
                <a:solidFill>
                  <a:schemeClr val="tx2"/>
                </a:solidFill>
              </a:rPr>
              <a:t>10-No human subjects involved </a:t>
            </a:r>
            <a:r>
              <a:rPr lang="en-US" sz="2900" dirty="0">
                <a:solidFill>
                  <a:schemeClr val="tx2"/>
                </a:solidFill>
              </a:rPr>
              <a:t>	</a:t>
            </a:r>
          </a:p>
          <a:p>
            <a:pPr>
              <a:defRPr/>
            </a:pPr>
            <a:r>
              <a:rPr lang="en-US" sz="2900" b="1" i="1" dirty="0">
                <a:solidFill>
                  <a:schemeClr val="tx2"/>
                </a:solidFill>
              </a:rPr>
              <a:t>Animal Subjects</a:t>
            </a:r>
            <a:r>
              <a:rPr lang="en-US" sz="2900" b="1" dirty="0">
                <a:solidFill>
                  <a:schemeClr val="tx2"/>
                </a:solidFill>
              </a:rPr>
              <a:t>: </a:t>
            </a:r>
            <a:r>
              <a:rPr lang="en-US" sz="2900" dirty="0">
                <a:solidFill>
                  <a:schemeClr val="tx2"/>
                </a:solidFill>
              </a:rPr>
              <a:t>	</a:t>
            </a:r>
            <a:r>
              <a:rPr lang="en-US" sz="2900" b="1" dirty="0">
                <a:solidFill>
                  <a:schemeClr val="tx2"/>
                </a:solidFill>
              </a:rPr>
              <a:t>30-Vertebrate animals involved –no SRG concerns noted</a:t>
            </a:r>
            <a:r>
              <a:rPr lang="en-US" sz="2900" dirty="0"/>
              <a:t>	</a:t>
            </a:r>
          </a:p>
          <a:p>
            <a:pPr>
              <a:defRPr/>
            </a:pPr>
            <a:endParaRPr lang="en-US" sz="2900" dirty="0"/>
          </a:p>
        </p:txBody>
      </p:sp>
    </p:spTree>
    <p:extLst>
      <p:ext uri="{BB962C8B-B14F-4D97-AF65-F5344CB8AC3E}">
        <p14:creationId xmlns:p14="http://schemas.microsoft.com/office/powerpoint/2010/main" val="3776674553"/>
      </p:ext>
    </p:extLst>
  </p:cSld>
  <p:clrMapOvr>
    <a:masterClrMapping/>
  </p:clrMapOvr>
</p:sld>
</file>

<file path=ppt/theme/theme1.xml><?xml version="1.0" encoding="utf-8"?>
<a:theme xmlns:a="http://schemas.openxmlformats.org/drawingml/2006/main" name="Geo-white-Helvetica">
  <a:themeElements>
    <a:clrScheme name="UO Brand">
      <a:dk1>
        <a:srgbClr val="007935"/>
      </a:dk1>
      <a:lt1>
        <a:sysClr val="window" lastClr="FFFFFF"/>
      </a:lt1>
      <a:dk2>
        <a:srgbClr val="54565B"/>
      </a:dk2>
      <a:lt2>
        <a:srgbClr val="FEE123"/>
      </a:lt2>
      <a:accent1>
        <a:srgbClr val="124734"/>
      </a:accent1>
      <a:accent2>
        <a:srgbClr val="A8A8AA"/>
      </a:accent2>
      <a:accent3>
        <a:srgbClr val="E1D200"/>
      </a:accent3>
      <a:accent4>
        <a:srgbClr val="62A70F"/>
      </a:accent4>
      <a:accent5>
        <a:srgbClr val="000000"/>
      </a:accent5>
      <a:accent6>
        <a:srgbClr val="683025"/>
      </a:accent6>
      <a:hlink>
        <a:srgbClr val="00AEEF"/>
      </a:hlink>
      <a:folHlink>
        <a:srgbClr val="EC008C"/>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Black Title">
  <a:themeElements>
    <a:clrScheme name="Generic Colors">
      <a:dk1>
        <a:srgbClr val="424242"/>
      </a:dk1>
      <a:lt1>
        <a:srgbClr val="FFFFFF"/>
      </a:lt1>
      <a:dk2>
        <a:srgbClr val="44546A"/>
      </a:dk2>
      <a:lt2>
        <a:srgbClr val="E7E6E6"/>
      </a:lt2>
      <a:accent1>
        <a:srgbClr val="007642"/>
      </a:accent1>
      <a:accent2>
        <a:srgbClr val="A9A600"/>
      </a:accent2>
      <a:accent3>
        <a:srgbClr val="A5A5A5"/>
      </a:accent3>
      <a:accent4>
        <a:srgbClr val="FEFB00"/>
      </a:accent4>
      <a:accent5>
        <a:srgbClr val="004000"/>
      </a:accent5>
      <a:accent6>
        <a:srgbClr val="3CA500"/>
      </a:accent6>
      <a:hlink>
        <a:srgbClr val="00A9D5"/>
      </a:hlink>
      <a:folHlink>
        <a:srgbClr val="3CA500"/>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UO Generic (arial)" id="{CA790736-E1C9-9242-B4B7-763063607428}" vid="{3E4FCA7A-1CCD-F84D-A1E7-6F107E16072D}"/>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1721</TotalTime>
  <Words>1069</Words>
  <Application>Microsoft Macintosh PowerPoint</Application>
  <PresentationFormat>On-screen Show (4:3)</PresentationFormat>
  <Paragraphs>150</Paragraphs>
  <Slides>12</Slides>
  <Notes>10</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12</vt:i4>
      </vt:variant>
    </vt:vector>
  </HeadingPairs>
  <TitlesOfParts>
    <vt:vector size="20" baseType="lpstr">
      <vt:lpstr>Arial</vt:lpstr>
      <vt:lpstr>Calibri</vt:lpstr>
      <vt:lpstr>Georgia</vt:lpstr>
      <vt:lpstr>Helvetica</vt:lpstr>
      <vt:lpstr>Open Sans</vt:lpstr>
      <vt:lpstr>Wingdings</vt:lpstr>
      <vt:lpstr>Geo-white-Helvetica</vt:lpstr>
      <vt:lpstr>Black Title</vt:lpstr>
      <vt:lpstr>NIH Review Process (DRAFT)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Khaila Ganick</dc:creator>
  <cp:lastModifiedBy>Kate Petcosky</cp:lastModifiedBy>
  <cp:revision>291</cp:revision>
  <cp:lastPrinted>2018-10-10T19:19:01Z</cp:lastPrinted>
  <dcterms:created xsi:type="dcterms:W3CDTF">1601-01-01T00:00:00Z</dcterms:created>
  <dcterms:modified xsi:type="dcterms:W3CDTF">2020-10-05T23:44:06Z</dcterms:modified>
</cp:coreProperties>
</file>